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76" r:id="rId3"/>
    <p:sldId id="271" r:id="rId4"/>
    <p:sldId id="272" r:id="rId5"/>
    <p:sldId id="293" r:id="rId6"/>
    <p:sldId id="294" r:id="rId7"/>
    <p:sldId id="295" r:id="rId8"/>
    <p:sldId id="278" r:id="rId9"/>
    <p:sldId id="292" r:id="rId10"/>
    <p:sldId id="265" r:id="rId11"/>
    <p:sldId id="279" r:id="rId12"/>
    <p:sldId id="282" r:id="rId13"/>
    <p:sldId id="280" r:id="rId14"/>
    <p:sldId id="273" r:id="rId15"/>
    <p:sldId id="274" r:id="rId16"/>
    <p:sldId id="275" r:id="rId17"/>
    <p:sldId id="283" r:id="rId18"/>
    <p:sldId id="284" r:id="rId19"/>
    <p:sldId id="285" r:id="rId20"/>
    <p:sldId id="286" r:id="rId21"/>
    <p:sldId id="288" r:id="rId22"/>
    <p:sldId id="287" r:id="rId23"/>
    <p:sldId id="289" r:id="rId24"/>
    <p:sldId id="290"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12002-BE76-4F56-AEF1-EEAAAC17A5E0}" type="datetimeFigureOut">
              <a:rPr lang="en-IN" smtClean="0"/>
              <a:t>20-07-2021</a:t>
            </a:fld>
            <a:endParaRPr lang="en-IN"/>
          </a:p>
        </p:txBody>
      </p:sp>
      <p:sp>
        <p:nvSpPr>
          <p:cNvPr id="1048677"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5B7E1-669F-4D62-923D-6715397875F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A73B-B9F2-4C1F-A489-A9EC8EC7F6C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F13AC53-6ED8-48F0-B8C4-5A082B42FE4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BFBB38-D840-4AA1-A99B-87578EBD1483}"/>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5" name="Footer Placeholder 4">
            <a:extLst>
              <a:ext uri="{FF2B5EF4-FFF2-40B4-BE49-F238E27FC236}">
                <a16:creationId xmlns:a16="http://schemas.microsoft.com/office/drawing/2014/main" id="{212EA9C8-5A9D-40A6-922F-7C464BF47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81F84-29E0-4315-989B-BF75211EE79E}"/>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2343465160"/>
      </p:ext>
    </p:extLst>
  </p:cSld>
  <p:clrMapOvr>
    <a:masterClrMapping/>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EA3F-2BB3-40ED-9F08-215203BA15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10252-47E1-4218-9C7E-F3AA14DA1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F5D84-3016-40A1-B311-FE4289F15EDA}"/>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5" name="Footer Placeholder 4">
            <a:extLst>
              <a:ext uri="{FF2B5EF4-FFF2-40B4-BE49-F238E27FC236}">
                <a16:creationId xmlns:a16="http://schemas.microsoft.com/office/drawing/2014/main" id="{E8CB3860-F581-41EF-AF0B-9CEF378CC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F193A-74D5-4F65-982A-130D96C7A5BA}"/>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1558206522"/>
      </p:ext>
    </p:extLst>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A60AC-912B-4562-A289-83B5EEE97BC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4761C-7BE1-4027-89B2-6AA51F0EE45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ED6EF-D304-4663-A90F-91F1AC269FEE}"/>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5" name="Footer Placeholder 4">
            <a:extLst>
              <a:ext uri="{FF2B5EF4-FFF2-40B4-BE49-F238E27FC236}">
                <a16:creationId xmlns:a16="http://schemas.microsoft.com/office/drawing/2014/main" id="{8DFB2033-69F8-44BA-B4A5-420FDD69F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EF094-B3B1-423C-BFC5-C31FEDF765EE}"/>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782246010"/>
      </p:ext>
    </p:extLst>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7EDE-4B40-4C4B-AFD0-DFE0D31D38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D93DDB-217F-4B84-BC84-962F59A00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FFDE4-DD4B-43C6-9FB0-2537E93D4B69}"/>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5" name="Footer Placeholder 4">
            <a:extLst>
              <a:ext uri="{FF2B5EF4-FFF2-40B4-BE49-F238E27FC236}">
                <a16:creationId xmlns:a16="http://schemas.microsoft.com/office/drawing/2014/main" id="{7FF1F745-B679-4EF2-B0B1-2B2E616F2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F051C-8CE5-4C64-978B-5A6D50A1E318}"/>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962189681"/>
      </p:ext>
    </p:extLst>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3033-5C34-4E18-91DD-17AE66B4CE8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D8EF3C-C1CB-4792-89D3-231D362768D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B059F-D9F3-45F2-9B77-40C7FF8EC6B0}"/>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5" name="Footer Placeholder 4">
            <a:extLst>
              <a:ext uri="{FF2B5EF4-FFF2-40B4-BE49-F238E27FC236}">
                <a16:creationId xmlns:a16="http://schemas.microsoft.com/office/drawing/2014/main" id="{0D6A13F4-6BD2-4A94-A46B-B7320D3AD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2C1FC-A0F2-4334-969D-B870FCA74A9C}"/>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2314139248"/>
      </p:ext>
    </p:extLst>
  </p:cSld>
  <p:clrMapOvr>
    <a:masterClrMapping/>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A14-E25B-4F31-9621-79620AA72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D6330E-DA1A-4E01-A4F8-F5464030E40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97161E-3610-4FA0-B4B3-C4530E9CE9B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EDA340-A6D0-45C5-A480-475038EBA768}"/>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6" name="Footer Placeholder 5">
            <a:extLst>
              <a:ext uri="{FF2B5EF4-FFF2-40B4-BE49-F238E27FC236}">
                <a16:creationId xmlns:a16="http://schemas.microsoft.com/office/drawing/2014/main" id="{12279859-093C-4C48-B3E5-0936C8907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31048-2CB9-4665-8858-8157628507E2}"/>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1624105650"/>
      </p:ext>
    </p:extLst>
  </p:cSld>
  <p:clrMapOvr>
    <a:masterClrMapping/>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8659-4DE3-4AB5-86FA-797782849E4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87C6E-6E53-4424-9D76-77D676644BC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FA10F-C72E-488C-B326-E2D19C2AF85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20D566-9CB9-44D6-872A-0334A781C7F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9F1C2-337B-4F16-925B-031B994A4D0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46D5CD-BA08-4CEF-B712-019CBADADC81}"/>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8" name="Footer Placeholder 7">
            <a:extLst>
              <a:ext uri="{FF2B5EF4-FFF2-40B4-BE49-F238E27FC236}">
                <a16:creationId xmlns:a16="http://schemas.microsoft.com/office/drawing/2014/main" id="{40918135-CFB8-4604-B642-120D8CCFB5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A77B30-047B-442D-A75B-9555E99D89C1}"/>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1245709821"/>
      </p:ext>
    </p:extLst>
  </p:cSld>
  <p:clrMapOvr>
    <a:masterClrMapping/>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3E55-661E-4F78-8A12-9BBE980A63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08E0DA-806D-4634-94C4-6AA76CBBA795}"/>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4" name="Footer Placeholder 3">
            <a:extLst>
              <a:ext uri="{FF2B5EF4-FFF2-40B4-BE49-F238E27FC236}">
                <a16:creationId xmlns:a16="http://schemas.microsoft.com/office/drawing/2014/main" id="{5CB5B339-57C1-4A8C-AABD-DF0CA31B37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03448A-7418-4C53-AC02-1EE7CE799D15}"/>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42376129"/>
      </p:ext>
    </p:extLst>
  </p:cSld>
  <p:clrMapOvr>
    <a:masterClrMapping/>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CA008-8158-4AC4-BBCE-BDE260D73EB3}"/>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3" name="Footer Placeholder 2">
            <a:extLst>
              <a:ext uri="{FF2B5EF4-FFF2-40B4-BE49-F238E27FC236}">
                <a16:creationId xmlns:a16="http://schemas.microsoft.com/office/drawing/2014/main" id="{9C0D1933-9608-4219-8CA4-A421664EE8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6E8D1D-49E3-45F5-8ECA-E288B5417233}"/>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1821138468"/>
      </p:ext>
    </p:extLst>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5B99-AC6E-4C2D-A86C-B2FCCCF3CD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F144B8-7ADA-4B70-BE9A-6A79737B759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880151-37B1-443E-914C-E10121F57D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D4ED9A5-5694-45BD-8536-99521E52C0CD}"/>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6" name="Footer Placeholder 5">
            <a:extLst>
              <a:ext uri="{FF2B5EF4-FFF2-40B4-BE49-F238E27FC236}">
                <a16:creationId xmlns:a16="http://schemas.microsoft.com/office/drawing/2014/main" id="{D9620050-1A01-42E2-9B90-18044EEC67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49CAED-CE06-4281-A4C9-E7BF8E150EEB}"/>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1843805112"/>
      </p:ext>
    </p:extLst>
  </p:cSld>
  <p:clrMapOvr>
    <a:masterClrMapping/>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7E86-3E1C-4641-9EA7-2BB048307BA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AC142A-F9E5-4A99-B255-451AC6D3A38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68CD999-2858-4FFB-BF73-80219C8B549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AFDF26-82B5-4EC2-809C-B16747BFC927}"/>
              </a:ext>
            </a:extLst>
          </p:cNvPr>
          <p:cNvSpPr>
            <a:spLocks noGrp="1"/>
          </p:cNvSpPr>
          <p:nvPr>
            <p:ph type="dt" sz="half" idx="10"/>
          </p:nvPr>
        </p:nvSpPr>
        <p:spPr/>
        <p:txBody>
          <a:bodyPr/>
          <a:lstStyle/>
          <a:p>
            <a:fld id="{09841646-6628-467F-933D-036619057A9D}" type="datetimeFigureOut">
              <a:rPr lang="en-US" smtClean="0"/>
              <a:t>7/20/2021</a:t>
            </a:fld>
            <a:endParaRPr lang="en-IN"/>
          </a:p>
        </p:txBody>
      </p:sp>
      <p:sp>
        <p:nvSpPr>
          <p:cNvPr id="6" name="Footer Placeholder 5">
            <a:extLst>
              <a:ext uri="{FF2B5EF4-FFF2-40B4-BE49-F238E27FC236}">
                <a16:creationId xmlns:a16="http://schemas.microsoft.com/office/drawing/2014/main" id="{110B186D-C010-49CE-B76E-59B7AEA3B1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B5A4B-3F09-4EC9-8385-4FC65A3551B4}"/>
              </a:ext>
            </a:extLst>
          </p:cNvPr>
          <p:cNvSpPr>
            <a:spLocks noGrp="1"/>
          </p:cNvSpPr>
          <p:nvPr>
            <p:ph type="sldNum" sz="quarter" idx="12"/>
          </p:nvPr>
        </p:nvSpPr>
        <p:spPr/>
        <p:txBody>
          <a:bodyPr/>
          <a:lstStyle/>
          <a:p>
            <a:fld id="{5258B9FA-3627-482E-9985-211A2ADE304A}" type="slidenum">
              <a:rPr lang="en-IN" smtClean="0"/>
              <a:t>‹#›</a:t>
            </a:fld>
            <a:endParaRPr lang="en-IN"/>
          </a:p>
        </p:txBody>
      </p:sp>
    </p:spTree>
    <p:extLst>
      <p:ext uri="{BB962C8B-B14F-4D97-AF65-F5344CB8AC3E}">
        <p14:creationId xmlns:p14="http://schemas.microsoft.com/office/powerpoint/2010/main" val="4288794463"/>
      </p:ext>
    </p:extLst>
  </p:cSld>
  <p:clrMapOvr>
    <a:masterClrMapping/>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ADD7A-95D3-46D2-9A7B-03489EBCC79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8C3CA4-FF1F-4F4E-B537-3D8125D85CD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FBFFD-140B-4247-9C7A-7317A4F79E8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9841646-6628-467F-933D-036619057A9D}" type="datetimeFigureOut">
              <a:rPr lang="en-US" smtClean="0"/>
              <a:t>7/20/2021</a:t>
            </a:fld>
            <a:endParaRPr lang="en-IN"/>
          </a:p>
        </p:txBody>
      </p:sp>
      <p:sp>
        <p:nvSpPr>
          <p:cNvPr id="5" name="Footer Placeholder 4">
            <a:extLst>
              <a:ext uri="{FF2B5EF4-FFF2-40B4-BE49-F238E27FC236}">
                <a16:creationId xmlns:a16="http://schemas.microsoft.com/office/drawing/2014/main" id="{0F9168AF-D20C-4F20-9767-6C7AD5BBBCC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E4E8E0-7C2D-43A2-B0CC-719E78796C0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58B9FA-3627-482E-9985-211A2ADE304A}" type="slidenum">
              <a:rPr lang="en-IN" smtClean="0"/>
              <a:t>‹#›</a:t>
            </a:fld>
            <a:endParaRPr lang="en-IN"/>
          </a:p>
        </p:txBody>
      </p:sp>
    </p:spTree>
    <p:extLst>
      <p:ext uri="{BB962C8B-B14F-4D97-AF65-F5344CB8AC3E}">
        <p14:creationId xmlns:p14="http://schemas.microsoft.com/office/powerpoint/2010/main" val="65560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newsflash/>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US" dirty="0">
                <a:solidFill>
                  <a:srgbClr val="7030A0"/>
                </a:solidFill>
                <a:latin typeface="Times New Roman" panose="02020603050405020304" pitchFamily="18" charset="0"/>
              </a:rPr>
              <a:t>Project Review  II , DATE</a:t>
            </a:r>
            <a:endParaRPr lang="en-IN"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827488" y="2372967"/>
            <a:ext cx="6480720" cy="400110"/>
          </a:xfrm>
          <a:prstGeom prst="rect">
            <a:avLst/>
          </a:prstGeom>
          <a:noFill/>
        </p:spPr>
        <p:txBody>
          <a:bodyPr wrap="square" rtlCol="0">
            <a:spAutoFit/>
          </a:bodyPr>
          <a:lstStyle/>
          <a:p>
            <a:r>
              <a:rPr lang="en-US" sz="2000" dirty="0"/>
              <a:t>Event Detection System For Covid-19 Pandemic</a:t>
            </a:r>
            <a:endParaRPr lang="en-IN" sz="2000" dirty="0"/>
          </a:p>
        </p:txBody>
      </p:sp>
      <p:sp>
        <p:nvSpPr>
          <p:cNvPr id="16" name="TextBox 15">
            <a:extLst>
              <a:ext uri="{FF2B5EF4-FFF2-40B4-BE49-F238E27FC236}">
                <a16:creationId xmlns:a16="http://schemas.microsoft.com/office/drawing/2014/main" id="{1330EC8A-088B-458F-9182-920EE3139846}"/>
              </a:ext>
            </a:extLst>
          </p:cNvPr>
          <p:cNvSpPr txBox="1"/>
          <p:nvPr/>
        </p:nvSpPr>
        <p:spPr>
          <a:xfrm>
            <a:off x="4788024" y="3703045"/>
            <a:ext cx="4104456" cy="1477328"/>
          </a:xfrm>
          <a:prstGeom prst="rect">
            <a:avLst/>
          </a:prstGeom>
          <a:noFill/>
        </p:spPr>
        <p:txBody>
          <a:bodyPr wrap="square" rtlCol="0">
            <a:spAutoFit/>
          </a:bodyPr>
          <a:lstStyle/>
          <a:p>
            <a:pPr marL="566928" indent="-457200">
              <a:buFont typeface="Arial"/>
              <a:buChar char="•"/>
            </a:pPr>
            <a:endParaRPr lang="zh-CN" altLang="en-US" dirty="0">
              <a:solidFill>
                <a:srgbClr val="000000"/>
              </a:solidFill>
            </a:endParaRPr>
          </a:p>
          <a:p>
            <a:pPr marL="109728" indent="0">
              <a:buFont typeface="Arial" panose="020B0604020202020204" pitchFamily="34" charset="0"/>
              <a:buNone/>
            </a:pPr>
            <a:r>
              <a:rPr lang="en-US" dirty="0">
                <a:solidFill>
                  <a:srgbClr val="000000"/>
                </a:solidFill>
              </a:rPr>
              <a:t>Members</a:t>
            </a:r>
            <a:r>
              <a:rPr lang="en-IN" dirty="0">
                <a:solidFill>
                  <a:srgbClr val="000000"/>
                </a:solidFill>
              </a:rPr>
              <a:t>:</a:t>
            </a:r>
            <a:endParaRPr lang="zh-CN" altLang="en-US" dirty="0">
              <a:solidFill>
                <a:srgbClr val="000000"/>
              </a:solidFill>
            </a:endParaRPr>
          </a:p>
          <a:p>
            <a:pPr marL="566928" indent="-457200">
              <a:buFont typeface="Arial"/>
              <a:buChar char="•"/>
            </a:pPr>
            <a:r>
              <a:rPr lang="en-IN" sz="1800" dirty="0">
                <a:solidFill>
                  <a:srgbClr val="000000"/>
                </a:solidFill>
              </a:rPr>
              <a:t>Bhargav K R(2114104036)</a:t>
            </a:r>
            <a:endParaRPr lang="zh-CN" altLang="en-US" sz="1800" dirty="0">
              <a:solidFill>
                <a:srgbClr val="000000"/>
              </a:solidFill>
            </a:endParaRPr>
          </a:p>
          <a:p>
            <a:pPr marL="566928" indent="-457200">
              <a:buFont typeface="Arial"/>
              <a:buChar char="•"/>
            </a:pPr>
            <a:r>
              <a:rPr lang="en-IN" sz="1800" dirty="0">
                <a:solidFill>
                  <a:srgbClr val="000000"/>
                </a:solidFill>
              </a:rPr>
              <a:t>B L S R K Vishal(211417104039)</a:t>
            </a:r>
          </a:p>
          <a:p>
            <a:pPr marL="566928" indent="-457200">
              <a:buFont typeface="Arial"/>
              <a:buChar char="•"/>
            </a:pPr>
            <a:r>
              <a:rPr lang="en-IN" sz="1800" dirty="0">
                <a:solidFill>
                  <a:srgbClr val="000000"/>
                </a:solidFill>
              </a:rPr>
              <a:t>CH Pavan Kumar(211417104045)</a:t>
            </a:r>
          </a:p>
        </p:txBody>
      </p:sp>
      <p:sp>
        <p:nvSpPr>
          <p:cNvPr id="10" name="TextBox 9">
            <a:extLst>
              <a:ext uri="{FF2B5EF4-FFF2-40B4-BE49-F238E27FC236}">
                <a16:creationId xmlns:a16="http://schemas.microsoft.com/office/drawing/2014/main" id="{1330EC8A-088B-458F-9182-920EE3139846}"/>
              </a:ext>
            </a:extLst>
          </p:cNvPr>
          <p:cNvSpPr txBox="1"/>
          <p:nvPr/>
        </p:nvSpPr>
        <p:spPr>
          <a:xfrm>
            <a:off x="751019" y="3980044"/>
            <a:ext cx="3820981" cy="1200329"/>
          </a:xfrm>
          <a:prstGeom prst="rect">
            <a:avLst/>
          </a:prstGeom>
          <a:noFill/>
        </p:spPr>
        <p:txBody>
          <a:bodyPr wrap="square" rtlCol="0">
            <a:spAutoFit/>
          </a:bodyPr>
          <a:lstStyle/>
          <a:p>
            <a:r>
              <a:rPr lang="en-US" dirty="0"/>
              <a:t>Project Guide:</a:t>
            </a:r>
            <a:endParaRPr lang="en-IN" dirty="0">
              <a:solidFill>
                <a:schemeClr val="bg1"/>
              </a:solidFill>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Mr. C.THYAGARAJAN.,(Ph.D.),</a:t>
            </a:r>
            <a:r>
              <a:rPr lang="en-US" sz="1600" dirty="0">
                <a:effectLst/>
                <a:latin typeface="Times New Roman" panose="02020603050405020304" pitchFamily="18" charset="0"/>
                <a:ea typeface="Times New Roman" panose="02020603050405020304" pitchFamily="18" charset="0"/>
              </a:rPr>
              <a:t> ASSISTANT PROFESSOR</a:t>
            </a:r>
            <a:r>
              <a:rPr lang="en-US" sz="1800" dirty="0">
                <a:effectLst/>
                <a:latin typeface="Times New Roman" panose="02020603050405020304" pitchFamily="18" charset="0"/>
                <a:ea typeface="Times New Roman" panose="02020603050405020304" pitchFamily="18" charset="0"/>
              </a:rPr>
              <a:t> </a:t>
            </a:r>
            <a:endParaRPr lang="en-IN" sz="1800" dirty="0"/>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4881752" y="5745269"/>
            <a:ext cx="2513992" cy="369332"/>
          </a:xfrm>
          <a:prstGeom prst="rect">
            <a:avLst/>
          </a:prstGeom>
          <a:noFill/>
        </p:spPr>
        <p:txBody>
          <a:bodyPr wrap="square" rtlCol="0">
            <a:spAutoFit/>
          </a:bodyPr>
          <a:lstStyle/>
          <a:p>
            <a:r>
              <a:rPr lang="en-US" dirty="0"/>
              <a:t>Batch Number: 10</a:t>
            </a:r>
            <a:endParaRPr lang="en-IN" dirty="0"/>
          </a:p>
        </p:txBody>
      </p:sp>
    </p:spTree>
    <p:extLst>
      <p:ext uri="{BB962C8B-B14F-4D97-AF65-F5344CB8AC3E}">
        <p14:creationId xmlns:p14="http://schemas.microsoft.com/office/powerpoint/2010/main" val="989993110"/>
      </p:ext>
    </p:extLst>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248579" y="111772"/>
            <a:ext cx="8229600" cy="903032"/>
          </a:xfrm>
        </p:spPr>
        <p:txBody>
          <a:bodyPr rtlCol="0"/>
          <a:lstStyle/>
          <a:p>
            <a:r>
              <a:rPr lang="en-US" dirty="0"/>
              <a:t>System Architecture</a:t>
            </a:r>
            <a:endParaRPr lang="en-IN" dirty="0"/>
          </a:p>
        </p:txBody>
      </p:sp>
      <p:pic>
        <p:nvPicPr>
          <p:cNvPr id="4" name="image7.png">
            <a:extLst>
              <a:ext uri="{FF2B5EF4-FFF2-40B4-BE49-F238E27FC236}">
                <a16:creationId xmlns:a16="http://schemas.microsoft.com/office/drawing/2014/main" id="{E135CEEC-DB16-4E29-8BBE-925FEF55469A}"/>
              </a:ext>
            </a:extLst>
          </p:cNvPr>
          <p:cNvPicPr/>
          <p:nvPr/>
        </p:nvPicPr>
        <p:blipFill>
          <a:blip r:embed="rId2" cstate="print"/>
          <a:stretch>
            <a:fillRect/>
          </a:stretch>
        </p:blipFill>
        <p:spPr>
          <a:xfrm>
            <a:off x="914399" y="1412776"/>
            <a:ext cx="6897961" cy="4464496"/>
          </a:xfrm>
          <a:prstGeom prst="rect">
            <a:avLst/>
          </a:prstGeom>
        </p:spPr>
      </p:pic>
    </p:spTree>
  </p:cSld>
  <p:clrMapOvr>
    <a:masterClrMapping/>
  </p:clrMapOvr>
  <p:transition>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179512" y="169173"/>
            <a:ext cx="8229600" cy="903032"/>
          </a:xfrm>
        </p:spPr>
        <p:txBody>
          <a:bodyPr rtlCol="0"/>
          <a:lstStyle/>
          <a:p>
            <a:r>
              <a:rPr lang="en-US" dirty="0"/>
              <a:t>System Design</a:t>
            </a:r>
            <a:endParaRPr lang="en-IN" dirty="0"/>
          </a:p>
        </p:txBody>
      </p:sp>
      <p:pic>
        <p:nvPicPr>
          <p:cNvPr id="5" name="image3.jpeg">
            <a:extLst>
              <a:ext uri="{FF2B5EF4-FFF2-40B4-BE49-F238E27FC236}">
                <a16:creationId xmlns:a16="http://schemas.microsoft.com/office/drawing/2014/main" id="{8E8015A0-7BD5-4F39-8C40-E50CD733EA98}"/>
              </a:ext>
            </a:extLst>
          </p:cNvPr>
          <p:cNvPicPr/>
          <p:nvPr/>
        </p:nvPicPr>
        <p:blipFill>
          <a:blip r:embed="rId2" cstate="print"/>
          <a:stretch>
            <a:fillRect/>
          </a:stretch>
        </p:blipFill>
        <p:spPr>
          <a:xfrm>
            <a:off x="931640" y="1244906"/>
            <a:ext cx="6520882" cy="4992405"/>
          </a:xfrm>
          <a:prstGeom prst="rect">
            <a:avLst/>
          </a:prstGeom>
        </p:spPr>
      </p:pic>
    </p:spTree>
    <p:extLst>
      <p:ext uri="{BB962C8B-B14F-4D97-AF65-F5344CB8AC3E}">
        <p14:creationId xmlns:p14="http://schemas.microsoft.com/office/powerpoint/2010/main" val="2470081374"/>
      </p:ext>
    </p:extLst>
  </p:cSld>
  <p:clrMapOvr>
    <a:masterClrMapping/>
  </p:clrMapOvr>
  <p:transition>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241176" y="188640"/>
            <a:ext cx="8229600" cy="903032"/>
          </a:xfrm>
        </p:spPr>
        <p:txBody>
          <a:bodyPr rtlCol="0"/>
          <a:lstStyle/>
          <a:p>
            <a:r>
              <a:rPr lang="en-US" dirty="0"/>
              <a:t>System Design</a:t>
            </a:r>
            <a:endParaRPr lang="en-IN" dirty="0"/>
          </a:p>
        </p:txBody>
      </p:sp>
      <p:pic>
        <p:nvPicPr>
          <p:cNvPr id="4" name="image4.png">
            <a:extLst>
              <a:ext uri="{FF2B5EF4-FFF2-40B4-BE49-F238E27FC236}">
                <a16:creationId xmlns:a16="http://schemas.microsoft.com/office/drawing/2014/main" id="{65912359-7F60-4FFA-9181-32DB8F694C7B}"/>
              </a:ext>
            </a:extLst>
          </p:cNvPr>
          <p:cNvPicPr/>
          <p:nvPr/>
        </p:nvPicPr>
        <p:blipFill>
          <a:blip r:embed="rId2" cstate="print"/>
          <a:stretch>
            <a:fillRect/>
          </a:stretch>
        </p:blipFill>
        <p:spPr>
          <a:xfrm>
            <a:off x="1043608" y="1395412"/>
            <a:ext cx="6624736" cy="4553868"/>
          </a:xfrm>
          <a:prstGeom prst="rect">
            <a:avLst/>
          </a:prstGeom>
        </p:spPr>
      </p:pic>
    </p:spTree>
    <p:extLst>
      <p:ext uri="{BB962C8B-B14F-4D97-AF65-F5344CB8AC3E}">
        <p14:creationId xmlns:p14="http://schemas.microsoft.com/office/powerpoint/2010/main" val="854288443"/>
      </p:ext>
    </p:extLst>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241176" y="115119"/>
            <a:ext cx="8229600" cy="903032"/>
          </a:xfrm>
        </p:spPr>
        <p:txBody>
          <a:bodyPr rtlCol="0"/>
          <a:lstStyle/>
          <a:p>
            <a:r>
              <a:rPr lang="en-US" dirty="0"/>
              <a:t>System Design</a:t>
            </a:r>
            <a:endParaRPr lang="en-IN" dirty="0"/>
          </a:p>
        </p:txBody>
      </p:sp>
      <p:pic>
        <p:nvPicPr>
          <p:cNvPr id="4" name="image5.png">
            <a:extLst>
              <a:ext uri="{FF2B5EF4-FFF2-40B4-BE49-F238E27FC236}">
                <a16:creationId xmlns:a16="http://schemas.microsoft.com/office/drawing/2014/main" id="{4C62F0FA-F4EB-4015-8D6D-E1E7C9CFB0CC}"/>
              </a:ext>
            </a:extLst>
          </p:cNvPr>
          <p:cNvPicPr/>
          <p:nvPr/>
        </p:nvPicPr>
        <p:blipFill>
          <a:blip r:embed="rId2" cstate="print"/>
          <a:stretch>
            <a:fillRect/>
          </a:stretch>
        </p:blipFill>
        <p:spPr>
          <a:xfrm>
            <a:off x="1043608" y="1238213"/>
            <a:ext cx="6624736" cy="4626382"/>
          </a:xfrm>
          <a:prstGeom prst="rect">
            <a:avLst/>
          </a:prstGeom>
        </p:spPr>
      </p:pic>
    </p:spTree>
    <p:extLst>
      <p:ext uri="{BB962C8B-B14F-4D97-AF65-F5344CB8AC3E}">
        <p14:creationId xmlns:p14="http://schemas.microsoft.com/office/powerpoint/2010/main" val="1033861345"/>
      </p:ext>
    </p:extLst>
  </p:cSld>
  <p:clrMapOvr>
    <a:masterClrMapping/>
  </p:clrMapOvr>
  <p:transition>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MODULES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6971139"/>
          </a:xfrm>
          <a:prstGeom prst="rect">
            <a:avLst/>
          </a:prstGeom>
          <a:noFill/>
        </p:spPr>
        <p:txBody>
          <a:bodyPr wrap="square" rtlCol="0">
            <a:spAutoFit/>
          </a:bodyPr>
          <a:lstStyle/>
          <a:p>
            <a:r>
              <a:rPr lang="en-IN" sz="2500" dirty="0"/>
              <a:t>1 </a:t>
            </a:r>
            <a:r>
              <a:rPr lang="en-US" sz="2400" b="1" spc="-30" dirty="0">
                <a:effectLst/>
                <a:latin typeface="Times New Roman" panose="02020603050405020304" pitchFamily="18" charset="0"/>
                <a:ea typeface="Times New Roman" panose="02020603050405020304" pitchFamily="18" charset="0"/>
              </a:rPr>
              <a:t>User Behavior Analysis In</a:t>
            </a:r>
            <a:r>
              <a:rPr lang="en-US" sz="2400" b="1" spc="-20" dirty="0">
                <a:effectLst/>
                <a:latin typeface="Times New Roman" panose="02020603050405020304" pitchFamily="18" charset="0"/>
                <a:ea typeface="Times New Roman" panose="02020603050405020304" pitchFamily="18" charset="0"/>
              </a:rPr>
              <a:t> </a:t>
            </a:r>
            <a:r>
              <a:rPr lang="en-US" sz="2400" b="1" spc="-30" dirty="0">
                <a:effectLst/>
                <a:latin typeface="Times New Roman" panose="02020603050405020304" pitchFamily="18" charset="0"/>
                <a:ea typeface="Times New Roman" panose="02020603050405020304" pitchFamily="18" charset="0"/>
              </a:rPr>
              <a:t>ONS</a:t>
            </a:r>
          </a:p>
          <a:p>
            <a:endParaRPr lang="en-IN" sz="2500" dirty="0"/>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In the Twitter OSN, the user behavior can also be characterized in relation to the following activities: tweeting, retweeting, and commenting [46]. Other OSNs, such as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Sina</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Weibo, have also been used  to extract data and analyze the user behaviors, and then determine the impact of the user popularity on OSN websites. It is important to note that these studies do not explore the changes of topics posted by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It is also known that certain events can attract more public attention, which is demonstrated by the number of messages or communication interactions between people interested in such topics .Thus, through the number of messages in OSNs, it is possible to measure the number of members related to potential events, and concerning specific regions. This helps to solve the problem of early event identification. Hence, the messages posted in an OSN represent valuable information to understand and predict the users’ behavior in a specific period of time and geographical location.</a:t>
            </a:r>
          </a:p>
          <a:p>
            <a:endParaRPr lang="en-IN" sz="2500" dirty="0"/>
          </a:p>
          <a:p>
            <a:endParaRPr lang="en-IN" sz="2500" dirty="0"/>
          </a:p>
          <a:p>
            <a:endParaRPr lang="en-IN" sz="2500" dirty="0"/>
          </a:p>
          <a:p>
            <a:endParaRPr lang="en-IN" sz="2700" dirty="0"/>
          </a:p>
          <a:p>
            <a:endParaRPr lang="en-IN" dirty="0"/>
          </a:p>
          <a:p>
            <a:endParaRPr lang="en-IN" dirty="0"/>
          </a:p>
          <a:p>
            <a:endParaRPr lang="en-IN" dirty="0"/>
          </a:p>
        </p:txBody>
      </p:sp>
    </p:spTree>
    <p:extLst>
      <p:ext uri="{BB962C8B-B14F-4D97-AF65-F5344CB8AC3E}">
        <p14:creationId xmlns:p14="http://schemas.microsoft.com/office/powerpoint/2010/main" val="3644028421"/>
      </p:ext>
    </p:extLst>
  </p:cSld>
  <p:clrMapOvr>
    <a:masterClrMapping/>
  </p:clrMapOvr>
  <p:transition>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MODULES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49087" y="1077482"/>
            <a:ext cx="8496944" cy="6263253"/>
          </a:xfrm>
          <a:prstGeom prst="rect">
            <a:avLst/>
          </a:prstGeom>
          <a:noFill/>
        </p:spPr>
        <p:txBody>
          <a:bodyPr wrap="square" rtlCol="0">
            <a:spAutoFit/>
          </a:bodyPr>
          <a:lstStyle/>
          <a:p>
            <a:r>
              <a:rPr lang="en-US" sz="1800" b="1" spc="-15" dirty="0">
                <a:effectLst/>
                <a:latin typeface="Times New Roman" panose="02020603050405020304" pitchFamily="18" charset="0"/>
                <a:ea typeface="Times New Roman" panose="02020603050405020304" pitchFamily="18" charset="0"/>
              </a:rPr>
              <a:t>DETECTION USING DATA FROM AN OSN</a:t>
            </a:r>
          </a:p>
          <a:p>
            <a:endParaRPr lang="en-US" b="1" spc="-15"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Currently, there are diverse solutions to detect different types of events using data from an OSN. However, because the focus of our case study is on disease detection, only works related to this subject are presented. </a:t>
            </a:r>
          </a:p>
          <a:p>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authors stated that the virality of a social media content, in the public health context, can depend on the users’ emotions and the disease type. Additionally, the number of followers can affect the propagation scale of the posted messages in OSNs</a:t>
            </a:r>
          </a:p>
          <a:p>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Thus, the greater the virality of a content, the easier its detection. The virality of a post also depends on the geographical location of the users. An user from a big city can be more influential than users in smaller cities [54]. In the case of accidents or disasters, people usually share information more quickly and mostly with people close to the event . </a:t>
            </a:r>
            <a:endParaRPr lang="en-IN" sz="3200" dirty="0"/>
          </a:p>
          <a:p>
            <a:endParaRPr lang="en-IN" sz="2500" dirty="0"/>
          </a:p>
          <a:p>
            <a:endParaRPr lang="en-IN" sz="2500" dirty="0"/>
          </a:p>
          <a:p>
            <a:endParaRPr lang="en-IN" sz="2700" dirty="0"/>
          </a:p>
          <a:p>
            <a:endParaRPr lang="en-IN" dirty="0"/>
          </a:p>
          <a:p>
            <a:endParaRPr lang="en-IN" dirty="0"/>
          </a:p>
          <a:p>
            <a:endParaRPr lang="en-IN" dirty="0"/>
          </a:p>
        </p:txBody>
      </p:sp>
    </p:spTree>
    <p:extLst>
      <p:ext uri="{BB962C8B-B14F-4D97-AF65-F5344CB8AC3E}">
        <p14:creationId xmlns:p14="http://schemas.microsoft.com/office/powerpoint/2010/main" val="904846898"/>
      </p:ext>
    </p:extLst>
  </p:cSld>
  <p:clrMapOvr>
    <a:masterClrMapping/>
  </p:clrMapOvr>
  <p:transition>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0" y="233901"/>
            <a:ext cx="8229600" cy="903032"/>
          </a:xfrm>
        </p:spPr>
        <p:txBody>
          <a:bodyPr rtlCol="0"/>
          <a:lstStyle/>
          <a:p>
            <a:r>
              <a:rPr lang="en-IN" dirty="0"/>
              <a:t>MODULES</a:t>
            </a:r>
          </a:p>
        </p:txBody>
      </p:sp>
      <p:sp>
        <p:nvSpPr>
          <p:cNvPr id="2" name="TextBox 1">
            <a:extLst>
              <a:ext uri="{FF2B5EF4-FFF2-40B4-BE49-F238E27FC236}">
                <a16:creationId xmlns:a16="http://schemas.microsoft.com/office/drawing/2014/main" id="{C6398113-05D0-4ADC-9C2D-676C91A4921E}"/>
              </a:ext>
            </a:extLst>
          </p:cNvPr>
          <p:cNvSpPr txBox="1"/>
          <p:nvPr/>
        </p:nvSpPr>
        <p:spPr>
          <a:xfrm>
            <a:off x="179512" y="1166842"/>
            <a:ext cx="8964488" cy="4524315"/>
          </a:xfrm>
          <a:prstGeom prst="rect">
            <a:avLst/>
          </a:prstGeom>
          <a:noFill/>
        </p:spPr>
        <p:txBody>
          <a:bodyPr wrap="square" rtlCol="0">
            <a:spAutoFit/>
          </a:bodyPr>
          <a:lstStyle/>
          <a:p>
            <a:r>
              <a:rPr lang="en-US" sz="1800" b="1" spc="-15" dirty="0">
                <a:effectLst/>
                <a:latin typeface="Times New Roman" panose="02020603050405020304" pitchFamily="18" charset="0"/>
                <a:ea typeface="Times New Roman" panose="02020603050405020304" pitchFamily="18" charset="0"/>
              </a:rPr>
              <a:t>3 TOPIC DETECTION AND AFFECTIVE ANALYSIS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method of topic detection based on NLP was used for COVID-19 prediction in  by applying a hybrid artificial intelligence (AI) model. </a:t>
            </a:r>
          </a:p>
          <a:p>
            <a:pPr marL="285750" indent="-285750">
              <a:buFont typeface="Wingdings" panose="05000000000000000000" pitchFamily="2" charset="2"/>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change in the infectious capacity of the virus was analyzed within a few days after the infection, and an improved susceptible-infected (ISI) model was proposed. The NLP module and the LSTM network were embedded in the ISI model to build a hybrid AI model for COVID-19 prediction.</a:t>
            </a:r>
          </a:p>
          <a:p>
            <a:pPr marL="285750" indent="-285750">
              <a:buFont typeface="Wingdings" panose="05000000000000000000" pitchFamily="2" charset="2"/>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the NLP and  </a:t>
            </a: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LSTM built into the hybrid AI model, the mean absolute percentage errors of the prediction results, considering the next six days, were 0.52%, 0.38%, 0.05%, 0.86% in Wuhan, Beijing, Shanghai, and nationwide, respectively. In deep learning algorithms were used for NLP using a Contrastive Divergence (CD) algorithm, such as the Deep Belief Network (DBN) , which is composed of restricted Boltzmann machines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144336"/>
      </p:ext>
    </p:extLst>
  </p:cSld>
  <p:clrMapOvr>
    <a:masterClrMapping/>
  </p:clrMapOvr>
  <p:transition>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Testing</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graphicFrame>
        <p:nvGraphicFramePr>
          <p:cNvPr id="2" name="Table 1">
            <a:extLst>
              <a:ext uri="{FF2B5EF4-FFF2-40B4-BE49-F238E27FC236}">
                <a16:creationId xmlns:a16="http://schemas.microsoft.com/office/drawing/2014/main" id="{C7A73C0C-823E-4EF0-9211-32AA047AE841}"/>
              </a:ext>
            </a:extLst>
          </p:cNvPr>
          <p:cNvGraphicFramePr>
            <a:graphicFrameLocks noGrp="1"/>
          </p:cNvGraphicFramePr>
          <p:nvPr>
            <p:extLst>
              <p:ext uri="{D42A27DB-BD31-4B8C-83A1-F6EECF244321}">
                <p14:modId xmlns:p14="http://schemas.microsoft.com/office/powerpoint/2010/main" val="3520029310"/>
              </p:ext>
            </p:extLst>
          </p:nvPr>
        </p:nvGraphicFramePr>
        <p:xfrm>
          <a:off x="467544" y="908720"/>
          <a:ext cx="7848872" cy="4608512"/>
        </p:xfrm>
        <a:graphic>
          <a:graphicData uri="http://schemas.openxmlformats.org/drawingml/2006/table">
            <a:tbl>
              <a:tblPr firstRow="1" firstCol="1" lastRow="1" lastCol="1" bandRow="1" bandCol="1">
                <a:tableStyleId>{5C22544A-7EE6-4342-B048-85BDC9FD1C3A}</a:tableStyleId>
              </a:tblPr>
              <a:tblGrid>
                <a:gridCol w="605525">
                  <a:extLst>
                    <a:ext uri="{9D8B030D-6E8A-4147-A177-3AD203B41FA5}">
                      <a16:colId xmlns:a16="http://schemas.microsoft.com/office/drawing/2014/main" val="2707432908"/>
                    </a:ext>
                  </a:extLst>
                </a:gridCol>
                <a:gridCol w="1101251">
                  <a:extLst>
                    <a:ext uri="{9D8B030D-6E8A-4147-A177-3AD203B41FA5}">
                      <a16:colId xmlns:a16="http://schemas.microsoft.com/office/drawing/2014/main" val="1014561439"/>
                    </a:ext>
                  </a:extLst>
                </a:gridCol>
                <a:gridCol w="830036">
                  <a:extLst>
                    <a:ext uri="{9D8B030D-6E8A-4147-A177-3AD203B41FA5}">
                      <a16:colId xmlns:a16="http://schemas.microsoft.com/office/drawing/2014/main" val="4128159665"/>
                    </a:ext>
                  </a:extLst>
                </a:gridCol>
                <a:gridCol w="1014397">
                  <a:extLst>
                    <a:ext uri="{9D8B030D-6E8A-4147-A177-3AD203B41FA5}">
                      <a16:colId xmlns:a16="http://schemas.microsoft.com/office/drawing/2014/main" val="362351765"/>
                    </a:ext>
                  </a:extLst>
                </a:gridCol>
                <a:gridCol w="1174176">
                  <a:extLst>
                    <a:ext uri="{9D8B030D-6E8A-4147-A177-3AD203B41FA5}">
                      <a16:colId xmlns:a16="http://schemas.microsoft.com/office/drawing/2014/main" val="768299638"/>
                    </a:ext>
                  </a:extLst>
                </a:gridCol>
                <a:gridCol w="1101251">
                  <a:extLst>
                    <a:ext uri="{9D8B030D-6E8A-4147-A177-3AD203B41FA5}">
                      <a16:colId xmlns:a16="http://schemas.microsoft.com/office/drawing/2014/main" val="929723825"/>
                    </a:ext>
                  </a:extLst>
                </a:gridCol>
                <a:gridCol w="1074210">
                  <a:extLst>
                    <a:ext uri="{9D8B030D-6E8A-4147-A177-3AD203B41FA5}">
                      <a16:colId xmlns:a16="http://schemas.microsoft.com/office/drawing/2014/main" val="4207296861"/>
                    </a:ext>
                  </a:extLst>
                </a:gridCol>
                <a:gridCol w="948026">
                  <a:extLst>
                    <a:ext uri="{9D8B030D-6E8A-4147-A177-3AD203B41FA5}">
                      <a16:colId xmlns:a16="http://schemas.microsoft.com/office/drawing/2014/main" val="543268379"/>
                    </a:ext>
                  </a:extLst>
                </a:gridCol>
              </a:tblGrid>
              <a:tr h="859849">
                <a:tc>
                  <a:txBody>
                    <a:bodyPr/>
                    <a:lstStyle/>
                    <a:p>
                      <a:pPr marL="71120" marR="83185" algn="just">
                        <a:spcAft>
                          <a:spcPts val="0"/>
                        </a:spcAft>
                      </a:pPr>
                      <a:r>
                        <a:rPr lang="en-US" sz="1100" dirty="0">
                          <a:effectLst/>
                        </a:rPr>
                        <a:t>Test Case Id</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349250">
                        <a:lnSpc>
                          <a:spcPct val="100000"/>
                        </a:lnSpc>
                        <a:spcAft>
                          <a:spcPts val="0"/>
                        </a:spcAft>
                      </a:pPr>
                      <a:r>
                        <a:rPr lang="en-US" sz="1100">
                          <a:effectLst/>
                        </a:rPr>
                        <a:t>Test Cases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98425">
                        <a:lnSpc>
                          <a:spcPct val="100000"/>
                        </a:lnSpc>
                        <a:spcAft>
                          <a:spcPts val="0"/>
                        </a:spcAft>
                      </a:pPr>
                      <a:r>
                        <a:rPr lang="en-US" sz="1100" dirty="0">
                          <a:effectLst/>
                        </a:rPr>
                        <a:t>Priority</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319405">
                        <a:spcAft>
                          <a:spcPts val="0"/>
                        </a:spcAft>
                      </a:pPr>
                      <a:r>
                        <a:rPr lang="en-US" sz="1100">
                          <a:effectLst/>
                        </a:rPr>
                        <a:t>Input Test Data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86995" algn="just">
                        <a:spcAft>
                          <a:spcPts val="0"/>
                        </a:spcAft>
                      </a:pPr>
                      <a:r>
                        <a:rPr lang="en-US" sz="1100" dirty="0">
                          <a:effectLst/>
                        </a:rPr>
                        <a:t>Test Case Description</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02235">
                        <a:lnSpc>
                          <a:spcPct val="100000"/>
                        </a:lnSpc>
                        <a:spcAft>
                          <a:spcPts val="0"/>
                        </a:spcAft>
                      </a:pPr>
                      <a:r>
                        <a:rPr lang="en-US" sz="1100">
                          <a:effectLst/>
                        </a:rPr>
                        <a:t>Expected Results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217805">
                        <a:lnSpc>
                          <a:spcPct val="100000"/>
                        </a:lnSpc>
                        <a:spcAft>
                          <a:spcPts val="0"/>
                        </a:spcAft>
                      </a:pPr>
                      <a:r>
                        <a:rPr lang="en-US" sz="1100">
                          <a:effectLst/>
                        </a:rPr>
                        <a:t>Actual Results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50800">
                        <a:lnSpc>
                          <a:spcPct val="100000"/>
                        </a:lnSpc>
                        <a:spcAft>
                          <a:spcPts val="0"/>
                        </a:spcAft>
                      </a:pPr>
                      <a:r>
                        <a:rPr lang="en-US" sz="1100" dirty="0">
                          <a:effectLst/>
                        </a:rPr>
                        <a:t>Pass/Fail</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84557774"/>
                  </a:ext>
                </a:extLst>
              </a:tr>
              <a:tr h="983128">
                <a:tc>
                  <a:txBody>
                    <a:bodyPr/>
                    <a:lstStyle/>
                    <a:p>
                      <a:pPr marL="199390" marR="73660" indent="-102235">
                        <a:spcAft>
                          <a:spcPts val="0"/>
                        </a:spcAft>
                      </a:pPr>
                      <a:r>
                        <a:rPr lang="en-US" sz="900">
                          <a:effectLst/>
                        </a:rPr>
                        <a:t>TU0 1</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3210" marR="186690">
                        <a:spcAft>
                          <a:spcPts val="0"/>
                        </a:spcAft>
                      </a:pPr>
                      <a:r>
                        <a:rPr lang="en-US" sz="900">
                          <a:effectLst/>
                        </a:rPr>
                        <a:t>User Login</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71120" algn="ctr">
                        <a:spcAft>
                          <a:spcPts val="0"/>
                        </a:spcAft>
                      </a:pPr>
                      <a:r>
                        <a:rPr lang="en-US" sz="900">
                          <a:effectLst/>
                        </a:rPr>
                        <a:t>Enter Email-id and Password.</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marR="104140" algn="ctr">
                        <a:spcAft>
                          <a:spcPts val="0"/>
                        </a:spcAft>
                      </a:pPr>
                      <a:r>
                        <a:rPr lang="en-US" sz="900" dirty="0">
                          <a:effectLst/>
                        </a:rPr>
                        <a:t>Check user with the database</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64770" indent="-3175" algn="ctr">
                        <a:spcAft>
                          <a:spcPts val="0"/>
                        </a:spcAft>
                      </a:pPr>
                      <a:r>
                        <a:rPr lang="en-US" sz="900">
                          <a:effectLst/>
                        </a:rPr>
                        <a:t>User should be available </a:t>
                      </a:r>
                      <a:r>
                        <a:rPr lang="en-US" sz="900" spc="-60">
                          <a:effectLst/>
                        </a:rPr>
                        <a:t>in </a:t>
                      </a:r>
                      <a:r>
                        <a:rPr lang="en-US" sz="900">
                          <a:effectLst/>
                        </a:rPr>
                        <a:t>database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0" marR="107950" indent="-1270" algn="ctr">
                        <a:spcAft>
                          <a:spcPts val="0"/>
                        </a:spcAft>
                      </a:pPr>
                      <a:r>
                        <a:rPr lang="en-US" sz="900">
                          <a:effectLst/>
                        </a:rPr>
                        <a:t>User present in database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a:effectLst/>
                        </a:rPr>
                        <a:t>Pass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17179666"/>
                  </a:ext>
                </a:extLst>
              </a:tr>
              <a:tr h="995559">
                <a:tc>
                  <a:txBody>
                    <a:bodyPr/>
                    <a:lstStyle/>
                    <a:p>
                      <a:pPr marL="199390" marR="73660" indent="-102235">
                        <a:spcAft>
                          <a:spcPts val="0"/>
                        </a:spcAft>
                      </a:pPr>
                      <a:r>
                        <a:rPr lang="en-US" sz="900">
                          <a:effectLst/>
                        </a:rPr>
                        <a:t>TU0 2</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2565" marR="233680">
                        <a:spcAft>
                          <a:spcPts val="0"/>
                        </a:spcAft>
                      </a:pPr>
                      <a:r>
                        <a:rPr lang="en-US" sz="900">
                          <a:effectLst/>
                        </a:rPr>
                        <a:t>Create Event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0975" marR="154305" indent="38100">
                        <a:spcAft>
                          <a:spcPts val="0"/>
                        </a:spcAft>
                      </a:pPr>
                      <a:r>
                        <a:rPr lang="en-US" sz="900">
                          <a:effectLst/>
                        </a:rPr>
                        <a:t>Event Details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27635" indent="129540">
                        <a:spcAft>
                          <a:spcPts val="0"/>
                        </a:spcAft>
                      </a:pPr>
                      <a:r>
                        <a:rPr lang="en-US" sz="900">
                          <a:effectLst/>
                        </a:rPr>
                        <a:t>Creating an Event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72390" indent="635" algn="ctr">
                        <a:spcAft>
                          <a:spcPts val="0"/>
                        </a:spcAft>
                      </a:pPr>
                      <a:r>
                        <a:rPr lang="en-US" sz="900">
                          <a:effectLst/>
                        </a:rPr>
                        <a:t>Should be upload </a:t>
                      </a:r>
                      <a:r>
                        <a:rPr lang="en-US" sz="900" spc="-5">
                          <a:effectLst/>
                        </a:rPr>
                        <a:t>Successfull </a:t>
                      </a:r>
                      <a:r>
                        <a:rPr lang="en-US" sz="900">
                          <a:effectLst/>
                        </a:rPr>
                        <a:t>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6995" marR="74295" indent="3810" algn="ctr">
                        <a:spcAft>
                          <a:spcPts val="0"/>
                        </a:spcAft>
                      </a:pPr>
                      <a:r>
                        <a:rPr lang="en-US" sz="900">
                          <a:effectLst/>
                        </a:rPr>
                        <a:t>Details are stored </a:t>
                      </a:r>
                      <a:r>
                        <a:rPr lang="en-US" sz="900" spc="-5">
                          <a:effectLst/>
                        </a:rPr>
                        <a:t>successfull </a:t>
                      </a:r>
                      <a:r>
                        <a:rPr lang="en-US" sz="900">
                          <a:effectLst/>
                        </a:rPr>
                        <a:t>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dirty="0">
                          <a:effectLst/>
                        </a:rPr>
                        <a:t>Pass</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40959191"/>
                  </a:ext>
                </a:extLst>
              </a:tr>
              <a:tr h="981574">
                <a:tc>
                  <a:txBody>
                    <a:bodyPr/>
                    <a:lstStyle/>
                    <a:p>
                      <a:pPr marL="199390" marR="73660" indent="-102235">
                        <a:spcAft>
                          <a:spcPts val="0"/>
                        </a:spcAft>
                      </a:pPr>
                      <a:r>
                        <a:rPr lang="en-US" sz="900">
                          <a:effectLst/>
                        </a:rPr>
                        <a:t>TU0 3</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7155" marR="88265" algn="ctr">
                        <a:spcAft>
                          <a:spcPts val="0"/>
                        </a:spcAft>
                      </a:pPr>
                      <a:r>
                        <a:rPr lang="en-US" sz="900">
                          <a:effectLst/>
                        </a:rPr>
                        <a:t>Receive Notificatio n</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dirty="0">
                          <a:effectLst/>
                        </a:rPr>
                        <a:t>-</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1295" marR="188595" indent="-1905" algn="ctr">
                        <a:spcAft>
                          <a:spcPts val="0"/>
                        </a:spcAft>
                      </a:pPr>
                      <a:r>
                        <a:rPr lang="en-US" sz="900" dirty="0">
                          <a:effectLst/>
                        </a:rPr>
                        <a:t>Event Details are notified.</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marR="66040" indent="-1270" algn="ctr">
                        <a:spcAft>
                          <a:spcPts val="0"/>
                        </a:spcAft>
                      </a:pPr>
                      <a:r>
                        <a:rPr lang="en-US" sz="900">
                          <a:effectLst/>
                        </a:rPr>
                        <a:t>Notificatio n should be received properly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0" marR="139065" indent="-1270" algn="ctr">
                        <a:spcAft>
                          <a:spcPts val="0"/>
                        </a:spcAft>
                      </a:pPr>
                      <a:r>
                        <a:rPr lang="en-US" sz="900">
                          <a:effectLst/>
                        </a:rPr>
                        <a:t>Alert Message received properly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a:effectLst/>
                        </a:rPr>
                        <a:t>Pass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8044046"/>
                  </a:ext>
                </a:extLst>
              </a:tr>
              <a:tr h="788402">
                <a:tc>
                  <a:txBody>
                    <a:bodyPr/>
                    <a:lstStyle/>
                    <a:p>
                      <a:pPr marL="199390" marR="73660" indent="-102235">
                        <a:spcAft>
                          <a:spcPts val="0"/>
                        </a:spcAft>
                      </a:pPr>
                      <a:r>
                        <a:rPr lang="en-US" sz="900">
                          <a:effectLst/>
                        </a:rPr>
                        <a:t>TU0 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3185" marR="56515" indent="150495">
                        <a:spcAft>
                          <a:spcPts val="0"/>
                        </a:spcAft>
                      </a:pPr>
                      <a:r>
                        <a:rPr lang="en-US" sz="900">
                          <a:effectLst/>
                        </a:rPr>
                        <a:t>Request Friend informatio n</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985" marR="141605" indent="-15240">
                        <a:spcAft>
                          <a:spcPts val="0"/>
                        </a:spcAft>
                      </a:pPr>
                      <a:r>
                        <a:rPr lang="en-US" sz="900">
                          <a:effectLst/>
                        </a:rPr>
                        <a:t>Add Friend Request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204470" indent="68580">
                        <a:spcAft>
                          <a:spcPts val="0"/>
                        </a:spcAft>
                      </a:pPr>
                      <a:r>
                        <a:rPr lang="en-US" sz="900">
                          <a:effectLst/>
                        </a:rPr>
                        <a:t>Request Friend</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118745" indent="-43180">
                        <a:spcAft>
                          <a:spcPts val="0"/>
                        </a:spcAft>
                      </a:pPr>
                      <a:r>
                        <a:rPr lang="en-US" sz="900">
                          <a:effectLst/>
                        </a:rPr>
                        <a:t>Accepted Request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81915" indent="76200">
                        <a:spcAft>
                          <a:spcPts val="0"/>
                        </a:spcAft>
                      </a:pPr>
                      <a:r>
                        <a:rPr lang="en-US" sz="900">
                          <a:effectLst/>
                        </a:rPr>
                        <a:t>Accepted successful</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dirty="0">
                          <a:effectLst/>
                        </a:rPr>
                        <a:t>Pass</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05203028"/>
                  </a:ext>
                </a:extLst>
              </a:tr>
            </a:tbl>
          </a:graphicData>
        </a:graphic>
      </p:graphicFrame>
      <p:sp>
        <p:nvSpPr>
          <p:cNvPr id="5" name="TextBox 4">
            <a:extLst>
              <a:ext uri="{FF2B5EF4-FFF2-40B4-BE49-F238E27FC236}">
                <a16:creationId xmlns:a16="http://schemas.microsoft.com/office/drawing/2014/main" id="{2549AC3E-B49C-42B3-8DF6-0D74ECEF4463}"/>
              </a:ext>
            </a:extLst>
          </p:cNvPr>
          <p:cNvSpPr txBox="1"/>
          <p:nvPr/>
        </p:nvSpPr>
        <p:spPr>
          <a:xfrm>
            <a:off x="2627784" y="5629441"/>
            <a:ext cx="4608512" cy="369332"/>
          </a:xfrm>
          <a:prstGeom prst="rect">
            <a:avLst/>
          </a:prstGeom>
          <a:noFill/>
        </p:spPr>
        <p:txBody>
          <a:bodyPr wrap="square" rtlCol="0">
            <a:spAutoFit/>
          </a:bodyPr>
          <a:lstStyle/>
          <a:p>
            <a:r>
              <a:rPr lang="en-IN" dirty="0">
                <a:solidFill>
                  <a:schemeClr val="bg1"/>
                </a:solidFill>
              </a:rPr>
              <a:t>Test Case For User Module</a:t>
            </a:r>
          </a:p>
        </p:txBody>
      </p:sp>
    </p:spTree>
    <p:extLst>
      <p:ext uri="{BB962C8B-B14F-4D97-AF65-F5344CB8AC3E}">
        <p14:creationId xmlns:p14="http://schemas.microsoft.com/office/powerpoint/2010/main" val="2878770482"/>
      </p:ext>
    </p:extLst>
  </p:cSld>
  <p:clrMapOvr>
    <a:masterClrMapping/>
  </p:clrMapOvr>
  <p:transition>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Testing</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graphicFrame>
        <p:nvGraphicFramePr>
          <p:cNvPr id="3" name="Table 2">
            <a:extLst>
              <a:ext uri="{FF2B5EF4-FFF2-40B4-BE49-F238E27FC236}">
                <a16:creationId xmlns:a16="http://schemas.microsoft.com/office/drawing/2014/main" id="{A0590AF8-EF04-4F45-941E-4BCA1380F917}"/>
              </a:ext>
            </a:extLst>
          </p:cNvPr>
          <p:cNvGraphicFramePr>
            <a:graphicFrameLocks noGrp="1"/>
          </p:cNvGraphicFramePr>
          <p:nvPr>
            <p:extLst>
              <p:ext uri="{D42A27DB-BD31-4B8C-83A1-F6EECF244321}">
                <p14:modId xmlns:p14="http://schemas.microsoft.com/office/powerpoint/2010/main" val="2043567366"/>
              </p:ext>
            </p:extLst>
          </p:nvPr>
        </p:nvGraphicFramePr>
        <p:xfrm>
          <a:off x="395537" y="908721"/>
          <a:ext cx="8496946" cy="4320480"/>
        </p:xfrm>
        <a:graphic>
          <a:graphicData uri="http://schemas.openxmlformats.org/drawingml/2006/table">
            <a:tbl>
              <a:tblPr firstRow="1" firstCol="1" lastRow="1" lastCol="1" bandRow="1" bandCol="1">
                <a:tableStyleId>{5C22544A-7EE6-4342-B048-85BDC9FD1C3A}</a:tableStyleId>
              </a:tblPr>
              <a:tblGrid>
                <a:gridCol w="875593">
                  <a:extLst>
                    <a:ext uri="{9D8B030D-6E8A-4147-A177-3AD203B41FA5}">
                      <a16:colId xmlns:a16="http://schemas.microsoft.com/office/drawing/2014/main" val="1111036995"/>
                    </a:ext>
                  </a:extLst>
                </a:gridCol>
                <a:gridCol w="1247323">
                  <a:extLst>
                    <a:ext uri="{9D8B030D-6E8A-4147-A177-3AD203B41FA5}">
                      <a16:colId xmlns:a16="http://schemas.microsoft.com/office/drawing/2014/main" val="2956456292"/>
                    </a:ext>
                  </a:extLst>
                </a:gridCol>
                <a:gridCol w="875593">
                  <a:extLst>
                    <a:ext uri="{9D8B030D-6E8A-4147-A177-3AD203B41FA5}">
                      <a16:colId xmlns:a16="http://schemas.microsoft.com/office/drawing/2014/main" val="843715031"/>
                    </a:ext>
                  </a:extLst>
                </a:gridCol>
                <a:gridCol w="998033">
                  <a:extLst>
                    <a:ext uri="{9D8B030D-6E8A-4147-A177-3AD203B41FA5}">
                      <a16:colId xmlns:a16="http://schemas.microsoft.com/office/drawing/2014/main" val="3332008861"/>
                    </a:ext>
                  </a:extLst>
                </a:gridCol>
                <a:gridCol w="1499253">
                  <a:extLst>
                    <a:ext uri="{9D8B030D-6E8A-4147-A177-3AD203B41FA5}">
                      <a16:colId xmlns:a16="http://schemas.microsoft.com/office/drawing/2014/main" val="4287189822"/>
                    </a:ext>
                  </a:extLst>
                </a:gridCol>
                <a:gridCol w="1129285">
                  <a:extLst>
                    <a:ext uri="{9D8B030D-6E8A-4147-A177-3AD203B41FA5}">
                      <a16:colId xmlns:a16="http://schemas.microsoft.com/office/drawing/2014/main" val="3147572314"/>
                    </a:ext>
                  </a:extLst>
                </a:gridCol>
                <a:gridCol w="869427">
                  <a:extLst>
                    <a:ext uri="{9D8B030D-6E8A-4147-A177-3AD203B41FA5}">
                      <a16:colId xmlns:a16="http://schemas.microsoft.com/office/drawing/2014/main" val="487761278"/>
                    </a:ext>
                  </a:extLst>
                </a:gridCol>
                <a:gridCol w="1002439">
                  <a:extLst>
                    <a:ext uri="{9D8B030D-6E8A-4147-A177-3AD203B41FA5}">
                      <a16:colId xmlns:a16="http://schemas.microsoft.com/office/drawing/2014/main" val="3827955476"/>
                    </a:ext>
                  </a:extLst>
                </a:gridCol>
              </a:tblGrid>
              <a:tr h="738659">
                <a:tc>
                  <a:txBody>
                    <a:bodyPr/>
                    <a:lstStyle/>
                    <a:p>
                      <a:pPr marL="71120" marR="204470" algn="just">
                        <a:spcAft>
                          <a:spcPts val="0"/>
                        </a:spcAft>
                      </a:pPr>
                      <a:r>
                        <a:rPr lang="en-US" sz="1300">
                          <a:effectLst/>
                        </a:rPr>
                        <a:t>Test Case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560"/>
                        </a:lnSpc>
                      </a:pPr>
                      <a:r>
                        <a:rPr lang="en-US" sz="1300">
                          <a:effectLst/>
                        </a:rPr>
                        <a:t>Test Cases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85090">
                        <a:lnSpc>
                          <a:spcPct val="100000"/>
                        </a:lnSpc>
                        <a:spcAft>
                          <a:spcPts val="0"/>
                        </a:spcAft>
                      </a:pPr>
                      <a:r>
                        <a:rPr lang="en-US" sz="1300">
                          <a:effectLst/>
                        </a:rPr>
                        <a:t>Priorit 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302895">
                        <a:spcAft>
                          <a:spcPts val="0"/>
                        </a:spcAft>
                      </a:pPr>
                      <a:r>
                        <a:rPr lang="en-US" sz="1300">
                          <a:effectLst/>
                        </a:rPr>
                        <a:t>Inpu t</a:t>
                      </a:r>
                      <a:endParaRPr lang="en-IN" sz="1000">
                        <a:effectLst/>
                      </a:endParaRPr>
                    </a:p>
                    <a:p>
                      <a:pPr marL="71120" marR="293370">
                        <a:lnSpc>
                          <a:spcPts val="1610"/>
                        </a:lnSpc>
                        <a:spcBef>
                          <a:spcPts val="25"/>
                        </a:spcBef>
                        <a:spcAft>
                          <a:spcPts val="0"/>
                        </a:spcAft>
                      </a:pPr>
                      <a:r>
                        <a:rPr lang="en-US" sz="1300">
                          <a:effectLst/>
                        </a:rPr>
                        <a:t>Test Data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0655">
                        <a:lnSpc>
                          <a:spcPct val="100000"/>
                        </a:lnSpc>
                        <a:spcAft>
                          <a:spcPts val="0"/>
                        </a:spcAft>
                      </a:pPr>
                      <a:r>
                        <a:rPr lang="en-US" sz="1300">
                          <a:effectLst/>
                        </a:rPr>
                        <a:t>Test Case Description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62230">
                        <a:lnSpc>
                          <a:spcPct val="100000"/>
                        </a:lnSpc>
                        <a:spcAft>
                          <a:spcPts val="0"/>
                        </a:spcAft>
                      </a:pPr>
                      <a:r>
                        <a:rPr lang="en-US" sz="1300">
                          <a:effectLst/>
                        </a:rPr>
                        <a:t>Expected Results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73660" algn="just">
                        <a:lnSpc>
                          <a:spcPct val="100000"/>
                        </a:lnSpc>
                        <a:spcAft>
                          <a:spcPts val="0"/>
                        </a:spcAft>
                      </a:pPr>
                      <a:r>
                        <a:rPr lang="en-US" sz="1300">
                          <a:effectLst/>
                        </a:rPr>
                        <a:t>Actual Result 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89535">
                        <a:lnSpc>
                          <a:spcPct val="100000"/>
                        </a:lnSpc>
                        <a:spcAft>
                          <a:spcPts val="0"/>
                        </a:spcAft>
                      </a:pPr>
                      <a:r>
                        <a:rPr lang="en-US" sz="1300">
                          <a:effectLst/>
                        </a:rPr>
                        <a:t>Pass/Fa il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69025547"/>
                  </a:ext>
                </a:extLst>
              </a:tr>
              <a:tr h="903619">
                <a:tc>
                  <a:txBody>
                    <a:bodyPr/>
                    <a:lstStyle/>
                    <a:p>
                      <a:pPr marL="71120">
                        <a:lnSpc>
                          <a:spcPts val="1585"/>
                        </a:lnSpc>
                      </a:pPr>
                      <a:r>
                        <a:rPr lang="en-US" sz="1300">
                          <a:effectLst/>
                        </a:rPr>
                        <a:t>TE0 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7335" marR="163195" indent="-44450">
                        <a:spcAft>
                          <a:spcPts val="0"/>
                        </a:spcAft>
                      </a:pPr>
                      <a:r>
                        <a:rPr lang="en-US" sz="1300">
                          <a:effectLst/>
                        </a:rPr>
                        <a:t>Admin Login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nSpc>
                          <a:spcPts val="1540"/>
                        </a:lnSpc>
                      </a:pPr>
                      <a:r>
                        <a:rPr lang="en-US" sz="13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07315">
                        <a:spcAft>
                          <a:spcPts val="0"/>
                        </a:spcAft>
                      </a:pPr>
                      <a:r>
                        <a:rPr lang="en-US" sz="1100">
                          <a:effectLst/>
                        </a:rPr>
                        <a:t>Enter Email-id and Passwor 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9055">
                        <a:lnSpc>
                          <a:spcPct val="111000"/>
                        </a:lnSpc>
                        <a:spcBef>
                          <a:spcPts val="90"/>
                        </a:spcBef>
                        <a:spcAft>
                          <a:spcPts val="0"/>
                        </a:spcAft>
                      </a:pPr>
                      <a:r>
                        <a:rPr lang="en-US" sz="1100">
                          <a:effectLst/>
                        </a:rPr>
                        <a:t>Check Admin details with the 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1000"/>
                        </a:lnSpc>
                        <a:spcBef>
                          <a:spcPts val="90"/>
                        </a:spcBef>
                        <a:spcAft>
                          <a:spcPts val="0"/>
                        </a:spcAft>
                      </a:pPr>
                      <a:r>
                        <a:rPr lang="en-US" sz="1100">
                          <a:effectLst/>
                        </a:rPr>
                        <a:t>Admin should be available in 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2065">
                        <a:lnSpc>
                          <a:spcPct val="111000"/>
                        </a:lnSpc>
                        <a:spcBef>
                          <a:spcPts val="90"/>
                        </a:spcBef>
                        <a:spcAft>
                          <a:spcPts val="0"/>
                        </a:spcAft>
                      </a:pPr>
                      <a:r>
                        <a:rPr lang="en-US" sz="1100">
                          <a:effectLst/>
                        </a:rPr>
                        <a:t>Admin present in 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540"/>
                        </a:lnSpc>
                      </a:pPr>
                      <a:r>
                        <a:rPr lang="en-US" sz="1300">
                          <a:effectLst/>
                        </a:rPr>
                        <a:t>Pass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8833644"/>
                  </a:ext>
                </a:extLst>
              </a:tr>
              <a:tr h="776944">
                <a:tc>
                  <a:txBody>
                    <a:bodyPr/>
                    <a:lstStyle/>
                    <a:p>
                      <a:pPr marL="71120"/>
                      <a:r>
                        <a:rPr lang="en-US" sz="1300">
                          <a:effectLst/>
                        </a:rPr>
                        <a:t>TE0 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245745">
                        <a:spcAft>
                          <a:spcPts val="0"/>
                        </a:spcAft>
                      </a:pPr>
                      <a:r>
                        <a:rPr lang="en-US" sz="1100">
                          <a:effectLst/>
                        </a:rPr>
                        <a:t>View All Events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9225">
                        <a:lnSpc>
                          <a:spcPts val="1340"/>
                        </a:lnSpc>
                      </a:pPr>
                      <a:r>
                        <a:rPr lang="en-US" sz="11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223520" indent="74295">
                        <a:lnSpc>
                          <a:spcPct val="96000"/>
                        </a:lnSpc>
                        <a:spcAft>
                          <a:spcPts val="0"/>
                        </a:spcAft>
                      </a:pPr>
                      <a:r>
                        <a:rPr lang="en-US" sz="1100">
                          <a:effectLst/>
                        </a:rPr>
                        <a:t>Events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2700">
                        <a:lnSpc>
                          <a:spcPct val="95000"/>
                        </a:lnSpc>
                        <a:spcAft>
                          <a:spcPts val="0"/>
                        </a:spcAft>
                      </a:pPr>
                      <a:r>
                        <a:rPr lang="en-US" sz="1100">
                          <a:effectLst/>
                        </a:rPr>
                        <a:t>All Events Description that are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9545">
                        <a:spcAft>
                          <a:spcPts val="0"/>
                        </a:spcAft>
                      </a:pPr>
                      <a:r>
                        <a:rPr lang="en-US" sz="1100">
                          <a:effectLst/>
                        </a:rPr>
                        <a:t>Show all the event that are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62865">
                        <a:spcAft>
                          <a:spcPts val="0"/>
                        </a:spcAft>
                      </a:pPr>
                      <a:r>
                        <a:rPr lang="en-US" sz="1100">
                          <a:effectLst/>
                        </a:rPr>
                        <a:t>Display ed Events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40"/>
                        </a:lnSpc>
                      </a:pPr>
                      <a:r>
                        <a:rPr lang="en-US" sz="1100">
                          <a:effectLst/>
                        </a:rPr>
                        <a:t>Pass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31827765"/>
                  </a:ext>
                </a:extLst>
              </a:tr>
              <a:tr h="775254">
                <a:tc>
                  <a:txBody>
                    <a:bodyPr/>
                    <a:lstStyle/>
                    <a:p>
                      <a:pPr marL="71120"/>
                      <a:r>
                        <a:rPr lang="en-US" sz="1300">
                          <a:effectLst/>
                        </a:rPr>
                        <a:t>TC01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373380" indent="114300">
                        <a:spcAft>
                          <a:spcPts val="0"/>
                        </a:spcAft>
                      </a:pPr>
                      <a:r>
                        <a:rPr lang="en-US" sz="1100">
                          <a:effectLst/>
                        </a:rPr>
                        <a:t>Check Event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9225">
                        <a:lnSpc>
                          <a:spcPts val="1340"/>
                        </a:lnSpc>
                      </a:pPr>
                      <a:r>
                        <a:rPr lang="en-US" sz="11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342265">
                        <a:lnSpc>
                          <a:spcPct val="96000"/>
                        </a:lnSpc>
                        <a:spcAft>
                          <a:spcPts val="0"/>
                        </a:spcAft>
                      </a:pPr>
                      <a:r>
                        <a:rPr lang="en-US" sz="1100">
                          <a:effectLst/>
                        </a:rPr>
                        <a:t>Event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80645">
                        <a:lnSpc>
                          <a:spcPct val="95000"/>
                        </a:lnSpc>
                        <a:spcAft>
                          <a:spcPts val="0"/>
                        </a:spcAft>
                      </a:pPr>
                      <a:r>
                        <a:rPr lang="en-US" sz="1100">
                          <a:effectLst/>
                        </a:rPr>
                        <a:t>Description of all information regarding the information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81280" indent="76200">
                        <a:spcAft>
                          <a:spcPts val="0"/>
                        </a:spcAft>
                      </a:pPr>
                      <a:r>
                        <a:rPr lang="en-US" sz="1100">
                          <a:effectLst/>
                        </a:rPr>
                        <a:t>Event Description with attendees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46355">
                        <a:spcAft>
                          <a:spcPts val="0"/>
                        </a:spcAft>
                      </a:pPr>
                      <a:r>
                        <a:rPr lang="en-US" sz="1100">
                          <a:effectLst/>
                        </a:rPr>
                        <a:t>Event Informa 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40"/>
                        </a:lnSpc>
                      </a:pPr>
                      <a:r>
                        <a:rPr lang="en-US" sz="1100">
                          <a:effectLst/>
                        </a:rPr>
                        <a:t>Pass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81920841"/>
                  </a:ext>
                </a:extLst>
              </a:tr>
              <a:tr h="1126004">
                <a:tc>
                  <a:txBody>
                    <a:bodyPr/>
                    <a:lstStyle/>
                    <a:p>
                      <a:pPr marL="71120">
                        <a:spcBef>
                          <a:spcPts val="10"/>
                        </a:spcBef>
                        <a:spcAft>
                          <a:spcPts val="0"/>
                        </a:spcAft>
                      </a:pPr>
                      <a:r>
                        <a:rPr lang="en-US" sz="1300">
                          <a:effectLst/>
                        </a:rPr>
                        <a:t>TC02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48590">
                        <a:spcBef>
                          <a:spcPts val="5"/>
                        </a:spcBef>
                        <a:spcAft>
                          <a:spcPts val="0"/>
                        </a:spcAft>
                      </a:pPr>
                      <a:r>
                        <a:rPr lang="en-US" sz="1100">
                          <a:effectLst/>
                        </a:rPr>
                        <a:t>Receive Notificatio 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9225">
                        <a:lnSpc>
                          <a:spcPts val="1340"/>
                        </a:lnSpc>
                      </a:pPr>
                      <a:r>
                        <a:rPr lang="en-US" sz="11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107315" indent="74295">
                        <a:lnSpc>
                          <a:spcPct val="96000"/>
                        </a:lnSpc>
                        <a:spcAft>
                          <a:spcPts val="0"/>
                        </a:spcAft>
                      </a:pPr>
                      <a:r>
                        <a:rPr lang="en-US" sz="1100">
                          <a:effectLst/>
                        </a:rPr>
                        <a:t>Event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8890">
                        <a:lnSpc>
                          <a:spcPct val="95000"/>
                        </a:lnSpc>
                        <a:spcAft>
                          <a:spcPts val="0"/>
                        </a:spcAft>
                      </a:pPr>
                      <a:r>
                        <a:rPr lang="en-US" sz="1100">
                          <a:effectLst/>
                        </a:rPr>
                        <a:t>Display information of all the attendees with disease affected percentage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spcBef>
                          <a:spcPts val="5"/>
                        </a:spcBef>
                        <a:spcAft>
                          <a:spcPts val="0"/>
                        </a:spcAft>
                      </a:pPr>
                      <a:r>
                        <a:rPr lang="en-US" sz="1100">
                          <a:effectLst/>
                        </a:rPr>
                        <a:t>Notificatio n should be received properly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71120">
                        <a:spcBef>
                          <a:spcPts val="5"/>
                        </a:spcBef>
                        <a:spcAft>
                          <a:spcPts val="0"/>
                        </a:spcAft>
                      </a:pPr>
                      <a:r>
                        <a:rPr lang="en-US" sz="1100">
                          <a:effectLst/>
                        </a:rPr>
                        <a:t>Alert Messag e receive d</a:t>
                      </a:r>
                      <a:endParaRPr lang="en-IN" sz="1000">
                        <a:effectLst/>
                      </a:endParaRPr>
                    </a:p>
                    <a:p>
                      <a:pPr marL="70485" marR="96520">
                        <a:lnSpc>
                          <a:spcPts val="1350"/>
                        </a:lnSpc>
                        <a:spcBef>
                          <a:spcPts val="5"/>
                        </a:spcBef>
                        <a:spcAft>
                          <a:spcPts val="0"/>
                        </a:spcAft>
                      </a:pPr>
                      <a:r>
                        <a:rPr lang="en-US" sz="1100">
                          <a:effectLst/>
                        </a:rPr>
                        <a:t>properl 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40"/>
                        </a:lnSpc>
                      </a:pPr>
                      <a:r>
                        <a:rPr lang="en-US" sz="1100" dirty="0">
                          <a:effectLst/>
                        </a:rPr>
                        <a:t>Pass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81667820"/>
                  </a:ext>
                </a:extLst>
              </a:tr>
            </a:tbl>
          </a:graphicData>
        </a:graphic>
      </p:graphicFrame>
      <p:sp>
        <p:nvSpPr>
          <p:cNvPr id="7" name="TextBox 6">
            <a:extLst>
              <a:ext uri="{FF2B5EF4-FFF2-40B4-BE49-F238E27FC236}">
                <a16:creationId xmlns:a16="http://schemas.microsoft.com/office/drawing/2014/main" id="{6E8AF23B-1424-4605-87AB-BE2C02362A44}"/>
              </a:ext>
            </a:extLst>
          </p:cNvPr>
          <p:cNvSpPr txBox="1"/>
          <p:nvPr/>
        </p:nvSpPr>
        <p:spPr>
          <a:xfrm>
            <a:off x="2627784" y="5445224"/>
            <a:ext cx="4608512" cy="369332"/>
          </a:xfrm>
          <a:prstGeom prst="rect">
            <a:avLst/>
          </a:prstGeom>
          <a:noFill/>
        </p:spPr>
        <p:txBody>
          <a:bodyPr wrap="square" rtlCol="0">
            <a:spAutoFit/>
          </a:bodyPr>
          <a:lstStyle/>
          <a:p>
            <a:r>
              <a:rPr lang="en-IN" dirty="0">
                <a:solidFill>
                  <a:schemeClr val="bg1"/>
                </a:solidFill>
              </a:rPr>
              <a:t>Test Case For Admin Module</a:t>
            </a:r>
          </a:p>
        </p:txBody>
      </p:sp>
    </p:spTree>
    <p:extLst>
      <p:ext uri="{BB962C8B-B14F-4D97-AF65-F5344CB8AC3E}">
        <p14:creationId xmlns:p14="http://schemas.microsoft.com/office/powerpoint/2010/main" val="3531870437"/>
      </p:ext>
    </p:extLst>
  </p:cSld>
  <p:clrMapOvr>
    <a:masterClrMapping/>
  </p:clrMapOvr>
  <p:transition>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6" name="image11.jpeg">
            <a:extLst>
              <a:ext uri="{FF2B5EF4-FFF2-40B4-BE49-F238E27FC236}">
                <a16:creationId xmlns:a16="http://schemas.microsoft.com/office/drawing/2014/main" id="{8C58984C-3135-43B4-A225-DDBA1C00CAD2}"/>
              </a:ext>
            </a:extLst>
          </p:cNvPr>
          <p:cNvPicPr/>
          <p:nvPr/>
        </p:nvPicPr>
        <p:blipFill>
          <a:blip r:embed="rId2" cstate="print"/>
          <a:stretch>
            <a:fillRect/>
          </a:stretch>
        </p:blipFill>
        <p:spPr>
          <a:xfrm>
            <a:off x="566080" y="919598"/>
            <a:ext cx="4176463" cy="2808312"/>
          </a:xfrm>
          <a:prstGeom prst="rect">
            <a:avLst/>
          </a:prstGeom>
        </p:spPr>
      </p:pic>
      <p:pic>
        <p:nvPicPr>
          <p:cNvPr id="8" name="image12.jpeg">
            <a:extLst>
              <a:ext uri="{FF2B5EF4-FFF2-40B4-BE49-F238E27FC236}">
                <a16:creationId xmlns:a16="http://schemas.microsoft.com/office/drawing/2014/main" id="{88F76BAF-843D-447B-86C6-1E1BF3FE0C46}"/>
              </a:ext>
            </a:extLst>
          </p:cNvPr>
          <p:cNvPicPr/>
          <p:nvPr/>
        </p:nvPicPr>
        <p:blipFill>
          <a:blip r:embed="rId3" cstate="print"/>
          <a:stretch>
            <a:fillRect/>
          </a:stretch>
        </p:blipFill>
        <p:spPr>
          <a:xfrm>
            <a:off x="4932040" y="3727910"/>
            <a:ext cx="3888432" cy="2907665"/>
          </a:xfrm>
          <a:prstGeom prst="rect">
            <a:avLst/>
          </a:prstGeom>
        </p:spPr>
      </p:pic>
    </p:spTree>
    <p:extLst>
      <p:ext uri="{BB962C8B-B14F-4D97-AF65-F5344CB8AC3E}">
        <p14:creationId xmlns:p14="http://schemas.microsoft.com/office/powerpoint/2010/main" val="2861189769"/>
      </p:ext>
    </p:extLst>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0DB815-86B0-4D92-AED4-E4924D04FC87}"/>
              </a:ext>
            </a:extLst>
          </p:cNvPr>
          <p:cNvSpPr>
            <a:spLocks noGrp="1"/>
          </p:cNvSpPr>
          <p:nvPr>
            <p:ph type="title"/>
          </p:nvPr>
        </p:nvSpPr>
        <p:spPr/>
        <p:txBody>
          <a:bodyPr/>
          <a:lstStyle/>
          <a:p>
            <a:r>
              <a:rPr lang="en-IN" dirty="0"/>
              <a:t>Introduction</a:t>
            </a:r>
          </a:p>
        </p:txBody>
      </p:sp>
      <p:sp>
        <p:nvSpPr>
          <p:cNvPr id="6" name="TextBox 5">
            <a:extLst>
              <a:ext uri="{FF2B5EF4-FFF2-40B4-BE49-F238E27FC236}">
                <a16:creationId xmlns:a16="http://schemas.microsoft.com/office/drawing/2014/main" id="{115F4D99-29AC-4ACB-937B-62CEEEA073F0}"/>
              </a:ext>
            </a:extLst>
          </p:cNvPr>
          <p:cNvSpPr txBox="1"/>
          <p:nvPr/>
        </p:nvSpPr>
        <p:spPr>
          <a:xfrm>
            <a:off x="467544" y="1582340"/>
            <a:ext cx="8424936"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behavior has been studied to examine the psychological antecedents of actions in various domains like medical, businesses and many other sectors for many years, and by gathering all this information using the data obtained to predict or to make proposal to the client/person and to track the event of the person. In general, the characteristics of a person depends on various factors and one of the most common factor is their health condition and well-being, so that the behavior of the person can also be predicted or analyzed based on their public health status.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Nowadays Social media is been a very popular mode of interaction between the people they share their thoughts, feelings, emotions, behavior and their status etc. in the Social media which is a Online Social Network (ONS), this online social media includes Facebook, Twitter etc. Thus, this Online social media consists of vast amount of data which also analyze the behavior of the person using online social networks.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74984"/>
      </p:ext>
    </p:extLst>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5" name="image13.jpeg">
            <a:extLst>
              <a:ext uri="{FF2B5EF4-FFF2-40B4-BE49-F238E27FC236}">
                <a16:creationId xmlns:a16="http://schemas.microsoft.com/office/drawing/2014/main" id="{6799594B-9226-4574-8B96-F5FB3A878652}"/>
              </a:ext>
            </a:extLst>
          </p:cNvPr>
          <p:cNvPicPr/>
          <p:nvPr/>
        </p:nvPicPr>
        <p:blipFill>
          <a:blip r:embed="rId2" cstate="print"/>
          <a:stretch>
            <a:fillRect/>
          </a:stretch>
        </p:blipFill>
        <p:spPr>
          <a:xfrm>
            <a:off x="143145" y="980728"/>
            <a:ext cx="4177189" cy="2592288"/>
          </a:xfrm>
          <a:prstGeom prst="rect">
            <a:avLst/>
          </a:prstGeom>
        </p:spPr>
      </p:pic>
      <p:pic>
        <p:nvPicPr>
          <p:cNvPr id="7" name="image15.jpeg">
            <a:extLst>
              <a:ext uri="{FF2B5EF4-FFF2-40B4-BE49-F238E27FC236}">
                <a16:creationId xmlns:a16="http://schemas.microsoft.com/office/drawing/2014/main" id="{ED3F5267-FC61-4A87-B47A-3A4B4BB5AA53}"/>
              </a:ext>
            </a:extLst>
          </p:cNvPr>
          <p:cNvPicPr/>
          <p:nvPr/>
        </p:nvPicPr>
        <p:blipFill>
          <a:blip r:embed="rId3" cstate="print"/>
          <a:stretch>
            <a:fillRect/>
          </a:stretch>
        </p:blipFill>
        <p:spPr>
          <a:xfrm>
            <a:off x="4226218" y="3645024"/>
            <a:ext cx="4752528" cy="2855254"/>
          </a:xfrm>
          <a:prstGeom prst="rect">
            <a:avLst/>
          </a:prstGeom>
        </p:spPr>
      </p:pic>
    </p:spTree>
    <p:extLst>
      <p:ext uri="{BB962C8B-B14F-4D97-AF65-F5344CB8AC3E}">
        <p14:creationId xmlns:p14="http://schemas.microsoft.com/office/powerpoint/2010/main" val="1751652707"/>
      </p:ext>
    </p:extLst>
  </p:cSld>
  <p:clrMapOvr>
    <a:masterClrMapping/>
  </p:clrMapOvr>
  <p:transition>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5" name="image17.jpeg">
            <a:extLst>
              <a:ext uri="{FF2B5EF4-FFF2-40B4-BE49-F238E27FC236}">
                <a16:creationId xmlns:a16="http://schemas.microsoft.com/office/drawing/2014/main" id="{A7C37B03-CDA4-4B84-A62F-5350B69B46B6}"/>
              </a:ext>
            </a:extLst>
          </p:cNvPr>
          <p:cNvPicPr/>
          <p:nvPr/>
        </p:nvPicPr>
        <p:blipFill>
          <a:blip r:embed="rId2" cstate="print"/>
          <a:stretch>
            <a:fillRect/>
          </a:stretch>
        </p:blipFill>
        <p:spPr>
          <a:xfrm>
            <a:off x="607910" y="1052736"/>
            <a:ext cx="4608512" cy="2781404"/>
          </a:xfrm>
          <a:prstGeom prst="rect">
            <a:avLst/>
          </a:prstGeom>
        </p:spPr>
      </p:pic>
      <p:pic>
        <p:nvPicPr>
          <p:cNvPr id="7" name="image18.png">
            <a:extLst>
              <a:ext uri="{FF2B5EF4-FFF2-40B4-BE49-F238E27FC236}">
                <a16:creationId xmlns:a16="http://schemas.microsoft.com/office/drawing/2014/main" id="{4FA62CD4-F90B-4A30-8FCC-F40381D2D77D}"/>
              </a:ext>
            </a:extLst>
          </p:cNvPr>
          <p:cNvPicPr/>
          <p:nvPr/>
        </p:nvPicPr>
        <p:blipFill>
          <a:blip r:embed="rId3" cstate="print"/>
          <a:stretch>
            <a:fillRect/>
          </a:stretch>
        </p:blipFill>
        <p:spPr>
          <a:xfrm>
            <a:off x="4438328" y="3952067"/>
            <a:ext cx="4608512" cy="2731483"/>
          </a:xfrm>
          <a:prstGeom prst="rect">
            <a:avLst/>
          </a:prstGeom>
        </p:spPr>
      </p:pic>
    </p:spTree>
    <p:extLst>
      <p:ext uri="{BB962C8B-B14F-4D97-AF65-F5344CB8AC3E}">
        <p14:creationId xmlns:p14="http://schemas.microsoft.com/office/powerpoint/2010/main" val="3093230862"/>
      </p:ext>
    </p:extLst>
  </p:cSld>
  <p:clrMapOvr>
    <a:masterClrMapping/>
  </p:clrMapOvr>
  <p:transition>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5" name="image16.jpeg">
            <a:extLst>
              <a:ext uri="{FF2B5EF4-FFF2-40B4-BE49-F238E27FC236}">
                <a16:creationId xmlns:a16="http://schemas.microsoft.com/office/drawing/2014/main" id="{78CF8397-4266-4BD3-96D4-B4C27F75E03F}"/>
              </a:ext>
            </a:extLst>
          </p:cNvPr>
          <p:cNvPicPr/>
          <p:nvPr/>
        </p:nvPicPr>
        <p:blipFill>
          <a:blip r:embed="rId2" cstate="print"/>
          <a:stretch>
            <a:fillRect/>
          </a:stretch>
        </p:blipFill>
        <p:spPr>
          <a:xfrm>
            <a:off x="90464" y="980728"/>
            <a:ext cx="4753719" cy="2736304"/>
          </a:xfrm>
          <a:prstGeom prst="rect">
            <a:avLst/>
          </a:prstGeom>
        </p:spPr>
      </p:pic>
      <p:pic>
        <p:nvPicPr>
          <p:cNvPr id="7" name="image14.png">
            <a:extLst>
              <a:ext uri="{FF2B5EF4-FFF2-40B4-BE49-F238E27FC236}">
                <a16:creationId xmlns:a16="http://schemas.microsoft.com/office/drawing/2014/main" id="{C6BC20EB-677B-43AC-A016-66CE36758573}"/>
              </a:ext>
            </a:extLst>
          </p:cNvPr>
          <p:cNvPicPr/>
          <p:nvPr/>
        </p:nvPicPr>
        <p:blipFill>
          <a:blip r:embed="rId3" cstate="print"/>
          <a:stretch>
            <a:fillRect/>
          </a:stretch>
        </p:blipFill>
        <p:spPr>
          <a:xfrm>
            <a:off x="4716016" y="3789040"/>
            <a:ext cx="4104456" cy="2777953"/>
          </a:xfrm>
          <a:prstGeom prst="rect">
            <a:avLst/>
          </a:prstGeom>
        </p:spPr>
      </p:pic>
    </p:spTree>
    <p:extLst>
      <p:ext uri="{BB962C8B-B14F-4D97-AF65-F5344CB8AC3E}">
        <p14:creationId xmlns:p14="http://schemas.microsoft.com/office/powerpoint/2010/main" val="3772185839"/>
      </p:ext>
    </p:extLst>
  </p:cSld>
  <p:clrMapOvr>
    <a:masterClrMapping/>
  </p:clrMapOvr>
  <p:transition>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Conclusion</a:t>
            </a:r>
          </a:p>
        </p:txBody>
      </p:sp>
      <p:sp>
        <p:nvSpPr>
          <p:cNvPr id="4" name="TextBox 3">
            <a:extLst>
              <a:ext uri="{FF2B5EF4-FFF2-40B4-BE49-F238E27FC236}">
                <a16:creationId xmlns:a16="http://schemas.microsoft.com/office/drawing/2014/main" id="{419A915C-A8B4-444A-A3F1-668229F0F001}"/>
              </a:ext>
            </a:extLst>
          </p:cNvPr>
          <p:cNvSpPr txBox="1"/>
          <p:nvPr/>
        </p:nvSpPr>
        <p:spPr>
          <a:xfrm>
            <a:off x="395536" y="1106488"/>
            <a:ext cx="8496944" cy="4331122"/>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work presented and approved an occasion discovery framework at a beginning phase dependent on the client conduct data separated from OSNs, featuring the importance of joining the client conduct change examinations into arrangements of this kind. Thus, this work indicated the significance of the subtopic distinguishing proof by the NLP calculation utilizing an unaided AI procedure and the utilization of emotional investigation</a:t>
            </a:r>
          </a:p>
          <a:p>
            <a:pPr marL="2857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proposed framework presents a superior presentation than two comparative occasion locator arrangements proposed. In spite of the fact that urban communities from various nations were investigated, a comparative conduct was distinguished by the adjustment in themes, yet at various dates.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5058783"/>
      </p:ext>
    </p:extLst>
  </p:cSld>
  <p:clrMapOvr>
    <a:masterClrMapping/>
  </p:clrMapOvr>
  <p:transition>
    <p:newsfla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References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5312352"/>
          </a:xfrm>
          <a:prstGeom prst="rect">
            <a:avLst/>
          </a:prstGeom>
          <a:noFill/>
        </p:spPr>
        <p:txBody>
          <a:bodyPr wrap="square" rtlCol="0">
            <a:spAutoFit/>
          </a:bodyPr>
          <a:lstStyle/>
          <a:p>
            <a:pPr>
              <a:spcBef>
                <a:spcPts val="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11200" lvl="0" indent="-342900" algn="just">
              <a:lnSpc>
                <a:spcPct val="150000"/>
              </a:lnSpc>
              <a:spcBef>
                <a:spcPts val="5"/>
              </a:spcBef>
              <a:spcAft>
                <a:spcPts val="0"/>
              </a:spcAft>
              <a:buSzPts val="1400"/>
              <a:buFont typeface="Times New Roman" panose="02020603050405020304" pitchFamily="18" charset="0"/>
              <a:buAutoNum type="arabicPeriod"/>
              <a:tabLst>
                <a:tab pos="788035" algn="l"/>
              </a:tabLst>
            </a:pPr>
            <a:r>
              <a:rPr lang="en-US" sz="1800" spc="0" dirty="0">
                <a:effectLst/>
                <a:latin typeface="Times New Roman" panose="02020603050405020304" pitchFamily="18" charset="0"/>
                <a:ea typeface="Times New Roman" panose="02020603050405020304" pitchFamily="18" charset="0"/>
              </a:rPr>
              <a:t>Ajzen and M. Fishbein, Understanding attitudes and predicting social behavior . Englewood Cliffs, New Jersey: Prentice-Hall,</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1980.</a:t>
            </a:r>
          </a:p>
          <a:p>
            <a:pPr marL="342900" marR="711200" indent="-342900" algn="just">
              <a:lnSpc>
                <a:spcPct val="150000"/>
              </a:lnSpc>
              <a:spcBef>
                <a:spcPts val="5"/>
              </a:spcBef>
              <a:buSzPts val="1400"/>
              <a:buFont typeface="Times New Roman" panose="02020603050405020304" pitchFamily="18" charset="0"/>
              <a:buAutoNum type="arabicPeriod"/>
              <a:tabLst>
                <a:tab pos="788035" algn="l"/>
              </a:tabLst>
            </a:pPr>
            <a:r>
              <a:rPr lang="en-US" sz="1800" spc="0" dirty="0">
                <a:effectLst/>
                <a:latin typeface="Times New Roman" panose="02020603050405020304" pitchFamily="18" charset="0"/>
                <a:ea typeface="Times New Roman" panose="02020603050405020304" pitchFamily="18" charset="0"/>
              </a:rPr>
              <a:t>R. L. Rosa, G. M. Schwartz, W. V. Ruggiero, and D. Z. Rodríguez, </a:t>
            </a:r>
            <a:r>
              <a:rPr lang="en-US" sz="1800" spc="-15" dirty="0">
                <a:effectLst/>
                <a:latin typeface="Times New Roman" panose="02020603050405020304" pitchFamily="18" charset="0"/>
                <a:ea typeface="Times New Roman" panose="02020603050405020304" pitchFamily="18" charset="0"/>
              </a:rPr>
              <a:t>“A </a:t>
            </a:r>
            <a:r>
              <a:rPr lang="en-US" sz="1800" spc="0" dirty="0">
                <a:effectLst/>
                <a:latin typeface="Times New Roman" panose="02020603050405020304" pitchFamily="18" charset="0"/>
                <a:ea typeface="Times New Roman" panose="02020603050405020304" pitchFamily="18" charset="0"/>
              </a:rPr>
              <a:t>knowledge-based recommendation system that includes sentiment analysis and deep learning,” IEEE Transactions on Industrial Informatics, vol. 15, pp. 2124– 2135, Apr.</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2019.</a:t>
            </a:r>
            <a:endParaRPr lang="en-IN" sz="1800" spc="0" dirty="0">
              <a:effectLst/>
              <a:latin typeface="Times New Roman" panose="02020603050405020304" pitchFamily="18" charset="0"/>
              <a:ea typeface="Times New Roman" panose="02020603050405020304" pitchFamily="18" charset="0"/>
            </a:endParaRPr>
          </a:p>
          <a:p>
            <a:pPr marL="342900" marR="711200" indent="-342900" algn="just">
              <a:lnSpc>
                <a:spcPct val="150000"/>
              </a:lnSpc>
              <a:spcBef>
                <a:spcPts val="5"/>
              </a:spcBef>
              <a:buSzPts val="1400"/>
              <a:buFont typeface="Times New Roman" panose="02020603050405020304" pitchFamily="18" charset="0"/>
              <a:buAutoNum type="arabicPeriod"/>
              <a:tabLst>
                <a:tab pos="788035" algn="l"/>
              </a:tabLst>
            </a:pPr>
            <a:r>
              <a:rPr lang="en-US" sz="1800" spc="0" dirty="0">
                <a:effectLst/>
                <a:latin typeface="Times New Roman" panose="02020603050405020304" pitchFamily="18" charset="0"/>
                <a:ea typeface="Times New Roman" panose="02020603050405020304" pitchFamily="18" charset="0"/>
              </a:rPr>
              <a:t>T. </a:t>
            </a:r>
            <a:r>
              <a:rPr lang="en-US" sz="1800" spc="0" dirty="0" err="1">
                <a:effectLst/>
                <a:latin typeface="Times New Roman" panose="02020603050405020304" pitchFamily="18" charset="0"/>
                <a:ea typeface="Times New Roman" panose="02020603050405020304" pitchFamily="18" charset="0"/>
              </a:rPr>
              <a:t>Marcinkowski</a:t>
            </a:r>
            <a:r>
              <a:rPr lang="en-US" sz="1800" spc="0" dirty="0">
                <a:effectLst/>
                <a:latin typeface="Times New Roman" panose="02020603050405020304" pitchFamily="18" charset="0"/>
                <a:ea typeface="Times New Roman" panose="02020603050405020304" pitchFamily="18" charset="0"/>
              </a:rPr>
              <a:t> and A. Reid, “Reviews of research on the attitude–behavior relationship and their implications for future environmental education  research,” Environmental Education Research, vol. 25, pp. 459– 471, Jul. 2019. </a:t>
            </a:r>
            <a:r>
              <a:rPr lang="en-US" sz="1800" spc="0" dirty="0" err="1">
                <a:effectLst/>
                <a:latin typeface="Times New Roman" panose="02020603050405020304" pitchFamily="18" charset="0"/>
                <a:ea typeface="Times New Roman" panose="02020603050405020304" pitchFamily="18" charset="0"/>
              </a:rPr>
              <a:t>doi</a:t>
            </a:r>
            <a:r>
              <a:rPr lang="en-US" sz="1800" spc="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10.1080/13504622.2019.1634237.</a:t>
            </a:r>
            <a:endParaRPr lang="en-IN" sz="1800" spc="0" dirty="0">
              <a:effectLst/>
              <a:latin typeface="Times New Roman" panose="02020603050405020304" pitchFamily="18" charset="0"/>
              <a:ea typeface="Times New Roman" panose="02020603050405020304" pitchFamily="18" charset="0"/>
            </a:endParaRPr>
          </a:p>
          <a:p>
            <a:pPr marL="342900" marR="711200" lvl="0" indent="-342900" algn="just">
              <a:lnSpc>
                <a:spcPct val="150000"/>
              </a:lnSpc>
              <a:spcBef>
                <a:spcPts val="5"/>
              </a:spcBef>
              <a:spcAft>
                <a:spcPts val="0"/>
              </a:spcAft>
              <a:buSzPts val="1400"/>
              <a:buFont typeface="Times New Roman" panose="02020603050405020304" pitchFamily="18" charset="0"/>
              <a:buAutoNum type="arabicPeriod"/>
              <a:tabLst>
                <a:tab pos="788035" algn="l"/>
              </a:tabLst>
            </a:pPr>
            <a:endParaRPr lang="en-IN" sz="1800" spc="0" dirty="0">
              <a:effectLst/>
              <a:latin typeface="Times New Roman" panose="02020603050405020304" pitchFamily="18" charset="0"/>
              <a:ea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25152"/>
      </p:ext>
    </p:extLst>
  </p:cSld>
  <p:clrMapOvr>
    <a:masterClrMapping/>
  </p:clrMapOvr>
  <p:transition>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References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5312352"/>
          </a:xfrm>
          <a:prstGeom prst="rect">
            <a:avLst/>
          </a:prstGeom>
          <a:noFill/>
        </p:spPr>
        <p:txBody>
          <a:bodyPr wrap="square" rtlCol="0">
            <a:spAutoFit/>
          </a:bodyPr>
          <a:lstStyle/>
          <a:p>
            <a:pPr>
              <a:spcBef>
                <a:spcPts val="5"/>
              </a:spcBef>
            </a:pPr>
            <a:endParaRPr lang="en-IN" sz="1800" dirty="0">
              <a:effectLst/>
              <a:latin typeface="Times New Roman" panose="02020603050405020304" pitchFamily="18" charset="0"/>
              <a:ea typeface="Times New Roman" panose="02020603050405020304" pitchFamily="18" charset="0"/>
            </a:endParaRPr>
          </a:p>
          <a:p>
            <a:pPr marR="707390" lvl="0" algn="just">
              <a:lnSpc>
                <a:spcPct val="150000"/>
              </a:lnSpc>
              <a:buSzPts val="1400"/>
              <a:tabLst>
                <a:tab pos="788035" algn="l"/>
              </a:tabLst>
            </a:pPr>
            <a:r>
              <a:rPr lang="en-US" sz="1800" spc="0" dirty="0">
                <a:effectLst/>
                <a:latin typeface="Times New Roman" panose="02020603050405020304" pitchFamily="18" charset="0"/>
                <a:ea typeface="Times New Roman" panose="02020603050405020304" pitchFamily="18" charset="0"/>
              </a:rPr>
              <a:t>4 Y. Su, J. Luo, J. Fang, and Z. Chen, “Research and design of website user behavior data acquisition based on customized event tracking,” in 2019 IEEE 4th Advanced Information Technology, Electronic and Automation Control Conference (IAEAC), vol. 1, (Chengdu, China), pp. 2024–2029, Dec.</a:t>
            </a:r>
            <a:r>
              <a:rPr lang="en-US" sz="1800" spc="-1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2019.</a:t>
            </a:r>
          </a:p>
          <a:p>
            <a:pPr marR="707390" lvl="0" algn="just">
              <a:lnSpc>
                <a:spcPct val="150000"/>
              </a:lnSpc>
              <a:buSzPts val="1400"/>
              <a:tabLst>
                <a:tab pos="788035" algn="l"/>
              </a:tabLst>
            </a:pPr>
            <a:endParaRPr lang="en-US" dirty="0">
              <a:latin typeface="Times New Roman" panose="02020603050405020304" pitchFamily="18" charset="0"/>
              <a:ea typeface="Times New Roman" panose="02020603050405020304" pitchFamily="18" charset="0"/>
            </a:endParaRPr>
          </a:p>
          <a:p>
            <a:pPr marR="707390" algn="just">
              <a:lnSpc>
                <a:spcPct val="150000"/>
              </a:lnSpc>
              <a:buSzPts val="1400"/>
              <a:tabLst>
                <a:tab pos="788035" algn="l"/>
              </a:tabLst>
            </a:pPr>
            <a:r>
              <a:rPr lang="en-US" sz="1800" spc="0" dirty="0">
                <a:effectLst/>
                <a:latin typeface="Times New Roman" panose="02020603050405020304" pitchFamily="18" charset="0"/>
                <a:ea typeface="Times New Roman" panose="02020603050405020304" pitchFamily="18" charset="0"/>
              </a:rPr>
              <a:t>5 H. ˙I ¸S and T. Tuncer, “Confidence index analysis of Twitter users timeline,” in 2018 International Conference on Artificial Intelligence and Data Processing (IDAP), (Malatya, Turkey), pp. 1–8, Sept. 2018. </a:t>
            </a:r>
            <a:r>
              <a:rPr lang="en-US" sz="1800" spc="0" dirty="0" err="1">
                <a:effectLst/>
                <a:latin typeface="Times New Roman" panose="02020603050405020304" pitchFamily="18" charset="0"/>
                <a:ea typeface="Times New Roman" panose="02020603050405020304" pitchFamily="18" charset="0"/>
              </a:rPr>
              <a:t>doi</a:t>
            </a:r>
            <a:r>
              <a:rPr lang="en-US" sz="1800" spc="0" dirty="0">
                <a:effectLst/>
                <a:latin typeface="Times New Roman" panose="02020603050405020304" pitchFamily="18" charset="0"/>
                <a:ea typeface="Times New Roman" panose="02020603050405020304" pitchFamily="18" charset="0"/>
              </a:rPr>
              <a:t>: 10.1109/IDAP.2018.8620917.</a:t>
            </a:r>
            <a:endParaRPr lang="en-IN" sz="1800" spc="0" dirty="0">
              <a:effectLst/>
              <a:latin typeface="Times New Roman" panose="02020603050405020304" pitchFamily="18" charset="0"/>
              <a:ea typeface="Times New Roman" panose="02020603050405020304" pitchFamily="18" charset="0"/>
            </a:endParaRPr>
          </a:p>
          <a:p>
            <a:pPr marR="707390" lvl="0" algn="just">
              <a:lnSpc>
                <a:spcPct val="150000"/>
              </a:lnSpc>
              <a:buSzPts val="1400"/>
              <a:tabLst>
                <a:tab pos="788035" algn="l"/>
              </a:tabLst>
            </a:pPr>
            <a:endParaRPr lang="en-IN" sz="1800" spc="0" dirty="0">
              <a:effectLst/>
              <a:latin typeface="Times New Roman" panose="02020603050405020304" pitchFamily="18" charset="0"/>
              <a:ea typeface="Times New Roman" panose="02020603050405020304" pitchFamily="18" charset="0"/>
            </a:endParaRPr>
          </a:p>
          <a:p>
            <a:pPr marR="711200" lvl="0" algn="just">
              <a:lnSpc>
                <a:spcPct val="150000"/>
              </a:lnSpc>
              <a:spcBef>
                <a:spcPts val="5"/>
              </a:spcBef>
              <a:spcAft>
                <a:spcPts val="0"/>
              </a:spcAft>
              <a:buSzPts val="1400"/>
              <a:tabLst>
                <a:tab pos="788035" algn="l"/>
              </a:tabLst>
            </a:pPr>
            <a:endParaRPr lang="en-IN" sz="1800" spc="0" dirty="0">
              <a:effectLst/>
              <a:latin typeface="Times New Roman" panose="02020603050405020304" pitchFamily="18" charset="0"/>
              <a:ea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273307"/>
      </p:ext>
    </p:extLst>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7">
            <a:extLst>
              <a:ext uri="{FF2B5EF4-FFF2-40B4-BE49-F238E27FC236}">
                <a16:creationId xmlns:a16="http://schemas.microsoft.com/office/drawing/2014/main" id="{B10580F2-5349-48D0-892B-86DB7582D4AF}"/>
              </a:ext>
            </a:extLst>
          </p:cNvPr>
          <p:cNvGraphicFramePr>
            <a:graphicFrameLocks/>
          </p:cNvGraphicFramePr>
          <p:nvPr>
            <p:extLst>
              <p:ext uri="{D42A27DB-BD31-4B8C-83A1-F6EECF244321}">
                <p14:modId xmlns:p14="http://schemas.microsoft.com/office/powerpoint/2010/main" val="2825905852"/>
              </p:ext>
            </p:extLst>
          </p:nvPr>
        </p:nvGraphicFramePr>
        <p:xfrm>
          <a:off x="107504" y="1484784"/>
          <a:ext cx="8763000" cy="4522708"/>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705699">
                  <a:extLst>
                    <a:ext uri="{9D8B030D-6E8A-4147-A177-3AD203B41FA5}">
                      <a16:colId xmlns:a16="http://schemas.microsoft.com/office/drawing/2014/main" val="20001"/>
                    </a:ext>
                  </a:extLst>
                </a:gridCol>
                <a:gridCol w="1718436">
                  <a:extLst>
                    <a:ext uri="{9D8B030D-6E8A-4147-A177-3AD203B41FA5}">
                      <a16:colId xmlns:a16="http://schemas.microsoft.com/office/drawing/2014/main" val="20002"/>
                    </a:ext>
                  </a:extLst>
                </a:gridCol>
                <a:gridCol w="1391115">
                  <a:extLst>
                    <a:ext uri="{9D8B030D-6E8A-4147-A177-3AD203B41FA5}">
                      <a16:colId xmlns:a16="http://schemas.microsoft.com/office/drawing/2014/main" val="20003"/>
                    </a:ext>
                  </a:extLst>
                </a:gridCol>
                <a:gridCol w="1554775">
                  <a:extLst>
                    <a:ext uri="{9D8B030D-6E8A-4147-A177-3AD203B41FA5}">
                      <a16:colId xmlns:a16="http://schemas.microsoft.com/office/drawing/2014/main" val="20004"/>
                    </a:ext>
                  </a:extLst>
                </a:gridCol>
                <a:gridCol w="1554775">
                  <a:extLst>
                    <a:ext uri="{9D8B030D-6E8A-4147-A177-3AD203B41FA5}">
                      <a16:colId xmlns:a16="http://schemas.microsoft.com/office/drawing/2014/main" val="20005"/>
                    </a:ext>
                  </a:extLst>
                </a:gridCol>
              </a:tblGrid>
              <a:tr h="1054960">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7748">
                <a:tc>
                  <a:txBody>
                    <a:bodyPr/>
                    <a:lstStyle/>
                    <a:p>
                      <a:pPr algn="l"/>
                      <a:r>
                        <a:rPr lang="en-US" sz="1500" dirty="0">
                          <a:latin typeface="Times New Roman" pitchFamily="18" charset="0"/>
                          <a:cs typeface="Times New Roman" pitchFamily="18" charset="0"/>
                        </a:rPr>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Social Network and information retrieval</a:t>
                      </a:r>
                      <a:endParaRPr kumimoji="0"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pPr>
                      <a:endParaRPr lang="en-US" sz="15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US" sz="1800" kern="1200" baseline="0" dirty="0">
                          <a:solidFill>
                            <a:schemeClr val="dk1"/>
                          </a:solidFill>
                          <a:latin typeface="Times New Roman" pitchFamily="18" charset="0"/>
                          <a:ea typeface="+mn-ea"/>
                          <a:cs typeface="Times New Roman" pitchFamily="18" charset="0"/>
                        </a:rPr>
                        <a:t>Various techniques to retrieve the information from the online social networks(ONS) and documented. </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Social network information retrieval, to find the domain, and categorize the information and analyze the obtain the information</a:t>
                      </a: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600" b="0" kern="1200" baseline="0" dirty="0">
                          <a:solidFill>
                            <a:schemeClr val="dk1"/>
                          </a:solidFill>
                          <a:latin typeface="Times New Roman" pitchFamily="18" charset="0"/>
                          <a:ea typeface="+mn-ea"/>
                          <a:cs typeface="Times New Roman" pitchFamily="18" charset="0"/>
                        </a:rPr>
                        <a:t>Information retrieval techniques can effetely retrieved and documented </a:t>
                      </a:r>
                    </a:p>
                    <a:p>
                      <a:pPr algn="l"/>
                      <a:endParaRPr kumimoji="0" lang="en-US" sz="1500" kern="1200" dirty="0">
                        <a:solidFill>
                          <a:schemeClr val="dk1"/>
                        </a:solidFill>
                        <a:latin typeface="Times New Roman" pitchFamily="18" charset="0"/>
                        <a:ea typeface="+mn-ea"/>
                        <a:cs typeface="Times New Roman" pitchFamily="18" charset="0"/>
                      </a:endParaRPr>
                    </a:p>
                    <a:p>
                      <a:pPr algn="l"/>
                      <a:endParaRPr kumimoji="0" lang="en-US" sz="1500" kern="1200" dirty="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Various Information based on the domain can be obtained and can be documented for various </a:t>
                      </a:r>
                    </a:p>
                  </a:txBody>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56E1B871-48C3-4CA3-9779-0EAB82B65084}"/>
              </a:ext>
            </a:extLst>
          </p:cNvPr>
          <p:cNvSpPr txBox="1"/>
          <p:nvPr/>
        </p:nvSpPr>
        <p:spPr>
          <a:xfrm>
            <a:off x="107504" y="548680"/>
            <a:ext cx="7848872" cy="477054"/>
          </a:xfrm>
          <a:prstGeom prst="rect">
            <a:avLst/>
          </a:prstGeom>
          <a:noFill/>
        </p:spPr>
        <p:txBody>
          <a:bodyPr wrap="square" rtlCol="0">
            <a:spAutoFit/>
          </a:bodyPr>
          <a:lstStyle/>
          <a:p>
            <a:r>
              <a:rPr lang="en-US" sz="2500" dirty="0"/>
              <a:t>LITERATURE SURVEY(1/5)</a:t>
            </a:r>
            <a:endParaRPr lang="en-IN" sz="2500" dirty="0"/>
          </a:p>
        </p:txBody>
      </p:sp>
    </p:spTree>
    <p:extLst>
      <p:ext uri="{BB962C8B-B14F-4D97-AF65-F5344CB8AC3E}">
        <p14:creationId xmlns:p14="http://schemas.microsoft.com/office/powerpoint/2010/main" val="378263835"/>
      </p:ext>
    </p:extLst>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a:extLst>
              <a:ext uri="{FF2B5EF4-FFF2-40B4-BE49-F238E27FC236}">
                <a16:creationId xmlns:a16="http://schemas.microsoft.com/office/drawing/2014/main" id="{4A765E8C-BA6B-47CA-AF47-314856CB14C3}"/>
              </a:ext>
            </a:extLst>
          </p:cNvPr>
          <p:cNvGraphicFramePr>
            <a:graphicFrameLocks/>
          </p:cNvGraphicFramePr>
          <p:nvPr>
            <p:extLst>
              <p:ext uri="{D42A27DB-BD31-4B8C-83A1-F6EECF244321}">
                <p14:modId xmlns:p14="http://schemas.microsoft.com/office/powerpoint/2010/main" val="2110765544"/>
              </p:ext>
            </p:extLst>
          </p:nvPr>
        </p:nvGraphicFramePr>
        <p:xfrm>
          <a:off x="233943" y="1141300"/>
          <a:ext cx="8763000" cy="5047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705699">
                  <a:extLst>
                    <a:ext uri="{9D8B030D-6E8A-4147-A177-3AD203B41FA5}">
                      <a16:colId xmlns:a16="http://schemas.microsoft.com/office/drawing/2014/main" val="20001"/>
                    </a:ext>
                  </a:extLst>
                </a:gridCol>
                <a:gridCol w="1718436">
                  <a:extLst>
                    <a:ext uri="{9D8B030D-6E8A-4147-A177-3AD203B41FA5}">
                      <a16:colId xmlns:a16="http://schemas.microsoft.com/office/drawing/2014/main" val="20002"/>
                    </a:ext>
                  </a:extLst>
                </a:gridCol>
                <a:gridCol w="1391115">
                  <a:extLst>
                    <a:ext uri="{9D8B030D-6E8A-4147-A177-3AD203B41FA5}">
                      <a16:colId xmlns:a16="http://schemas.microsoft.com/office/drawing/2014/main" val="20003"/>
                    </a:ext>
                  </a:extLst>
                </a:gridCol>
                <a:gridCol w="1554775">
                  <a:extLst>
                    <a:ext uri="{9D8B030D-6E8A-4147-A177-3AD203B41FA5}">
                      <a16:colId xmlns:a16="http://schemas.microsoft.com/office/drawing/2014/main" val="20004"/>
                    </a:ext>
                  </a:extLst>
                </a:gridCol>
                <a:gridCol w="1554775">
                  <a:extLst>
                    <a:ext uri="{9D8B030D-6E8A-4147-A177-3AD203B41FA5}">
                      <a16:colId xmlns:a16="http://schemas.microsoft.com/office/drawing/2014/main" val="20005"/>
                    </a:ext>
                  </a:extLst>
                </a:gridCol>
              </a:tblGrid>
              <a:tr h="1054960">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 Author</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7748">
                <a:tc>
                  <a:txBody>
                    <a:bodyPr/>
                    <a:lstStyle/>
                    <a:p>
                      <a:pPr algn="l"/>
                      <a:r>
                        <a:rPr lang="en-US" sz="1500" dirty="0">
                          <a:latin typeface="Times New Roman" pitchFamily="18" charset="0"/>
                          <a:cs typeface="Times New Roman" pitchFamily="18" charset="0"/>
                        </a:rPr>
                        <a:t>   2</a:t>
                      </a:r>
                    </a:p>
                  </a:txBody>
                  <a:tcPr/>
                </a:tc>
                <a:tc>
                  <a:txBody>
                    <a:bodyPr/>
                    <a:lstStyle/>
                    <a:p>
                      <a:pPr algn="l"/>
                      <a:r>
                        <a:rPr lang="en-US" sz="1600" dirty="0">
                          <a:latin typeface="Times New Roman"/>
                          <a:ea typeface="MS Mincho"/>
                        </a:rPr>
                        <a:t>Information Retrieval and social Media Mining </a:t>
                      </a:r>
                      <a:endParaRPr lang="en-US" sz="1600" dirty="0">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pPr>
                      <a:endParaRPr lang="en-US" sz="15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US" sz="1500" b="1" dirty="0">
                          <a:latin typeface="Times New Roman" pitchFamily="18" charset="0"/>
                          <a:cs typeface="Times New Roman" pitchFamily="18" charset="0"/>
                        </a:rPr>
                        <a:t>Author:</a:t>
                      </a:r>
                    </a:p>
                    <a:p>
                      <a:pPr marL="0" marR="0" indent="0" algn="l" defTabSz="914400" rtl="0" eaLnBrk="1" fontAlgn="auto" latinLnBrk="0" hangingPunct="1">
                        <a:lnSpc>
                          <a:spcPct val="100000"/>
                        </a:lnSpc>
                        <a:spcBef>
                          <a:spcPts val="0"/>
                        </a:spcBef>
                        <a:spcAft>
                          <a:spcPts val="0"/>
                        </a:spcAft>
                        <a:buClrTx/>
                        <a:buSzTx/>
                        <a:buFontTx/>
                        <a:buNone/>
                      </a:pPr>
                      <a:r>
                        <a:rPr lang="en-US" sz="1500" b="1" dirty="0">
                          <a:latin typeface="Times New Roman" pitchFamily="18" charset="0"/>
                          <a:cs typeface="Times New Roman" pitchFamily="18" charset="0"/>
                        </a:rPr>
                        <a:t> </a:t>
                      </a:r>
                      <a:r>
                        <a:rPr lang="en-US" sz="1500" b="0" dirty="0">
                          <a:latin typeface="Times New Roman" pitchFamily="18" charset="0"/>
                          <a:cs typeface="Times New Roman" pitchFamily="18" charset="0"/>
                        </a:rPr>
                        <a:t>Maria N</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Moreno-Garcia</a:t>
                      </a:r>
                      <a:endParaRPr lang="en-US" sz="15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US" sz="1600" kern="1200" baseline="0" dirty="0">
                          <a:solidFill>
                            <a:schemeClr val="dk1"/>
                          </a:solidFill>
                          <a:latin typeface="Times New Roman" pitchFamily="18" charset="0"/>
                          <a:ea typeface="+mn-ea"/>
                          <a:cs typeface="Times New Roman" pitchFamily="18" charset="0"/>
                        </a:rPr>
                        <a:t>Online Social Networks which contain large amount of data retrieval issues are addressed.</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Data mining algorithms which efficiently filter</a:t>
                      </a:r>
                    </a:p>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The information for the user based on the necessity like location, domain etc. are  taken into notice to retrieve the information.</a:t>
                      </a: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500" b="0" kern="1200" baseline="0" dirty="0">
                          <a:solidFill>
                            <a:schemeClr val="dk1"/>
                          </a:solidFill>
                          <a:latin typeface="Times New Roman" pitchFamily="18" charset="0"/>
                          <a:ea typeface="+mn-ea"/>
                          <a:cs typeface="Times New Roman" pitchFamily="18" charset="0"/>
                        </a:rPr>
                        <a:t> </a:t>
                      </a:r>
                    </a:p>
                    <a:p>
                      <a:pPr algn="l"/>
                      <a:r>
                        <a:rPr kumimoji="0" lang="en-US" sz="1600" kern="1200" dirty="0">
                          <a:solidFill>
                            <a:schemeClr val="dk1"/>
                          </a:solidFill>
                          <a:latin typeface="Times New Roman" pitchFamily="18" charset="0"/>
                          <a:ea typeface="+mn-ea"/>
                          <a:cs typeface="Times New Roman" pitchFamily="18" charset="0"/>
                        </a:rPr>
                        <a:t>Data mining algorithms to efficiently filter the information based on the requirement.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Information of the Locality people or user can be obtained using the data mining algorithms. </a:t>
                      </a:r>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7462EE02-E098-4E88-A191-571CDC740690}"/>
              </a:ext>
            </a:extLst>
          </p:cNvPr>
          <p:cNvSpPr txBox="1"/>
          <p:nvPr/>
        </p:nvSpPr>
        <p:spPr>
          <a:xfrm>
            <a:off x="179512" y="332656"/>
            <a:ext cx="7848872" cy="477054"/>
          </a:xfrm>
          <a:prstGeom prst="rect">
            <a:avLst/>
          </a:prstGeom>
          <a:noFill/>
        </p:spPr>
        <p:txBody>
          <a:bodyPr wrap="square" rtlCol="0">
            <a:spAutoFit/>
          </a:bodyPr>
          <a:lstStyle/>
          <a:p>
            <a:r>
              <a:rPr lang="en-US" sz="2500" dirty="0"/>
              <a:t>LITERATURE SURVEY(2/5)</a:t>
            </a:r>
            <a:endParaRPr lang="en-IN" sz="2500" dirty="0"/>
          </a:p>
        </p:txBody>
      </p:sp>
    </p:spTree>
    <p:extLst>
      <p:ext uri="{BB962C8B-B14F-4D97-AF65-F5344CB8AC3E}">
        <p14:creationId xmlns:p14="http://schemas.microsoft.com/office/powerpoint/2010/main" val="2018045851"/>
      </p:ext>
    </p:extLst>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a:extLst>
              <a:ext uri="{FF2B5EF4-FFF2-40B4-BE49-F238E27FC236}">
                <a16:creationId xmlns:a16="http://schemas.microsoft.com/office/drawing/2014/main" id="{4A765E8C-BA6B-47CA-AF47-314856CB14C3}"/>
              </a:ext>
            </a:extLst>
          </p:cNvPr>
          <p:cNvGraphicFramePr>
            <a:graphicFrameLocks/>
          </p:cNvGraphicFramePr>
          <p:nvPr>
            <p:extLst>
              <p:ext uri="{D42A27DB-BD31-4B8C-83A1-F6EECF244321}">
                <p14:modId xmlns:p14="http://schemas.microsoft.com/office/powerpoint/2010/main" val="2269184560"/>
              </p:ext>
            </p:extLst>
          </p:nvPr>
        </p:nvGraphicFramePr>
        <p:xfrm>
          <a:off x="105983" y="1268760"/>
          <a:ext cx="8932034" cy="4522708"/>
        </p:xfrm>
        <a:graphic>
          <a:graphicData uri="http://schemas.openxmlformats.org/drawingml/2006/table">
            <a:tbl>
              <a:tblPr firstRow="1" bandRow="1">
                <a:tableStyleId>{5C22544A-7EE6-4342-B048-85BDC9FD1C3A}</a:tableStyleId>
              </a:tblPr>
              <a:tblGrid>
                <a:gridCol w="854368">
                  <a:extLst>
                    <a:ext uri="{9D8B030D-6E8A-4147-A177-3AD203B41FA5}">
                      <a16:colId xmlns:a16="http://schemas.microsoft.com/office/drawing/2014/main" val="20000"/>
                    </a:ext>
                  </a:extLst>
                </a:gridCol>
                <a:gridCol w="1738601">
                  <a:extLst>
                    <a:ext uri="{9D8B030D-6E8A-4147-A177-3AD203B41FA5}">
                      <a16:colId xmlns:a16="http://schemas.microsoft.com/office/drawing/2014/main" val="20001"/>
                    </a:ext>
                  </a:extLst>
                </a:gridCol>
                <a:gridCol w="1751584">
                  <a:extLst>
                    <a:ext uri="{9D8B030D-6E8A-4147-A177-3AD203B41FA5}">
                      <a16:colId xmlns:a16="http://schemas.microsoft.com/office/drawing/2014/main" val="20002"/>
                    </a:ext>
                  </a:extLst>
                </a:gridCol>
                <a:gridCol w="1674001">
                  <a:extLst>
                    <a:ext uri="{9D8B030D-6E8A-4147-A177-3AD203B41FA5}">
                      <a16:colId xmlns:a16="http://schemas.microsoft.com/office/drawing/2014/main" val="20003"/>
                    </a:ext>
                  </a:extLst>
                </a:gridCol>
                <a:gridCol w="1325717">
                  <a:extLst>
                    <a:ext uri="{9D8B030D-6E8A-4147-A177-3AD203B41FA5}">
                      <a16:colId xmlns:a16="http://schemas.microsoft.com/office/drawing/2014/main" val="20004"/>
                    </a:ext>
                  </a:extLst>
                </a:gridCol>
                <a:gridCol w="1587763">
                  <a:extLst>
                    <a:ext uri="{9D8B030D-6E8A-4147-A177-3AD203B41FA5}">
                      <a16:colId xmlns:a16="http://schemas.microsoft.com/office/drawing/2014/main" val="20005"/>
                    </a:ext>
                  </a:extLst>
                </a:gridCol>
              </a:tblGrid>
              <a:tr h="1054960">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 Author</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7748">
                <a:tc>
                  <a:txBody>
                    <a:bodyPr/>
                    <a:lstStyle/>
                    <a:p>
                      <a:pPr algn="l"/>
                      <a:r>
                        <a:rPr lang="en-US" sz="1500" dirty="0">
                          <a:latin typeface="Times New Roman" pitchFamily="18" charset="0"/>
                          <a:cs typeface="Times New Roman" pitchFamily="18" charset="0"/>
                        </a:rPr>
                        <a:t>   3</a:t>
                      </a:r>
                    </a:p>
                  </a:txBody>
                  <a:tcPr/>
                </a:tc>
                <a:tc>
                  <a:txBody>
                    <a:bodyPr/>
                    <a:lstStyle/>
                    <a:p>
                      <a:pPr algn="l"/>
                      <a:r>
                        <a:rPr lang="en-US" sz="1600" dirty="0">
                          <a:effectLst/>
                          <a:latin typeface="Times New Roman" panose="02020603050405020304" pitchFamily="18" charset="0"/>
                          <a:ea typeface="Times New Roman" panose="02020603050405020304" pitchFamily="18" charset="0"/>
                        </a:rPr>
                        <a:t>Detecting epidemic diseases using sentiment analysis of Arabic tweets</a:t>
                      </a:r>
                      <a:endParaRPr lang="en-US" sz="15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US" sz="1500" b="1" dirty="0">
                          <a:latin typeface="Times New Roman" pitchFamily="18" charset="0"/>
                          <a:cs typeface="Times New Roman" pitchFamily="18" charset="0"/>
                        </a:rPr>
                        <a:t>Author:</a:t>
                      </a:r>
                    </a:p>
                    <a:p>
                      <a:pPr marL="0" marR="0" indent="0" algn="l" defTabSz="914400" rtl="0" eaLnBrk="1" fontAlgn="auto" latinLnBrk="0" hangingPunct="1">
                        <a:lnSpc>
                          <a:spcPct val="100000"/>
                        </a:lnSpc>
                        <a:spcBef>
                          <a:spcPts val="0"/>
                        </a:spcBef>
                        <a:spcAft>
                          <a:spcPts val="0"/>
                        </a:spcAft>
                        <a:buClrTx/>
                        <a:buSzTx/>
                        <a:buFontTx/>
                        <a:buNone/>
                      </a:pPr>
                      <a:r>
                        <a:rPr lang="en-US" sz="1500" b="1" dirty="0">
                          <a:latin typeface="Times New Roman" pitchFamily="18" charset="0"/>
                          <a:cs typeface="Times New Roman" pitchFamily="18" charset="0"/>
                        </a:rPr>
                        <a:t> </a:t>
                      </a:r>
                      <a:r>
                        <a:rPr lang="en-US" sz="1500" b="0" dirty="0">
                          <a:latin typeface="Times New Roman" pitchFamily="18" charset="0"/>
                          <a:cs typeface="Times New Roman" pitchFamily="18" charset="0"/>
                        </a:rPr>
                        <a:t>Q. B. Baker,</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 F. Shatnawi, </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S. Rawashdeh, </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M. Al-</a:t>
                      </a:r>
                      <a:r>
                        <a:rPr lang="en-US" sz="1500" b="0" dirty="0" err="1">
                          <a:latin typeface="Times New Roman" pitchFamily="18" charset="0"/>
                          <a:cs typeface="Times New Roman" pitchFamily="18" charset="0"/>
                        </a:rPr>
                        <a:t>Smadi</a:t>
                      </a:r>
                      <a:r>
                        <a:rPr lang="en-US" sz="1500" b="0" dirty="0">
                          <a:latin typeface="Times New Roman" pitchFamily="18"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Y. Jararweh</a:t>
                      </a:r>
                      <a:endParaRPr lang="en-US" sz="15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effectLst/>
                          <a:latin typeface="Times New Roman" panose="02020603050405020304" pitchFamily="18" charset="0"/>
                          <a:ea typeface="Times New Roman" panose="02020603050405020304" pitchFamily="18" charset="0"/>
                        </a:rPr>
                        <a:t>Influenza is currently one of the world's greatest infectious disease challenges, An Machine learning technique is implemented in order to detect influenzas related using in Arab countries.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Data mining and Machine Learning Techniques like </a:t>
                      </a:r>
                      <a:r>
                        <a:rPr lang="en-US" sz="1600" dirty="0">
                          <a:effectLst/>
                          <a:latin typeface="Times New Roman" panose="02020603050405020304" pitchFamily="18" charset="0"/>
                          <a:ea typeface="Times New Roman" panose="02020603050405020304" pitchFamily="18" charset="0"/>
                        </a:rPr>
                        <a:t>Support Vector Machines, Decision Trees etc. are used in detecting Influenza diseases. </a:t>
                      </a:r>
                      <a:endParaRPr lang="en-US" sz="1600" dirty="0">
                        <a:latin typeface="Times New Roman" pitchFamily="18" charset="0"/>
                        <a:cs typeface="Times New Roman" pitchFamily="18" charset="0"/>
                      </a:endParaRP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500" b="0" kern="1200" baseline="0" dirty="0">
                          <a:solidFill>
                            <a:schemeClr val="dk1"/>
                          </a:solidFill>
                          <a:latin typeface="Times New Roman" pitchFamily="18" charset="0"/>
                          <a:ea typeface="+mn-ea"/>
                          <a:cs typeface="Times New Roman" pitchFamily="18" charset="0"/>
                        </a:rPr>
                        <a:t> </a:t>
                      </a:r>
                    </a:p>
                    <a:p>
                      <a:pPr algn="l"/>
                      <a:r>
                        <a:rPr kumimoji="0" lang="en-IN" sz="1600" b="0" kern="1200" baseline="0" dirty="0">
                          <a:solidFill>
                            <a:schemeClr val="dk1"/>
                          </a:solidFill>
                          <a:latin typeface="Times New Roman" pitchFamily="18" charset="0"/>
                          <a:ea typeface="+mn-ea"/>
                          <a:cs typeface="Times New Roman" pitchFamily="18" charset="0"/>
                        </a:rPr>
                        <a:t>Tweets in Native language can also be used in this approach in order to detect the influenza related diseases.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Using Data Mining and Machine learning techniques in this approach yield 89.06% accuracy in identifying the accurate information.</a:t>
                      </a:r>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F9982405-1342-4284-B456-51D4F8BEF405}"/>
              </a:ext>
            </a:extLst>
          </p:cNvPr>
          <p:cNvSpPr txBox="1"/>
          <p:nvPr/>
        </p:nvSpPr>
        <p:spPr>
          <a:xfrm>
            <a:off x="236915" y="260648"/>
            <a:ext cx="7848872" cy="477054"/>
          </a:xfrm>
          <a:prstGeom prst="rect">
            <a:avLst/>
          </a:prstGeom>
          <a:noFill/>
        </p:spPr>
        <p:txBody>
          <a:bodyPr wrap="square" rtlCol="0">
            <a:spAutoFit/>
          </a:bodyPr>
          <a:lstStyle/>
          <a:p>
            <a:r>
              <a:rPr lang="en-US" sz="2500" dirty="0"/>
              <a:t>LITERATURE SURVEY(3/5)</a:t>
            </a:r>
            <a:endParaRPr lang="en-IN" sz="2500" dirty="0"/>
          </a:p>
        </p:txBody>
      </p:sp>
    </p:spTree>
    <p:extLst>
      <p:ext uri="{BB962C8B-B14F-4D97-AF65-F5344CB8AC3E}">
        <p14:creationId xmlns:p14="http://schemas.microsoft.com/office/powerpoint/2010/main" val="3771634153"/>
      </p:ext>
    </p:extLst>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a:extLst>
              <a:ext uri="{FF2B5EF4-FFF2-40B4-BE49-F238E27FC236}">
                <a16:creationId xmlns:a16="http://schemas.microsoft.com/office/drawing/2014/main" id="{4A765E8C-BA6B-47CA-AF47-314856CB14C3}"/>
              </a:ext>
            </a:extLst>
          </p:cNvPr>
          <p:cNvGraphicFramePr>
            <a:graphicFrameLocks/>
          </p:cNvGraphicFramePr>
          <p:nvPr>
            <p:extLst>
              <p:ext uri="{D42A27DB-BD31-4B8C-83A1-F6EECF244321}">
                <p14:modId xmlns:p14="http://schemas.microsoft.com/office/powerpoint/2010/main" val="3953908525"/>
              </p:ext>
            </p:extLst>
          </p:nvPr>
        </p:nvGraphicFramePr>
        <p:xfrm>
          <a:off x="105983" y="1052736"/>
          <a:ext cx="8932034" cy="5454756"/>
        </p:xfrm>
        <a:graphic>
          <a:graphicData uri="http://schemas.openxmlformats.org/drawingml/2006/table">
            <a:tbl>
              <a:tblPr firstRow="1" bandRow="1">
                <a:tableStyleId>{5C22544A-7EE6-4342-B048-85BDC9FD1C3A}</a:tableStyleId>
              </a:tblPr>
              <a:tblGrid>
                <a:gridCol w="854368">
                  <a:extLst>
                    <a:ext uri="{9D8B030D-6E8A-4147-A177-3AD203B41FA5}">
                      <a16:colId xmlns:a16="http://schemas.microsoft.com/office/drawing/2014/main" val="20000"/>
                    </a:ext>
                  </a:extLst>
                </a:gridCol>
                <a:gridCol w="1738601">
                  <a:extLst>
                    <a:ext uri="{9D8B030D-6E8A-4147-A177-3AD203B41FA5}">
                      <a16:colId xmlns:a16="http://schemas.microsoft.com/office/drawing/2014/main" val="20001"/>
                    </a:ext>
                  </a:extLst>
                </a:gridCol>
                <a:gridCol w="1751584">
                  <a:extLst>
                    <a:ext uri="{9D8B030D-6E8A-4147-A177-3AD203B41FA5}">
                      <a16:colId xmlns:a16="http://schemas.microsoft.com/office/drawing/2014/main" val="20002"/>
                    </a:ext>
                  </a:extLst>
                </a:gridCol>
                <a:gridCol w="1674001">
                  <a:extLst>
                    <a:ext uri="{9D8B030D-6E8A-4147-A177-3AD203B41FA5}">
                      <a16:colId xmlns:a16="http://schemas.microsoft.com/office/drawing/2014/main" val="20003"/>
                    </a:ext>
                  </a:extLst>
                </a:gridCol>
                <a:gridCol w="1327783">
                  <a:extLst>
                    <a:ext uri="{9D8B030D-6E8A-4147-A177-3AD203B41FA5}">
                      <a16:colId xmlns:a16="http://schemas.microsoft.com/office/drawing/2014/main" val="20004"/>
                    </a:ext>
                  </a:extLst>
                </a:gridCol>
                <a:gridCol w="1585697">
                  <a:extLst>
                    <a:ext uri="{9D8B030D-6E8A-4147-A177-3AD203B41FA5}">
                      <a16:colId xmlns:a16="http://schemas.microsoft.com/office/drawing/2014/main" val="20005"/>
                    </a:ext>
                  </a:extLst>
                </a:gridCol>
              </a:tblGrid>
              <a:tr h="974196">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 Author</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202268">
                <a:tc>
                  <a:txBody>
                    <a:bodyPr/>
                    <a:lstStyle/>
                    <a:p>
                      <a:pPr algn="l"/>
                      <a:r>
                        <a:rPr lang="en-US" sz="1500" dirty="0">
                          <a:latin typeface="Times New Roman" pitchFamily="18" charset="0"/>
                          <a:cs typeface="Times New Roman" pitchFamily="18" charset="0"/>
                        </a:rPr>
                        <a:t>   4</a:t>
                      </a:r>
                    </a:p>
                  </a:txBody>
                  <a:tcPr/>
                </a:tc>
                <a:tc>
                  <a:txBody>
                    <a:bodyPr/>
                    <a:lstStyle/>
                    <a:p>
                      <a:pPr algn="l"/>
                      <a:r>
                        <a:rPr lang="en-US" sz="1600" dirty="0">
                          <a:effectLst/>
                          <a:latin typeface="Times New Roman" panose="02020603050405020304" pitchFamily="18" charset="0"/>
                          <a:ea typeface="Times New Roman" panose="02020603050405020304" pitchFamily="18" charset="0"/>
                        </a:rPr>
                        <a:t>A Real-time integration of emotion analysis into homecare platforms</a:t>
                      </a:r>
                    </a:p>
                    <a:p>
                      <a:pPr algn="l"/>
                      <a:r>
                        <a:rPr lang="en-US" sz="1500" b="1" dirty="0">
                          <a:latin typeface="Times New Roman" pitchFamily="18" charset="0"/>
                          <a:cs typeface="Times New Roman" pitchFamily="18" charset="0"/>
                        </a:rPr>
                        <a:t>Author:</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A. Menychtas, </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M. Galliakis,</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P. Tsanakas, </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I. Maglogiannis.</a:t>
                      </a:r>
                      <a:endParaRPr lang="en-US" sz="15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A Real Time Integration  and operation of emotional analysis service in homecare/mHealth applications.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effectLst/>
                          <a:latin typeface="Times New Roman" panose="02020603050405020304" pitchFamily="18" charset="0"/>
                          <a:ea typeface="Times New Roman" panose="02020603050405020304" pitchFamily="18" charset="0"/>
                        </a:rPr>
                        <a:t>Developed emotion analysis service follows the IoT paradigm and it is combined with features for connectivity such as bio signal sensors and wearables and integrated in WebRTC video communication functionality offered by homecare flatforms.</a:t>
                      </a:r>
                      <a:endParaRPr lang="en-US" sz="1600" dirty="0">
                        <a:latin typeface="Times New Roman" pitchFamily="18" charset="0"/>
                        <a:cs typeface="Times New Roman" pitchFamily="18" charset="0"/>
                      </a:endParaRP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500" b="0" kern="1200" baseline="0" dirty="0">
                          <a:solidFill>
                            <a:schemeClr val="dk1"/>
                          </a:solidFill>
                          <a:latin typeface="Times New Roman" pitchFamily="18" charset="0"/>
                          <a:ea typeface="+mn-ea"/>
                          <a:cs typeface="Times New Roman" pitchFamily="18" charset="0"/>
                        </a:rPr>
                        <a:t> </a:t>
                      </a:r>
                    </a:p>
                    <a:p>
                      <a:pPr algn="l"/>
                      <a:r>
                        <a:rPr kumimoji="0" lang="en-IN" sz="1500" b="0" kern="1200" baseline="0" dirty="0">
                          <a:solidFill>
                            <a:schemeClr val="dk1"/>
                          </a:solidFill>
                          <a:latin typeface="Times New Roman" pitchFamily="18" charset="0"/>
                          <a:ea typeface="+mn-ea"/>
                          <a:cs typeface="Times New Roman" pitchFamily="18" charset="0"/>
                        </a:rPr>
                        <a:t>The doctor can check real time patient health and can provide with necessary treatment and can interact with the patient with live video communications.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500" dirty="0">
                          <a:latin typeface="Times New Roman" pitchFamily="18" charset="0"/>
                          <a:cs typeface="Times New Roman" pitchFamily="18" charset="0"/>
                        </a:rPr>
                        <a:t>A real time integration of emotional services with homecare/mHealth application will improve the performance of the application.</a:t>
                      </a:r>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F9982405-1342-4284-B456-51D4F8BEF405}"/>
              </a:ext>
            </a:extLst>
          </p:cNvPr>
          <p:cNvSpPr txBox="1"/>
          <p:nvPr/>
        </p:nvSpPr>
        <p:spPr>
          <a:xfrm>
            <a:off x="236915" y="260648"/>
            <a:ext cx="7848872" cy="477054"/>
          </a:xfrm>
          <a:prstGeom prst="rect">
            <a:avLst/>
          </a:prstGeom>
          <a:noFill/>
        </p:spPr>
        <p:txBody>
          <a:bodyPr wrap="square" rtlCol="0">
            <a:spAutoFit/>
          </a:bodyPr>
          <a:lstStyle/>
          <a:p>
            <a:r>
              <a:rPr lang="en-US" sz="2500" dirty="0"/>
              <a:t>LITERATURE SURVEY(4/5)</a:t>
            </a:r>
            <a:endParaRPr lang="en-IN" sz="2500" dirty="0"/>
          </a:p>
        </p:txBody>
      </p:sp>
    </p:spTree>
    <p:extLst>
      <p:ext uri="{BB962C8B-B14F-4D97-AF65-F5344CB8AC3E}">
        <p14:creationId xmlns:p14="http://schemas.microsoft.com/office/powerpoint/2010/main" val="1764127637"/>
      </p:ext>
    </p:extLst>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a:extLst>
              <a:ext uri="{FF2B5EF4-FFF2-40B4-BE49-F238E27FC236}">
                <a16:creationId xmlns:a16="http://schemas.microsoft.com/office/drawing/2014/main" id="{4A765E8C-BA6B-47CA-AF47-314856CB14C3}"/>
              </a:ext>
            </a:extLst>
          </p:cNvPr>
          <p:cNvGraphicFramePr>
            <a:graphicFrameLocks/>
          </p:cNvGraphicFramePr>
          <p:nvPr>
            <p:extLst>
              <p:ext uri="{D42A27DB-BD31-4B8C-83A1-F6EECF244321}">
                <p14:modId xmlns:p14="http://schemas.microsoft.com/office/powerpoint/2010/main" val="1329992140"/>
              </p:ext>
            </p:extLst>
          </p:nvPr>
        </p:nvGraphicFramePr>
        <p:xfrm>
          <a:off x="105983" y="1052736"/>
          <a:ext cx="8932034" cy="4723236"/>
        </p:xfrm>
        <a:graphic>
          <a:graphicData uri="http://schemas.openxmlformats.org/drawingml/2006/table">
            <a:tbl>
              <a:tblPr firstRow="1" bandRow="1">
                <a:tableStyleId>{5C22544A-7EE6-4342-B048-85BDC9FD1C3A}</a:tableStyleId>
              </a:tblPr>
              <a:tblGrid>
                <a:gridCol w="854368">
                  <a:extLst>
                    <a:ext uri="{9D8B030D-6E8A-4147-A177-3AD203B41FA5}">
                      <a16:colId xmlns:a16="http://schemas.microsoft.com/office/drawing/2014/main" val="20000"/>
                    </a:ext>
                  </a:extLst>
                </a:gridCol>
                <a:gridCol w="1738601">
                  <a:extLst>
                    <a:ext uri="{9D8B030D-6E8A-4147-A177-3AD203B41FA5}">
                      <a16:colId xmlns:a16="http://schemas.microsoft.com/office/drawing/2014/main" val="20001"/>
                    </a:ext>
                  </a:extLst>
                </a:gridCol>
                <a:gridCol w="1751584">
                  <a:extLst>
                    <a:ext uri="{9D8B030D-6E8A-4147-A177-3AD203B41FA5}">
                      <a16:colId xmlns:a16="http://schemas.microsoft.com/office/drawing/2014/main" val="20002"/>
                    </a:ext>
                  </a:extLst>
                </a:gridCol>
                <a:gridCol w="1674001">
                  <a:extLst>
                    <a:ext uri="{9D8B030D-6E8A-4147-A177-3AD203B41FA5}">
                      <a16:colId xmlns:a16="http://schemas.microsoft.com/office/drawing/2014/main" val="20003"/>
                    </a:ext>
                  </a:extLst>
                </a:gridCol>
                <a:gridCol w="1327783">
                  <a:extLst>
                    <a:ext uri="{9D8B030D-6E8A-4147-A177-3AD203B41FA5}">
                      <a16:colId xmlns:a16="http://schemas.microsoft.com/office/drawing/2014/main" val="20004"/>
                    </a:ext>
                  </a:extLst>
                </a:gridCol>
                <a:gridCol w="1585697">
                  <a:extLst>
                    <a:ext uri="{9D8B030D-6E8A-4147-A177-3AD203B41FA5}">
                      <a16:colId xmlns:a16="http://schemas.microsoft.com/office/drawing/2014/main" val="20005"/>
                    </a:ext>
                  </a:extLst>
                </a:gridCol>
              </a:tblGrid>
              <a:tr h="974196">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 Author</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202268">
                <a:tc>
                  <a:txBody>
                    <a:bodyPr/>
                    <a:lstStyle/>
                    <a:p>
                      <a:pPr algn="l"/>
                      <a:r>
                        <a:rPr lang="en-US" sz="1500" dirty="0">
                          <a:latin typeface="Times New Roman" pitchFamily="18" charset="0"/>
                          <a:cs typeface="Times New Roman" pitchFamily="18" charset="0"/>
                        </a:rPr>
                        <a:t>   5</a:t>
                      </a:r>
                    </a:p>
                  </a:txBody>
                  <a:tcPr/>
                </a:tc>
                <a:tc>
                  <a:txBody>
                    <a:bodyPr/>
                    <a:lstStyle/>
                    <a:p>
                      <a:pPr algn="l"/>
                      <a:r>
                        <a:rPr lang="en-US" sz="1600" dirty="0">
                          <a:effectLst/>
                          <a:latin typeface="Times New Roman" panose="02020603050405020304" pitchFamily="18" charset="0"/>
                          <a:ea typeface="Times New Roman" panose="02020603050405020304" pitchFamily="18" charset="0"/>
                        </a:rPr>
                        <a:t>Analysis of users' behavior in structured e-commerce websites </a:t>
                      </a:r>
                    </a:p>
                    <a:p>
                      <a:pPr algn="l"/>
                      <a:r>
                        <a:rPr lang="en-US" sz="1500" b="1" dirty="0">
                          <a:latin typeface="Times New Roman" pitchFamily="18" charset="0"/>
                          <a:cs typeface="Times New Roman" pitchFamily="18" charset="0"/>
                        </a:rPr>
                        <a:t>Author:</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S. Hernández, Álvarez, </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J. Fabra,</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J. Ezpeletay.</a:t>
                      </a:r>
                      <a:endParaRPr lang="en-US" sz="15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effectLst/>
                          <a:latin typeface="Times New Roman" panose="02020603050405020304" pitchFamily="18" charset="0"/>
                          <a:ea typeface="Times New Roman" panose="02020603050405020304" pitchFamily="18" charset="0"/>
                        </a:rPr>
                        <a:t>Understanding and analyzing  users' interests and behavior is essential to adapt e-commerce Web sites to customers' requirements.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Information of the user behavior in the e-commerce website is stored in the weblog an using data mining techniques rather than </a:t>
                      </a:r>
                      <a:r>
                        <a:rPr lang="en-US" sz="1600" dirty="0">
                          <a:effectLst/>
                          <a:latin typeface="Times New Roman" panose="02020603050405020304" pitchFamily="18" charset="0"/>
                          <a:ea typeface="Times New Roman" panose="02020603050405020304" pitchFamily="18" charset="0"/>
                        </a:rPr>
                        <a:t>static characterization to analyze the user behavior and provide the necessary content that the user need.</a:t>
                      </a:r>
                      <a:endParaRPr lang="en-US" sz="1600" dirty="0">
                        <a:latin typeface="Times New Roman" pitchFamily="18" charset="0"/>
                        <a:cs typeface="Times New Roman" pitchFamily="18" charset="0"/>
                      </a:endParaRP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500" b="0" kern="1200" baseline="0" dirty="0">
                          <a:solidFill>
                            <a:schemeClr val="dk1"/>
                          </a:solidFill>
                          <a:latin typeface="Times New Roman" pitchFamily="18" charset="0"/>
                          <a:ea typeface="+mn-ea"/>
                          <a:cs typeface="Times New Roman" pitchFamily="18" charset="0"/>
                        </a:rPr>
                        <a:t> </a:t>
                      </a:r>
                    </a:p>
                    <a:p>
                      <a:pPr algn="l"/>
                      <a:r>
                        <a:rPr kumimoji="0" lang="en-IN" sz="1500" b="0" kern="1200" baseline="0" dirty="0">
                          <a:solidFill>
                            <a:schemeClr val="dk1"/>
                          </a:solidFill>
                          <a:latin typeface="Times New Roman" pitchFamily="18" charset="0"/>
                          <a:ea typeface="+mn-ea"/>
                          <a:cs typeface="Times New Roman" pitchFamily="18" charset="0"/>
                        </a:rPr>
                        <a:t>The necessary content that the user desired can be displayed on the e-commerce website based the user behaviour on that website.</a:t>
                      </a:r>
                    </a:p>
                    <a:p>
                      <a:pPr algn="l"/>
                      <a:endParaRPr kumimoji="0" lang="en-IN" sz="1500" b="0" kern="1200" baseline="0" dirty="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500" dirty="0">
                          <a:latin typeface="Times New Roman" pitchFamily="18" charset="0"/>
                          <a:cs typeface="Times New Roman" pitchFamily="18" charset="0"/>
                        </a:rPr>
                        <a:t>User behavior can be used in order to improve the  user experience on the e-commerce website to provide better results to the user.</a:t>
                      </a:r>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F9982405-1342-4284-B456-51D4F8BEF405}"/>
              </a:ext>
            </a:extLst>
          </p:cNvPr>
          <p:cNvSpPr txBox="1"/>
          <p:nvPr/>
        </p:nvSpPr>
        <p:spPr>
          <a:xfrm>
            <a:off x="236915" y="260648"/>
            <a:ext cx="7848872" cy="477054"/>
          </a:xfrm>
          <a:prstGeom prst="rect">
            <a:avLst/>
          </a:prstGeom>
          <a:noFill/>
        </p:spPr>
        <p:txBody>
          <a:bodyPr wrap="square" rtlCol="0">
            <a:spAutoFit/>
          </a:bodyPr>
          <a:lstStyle/>
          <a:p>
            <a:r>
              <a:rPr lang="en-US" sz="2500" dirty="0"/>
              <a:t>LITERATURE SURVEY(5/5)</a:t>
            </a:r>
            <a:endParaRPr lang="en-IN" sz="2500" dirty="0"/>
          </a:p>
        </p:txBody>
      </p:sp>
    </p:spTree>
    <p:extLst>
      <p:ext uri="{BB962C8B-B14F-4D97-AF65-F5344CB8AC3E}">
        <p14:creationId xmlns:p14="http://schemas.microsoft.com/office/powerpoint/2010/main" val="1297292146"/>
      </p:ext>
    </p:extLst>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A7049-EBD6-4DDA-ACBA-2B9B93BEDDC0}"/>
              </a:ext>
            </a:extLst>
          </p:cNvPr>
          <p:cNvSpPr txBox="1"/>
          <p:nvPr/>
        </p:nvSpPr>
        <p:spPr>
          <a:xfrm>
            <a:off x="161764" y="332656"/>
            <a:ext cx="8820472" cy="477054"/>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Problem Statement</a:t>
            </a:r>
            <a:endParaRPr lang="en-IN" sz="2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2CBD6E-3442-44E2-9F7C-A027A760E39F}"/>
              </a:ext>
            </a:extLst>
          </p:cNvPr>
          <p:cNvSpPr txBox="1"/>
          <p:nvPr/>
        </p:nvSpPr>
        <p:spPr>
          <a:xfrm>
            <a:off x="251520" y="3487809"/>
            <a:ext cx="4735284" cy="369332"/>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ea typeface="Times New Roman" panose="02020603050405020304" pitchFamily="18" charset="0"/>
              </a:rPr>
              <a:t>2. SOFTWARE</a:t>
            </a:r>
            <a:r>
              <a:rPr lang="en-US" sz="1800" b="1" spc="10"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REQUIEMENTS</a:t>
            </a:r>
            <a:endParaRPr lang="en-IN" dirty="0">
              <a:solidFill>
                <a:schemeClr val="bg1"/>
              </a:solidFill>
            </a:endParaRPr>
          </a:p>
        </p:txBody>
      </p:sp>
      <p:sp>
        <p:nvSpPr>
          <p:cNvPr id="11" name="TextBox 10">
            <a:extLst>
              <a:ext uri="{FF2B5EF4-FFF2-40B4-BE49-F238E27FC236}">
                <a16:creationId xmlns:a16="http://schemas.microsoft.com/office/drawing/2014/main" id="{475F3B5A-2721-4F4B-ADE7-A601DE178BEA}"/>
              </a:ext>
            </a:extLst>
          </p:cNvPr>
          <p:cNvSpPr txBox="1"/>
          <p:nvPr/>
        </p:nvSpPr>
        <p:spPr>
          <a:xfrm>
            <a:off x="251520" y="1340768"/>
            <a:ext cx="8424936"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respect to general wellbeing following status, a few examinations have zeroed in on separating messages in the OSNs for discovering ailment related subjects.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opinion and emotional examination is another model of methods that have been discovered valuable to identify a few ailments like melancholy or stress.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ailments and infections are likewise identified by separating negative remarks of the OSN, being related with misery or anger. In general, the client conduct is affected by close to home encounters, and afterward, by occasions dispersed in OSNs consequently.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client conduct is a critical boundary to recognize occasions of various natures. In any case, the current investigations do not investigate the connection between the client conduct change furthermore, conceivable future occasions.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427344"/>
      </p:ext>
    </p:extLst>
  </p:cSld>
  <p:clrMapOvr>
    <a:masterClrMapping/>
  </p:clrMapOvr>
  <p:transition>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A7049-EBD6-4DDA-ACBA-2B9B93BEDDC0}"/>
              </a:ext>
            </a:extLst>
          </p:cNvPr>
          <p:cNvSpPr txBox="1"/>
          <p:nvPr/>
        </p:nvSpPr>
        <p:spPr>
          <a:xfrm>
            <a:off x="161764" y="184509"/>
            <a:ext cx="8820472" cy="477054"/>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TECHNOLOGY STACK</a:t>
            </a:r>
            <a:endParaRPr lang="en-IN"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E057BF-4C8E-4C9C-AA46-6B985B3405E4}"/>
              </a:ext>
            </a:extLst>
          </p:cNvPr>
          <p:cNvSpPr txBox="1"/>
          <p:nvPr/>
        </p:nvSpPr>
        <p:spPr>
          <a:xfrm>
            <a:off x="467544" y="861625"/>
            <a:ext cx="6316114" cy="369332"/>
          </a:xfrm>
          <a:prstGeom prst="rect">
            <a:avLst/>
          </a:prstGeom>
          <a:noFill/>
        </p:spPr>
        <p:txBody>
          <a:bodyPr wrap="square">
            <a:spAutoFit/>
          </a:bodyPr>
          <a:lstStyle/>
          <a:p>
            <a:pPr marL="285750" indent="-285750">
              <a:spcBef>
                <a:spcPts val="430"/>
              </a:spcBef>
              <a:buSzPts val="1600"/>
              <a:buFont typeface="Times New Roman" panose="02020603050405020304" pitchFamily="18" charset="0"/>
              <a:buAutoNum type="arabicPeriod"/>
              <a:tabLst>
                <a:tab pos="864235" algn="l"/>
              </a:tabLst>
            </a:pPr>
            <a:r>
              <a:rPr lang="en-US" b="1" spc="-10" dirty="0">
                <a:effectLst/>
                <a:latin typeface="Times New Roman" panose="02020603050405020304" pitchFamily="18" charset="0"/>
                <a:ea typeface="Times New Roman" panose="02020603050405020304" pitchFamily="18" charset="0"/>
              </a:rPr>
              <a:t>MINIMUM HARDWARE</a:t>
            </a:r>
            <a:r>
              <a:rPr lang="en-US" b="1" spc="5" dirty="0">
                <a:effectLst/>
                <a:latin typeface="Times New Roman" panose="02020603050405020304" pitchFamily="18" charset="0"/>
                <a:ea typeface="Times New Roman" panose="02020603050405020304" pitchFamily="18" charset="0"/>
              </a:rPr>
              <a:t> </a:t>
            </a:r>
            <a:r>
              <a:rPr lang="en-US" b="1" spc="-10" dirty="0">
                <a:effectLst/>
                <a:latin typeface="Times New Roman" panose="02020603050405020304" pitchFamily="18" charset="0"/>
                <a:ea typeface="Times New Roman" panose="02020603050405020304" pitchFamily="18" charset="0"/>
              </a:rPr>
              <a:t>REQUIREMENTS</a:t>
            </a:r>
            <a:endParaRPr lang="en-IN" b="1" spc="-1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08C94E05-5410-42FF-A4AD-B3714C7BF27D}"/>
              </a:ext>
            </a:extLst>
          </p:cNvPr>
          <p:cNvGraphicFramePr>
            <a:graphicFrameLocks noGrp="1"/>
          </p:cNvGraphicFramePr>
          <p:nvPr/>
        </p:nvGraphicFramePr>
        <p:xfrm>
          <a:off x="828039" y="1327569"/>
          <a:ext cx="6768752" cy="2160240"/>
        </p:xfrm>
        <a:graphic>
          <a:graphicData uri="http://schemas.openxmlformats.org/drawingml/2006/table">
            <a:tbl>
              <a:tblPr firstRow="1" firstCol="1" lastRow="1" lastCol="1" bandRow="1" bandCol="1">
                <a:tableStyleId>{5C22544A-7EE6-4342-B048-85BDC9FD1C3A}</a:tableStyleId>
              </a:tblPr>
              <a:tblGrid>
                <a:gridCol w="3286717">
                  <a:extLst>
                    <a:ext uri="{9D8B030D-6E8A-4147-A177-3AD203B41FA5}">
                      <a16:colId xmlns:a16="http://schemas.microsoft.com/office/drawing/2014/main" val="3577198769"/>
                    </a:ext>
                  </a:extLst>
                </a:gridCol>
                <a:gridCol w="3482035">
                  <a:extLst>
                    <a:ext uri="{9D8B030D-6E8A-4147-A177-3AD203B41FA5}">
                      <a16:colId xmlns:a16="http://schemas.microsoft.com/office/drawing/2014/main" val="49115713"/>
                    </a:ext>
                  </a:extLst>
                </a:gridCol>
              </a:tblGrid>
              <a:tr h="505420">
                <a:tc>
                  <a:txBody>
                    <a:bodyPr/>
                    <a:lstStyle/>
                    <a:p>
                      <a:pPr marL="983615" marR="970915" algn="ctr">
                        <a:lnSpc>
                          <a:spcPts val="1560"/>
                        </a:lnSpc>
                        <a:spcAft>
                          <a:spcPts val="0"/>
                        </a:spcAft>
                      </a:pPr>
                      <a:r>
                        <a:rPr lang="en-US" sz="1400" dirty="0">
                          <a:effectLst/>
                        </a:rPr>
                        <a:t>Processor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1860" algn="ctr">
                        <a:lnSpc>
                          <a:spcPts val="1560"/>
                        </a:lnSpc>
                        <a:spcAft>
                          <a:spcPts val="0"/>
                        </a:spcAft>
                      </a:pPr>
                      <a:r>
                        <a:rPr lang="en-US" sz="1400">
                          <a:effectLst/>
                        </a:rPr>
                        <a:t>Intel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9463265"/>
                  </a:ext>
                </a:extLst>
              </a:tr>
              <a:tr h="507802">
                <a:tc>
                  <a:txBody>
                    <a:bodyPr/>
                    <a:lstStyle/>
                    <a:p>
                      <a:pPr marL="983615" marR="973455" algn="ctr">
                        <a:lnSpc>
                          <a:spcPts val="1560"/>
                        </a:lnSpc>
                        <a:spcAft>
                          <a:spcPts val="0"/>
                        </a:spcAft>
                      </a:pPr>
                      <a:r>
                        <a:rPr lang="en-US" sz="1400" dirty="0">
                          <a:effectLst/>
                        </a:rPr>
                        <a:t>Hard disk</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2495" algn="ctr">
                        <a:spcBef>
                          <a:spcPts val="135"/>
                        </a:spcBef>
                        <a:spcAft>
                          <a:spcPts val="0"/>
                        </a:spcAft>
                      </a:pPr>
                      <a:r>
                        <a:rPr lang="en-US" sz="1200" dirty="0">
                          <a:effectLst/>
                        </a:rPr>
                        <a:t>260 GB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23218232"/>
                  </a:ext>
                </a:extLst>
              </a:tr>
              <a:tr h="507206">
                <a:tc>
                  <a:txBody>
                    <a:bodyPr/>
                    <a:lstStyle/>
                    <a:p>
                      <a:pPr marL="983615" marR="970915" algn="ctr">
                        <a:lnSpc>
                          <a:spcPts val="1560"/>
                        </a:lnSpc>
                        <a:spcAft>
                          <a:spcPts val="0"/>
                        </a:spcAft>
                      </a:pPr>
                      <a:r>
                        <a:rPr lang="en-US" sz="1400" dirty="0">
                          <a:effectLst/>
                        </a:rPr>
                        <a:t>RAM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1225" algn="ctr">
                        <a:lnSpc>
                          <a:spcPts val="1560"/>
                        </a:lnSpc>
                        <a:spcAft>
                          <a:spcPts val="0"/>
                        </a:spcAft>
                      </a:pPr>
                      <a:r>
                        <a:rPr lang="en-US" sz="1400">
                          <a:effectLst/>
                        </a:rPr>
                        <a:t>4GB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2689429"/>
                  </a:ext>
                </a:extLst>
              </a:tr>
              <a:tr h="639812">
                <a:tc>
                  <a:txBody>
                    <a:bodyPr/>
                    <a:lstStyle/>
                    <a:p>
                      <a:pPr marL="983615" marR="969645" algn="ctr">
                        <a:lnSpc>
                          <a:spcPts val="1575"/>
                        </a:lnSpc>
                        <a:spcAft>
                          <a:spcPts val="0"/>
                        </a:spcAft>
                      </a:pPr>
                      <a:r>
                        <a:rPr lang="en-US" sz="1400" dirty="0">
                          <a:effectLst/>
                        </a:rPr>
                        <a:t>Speed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5035" algn="ctr">
                        <a:lnSpc>
                          <a:spcPts val="1575"/>
                        </a:lnSpc>
                        <a:spcAft>
                          <a:spcPts val="0"/>
                        </a:spcAft>
                      </a:pPr>
                      <a:r>
                        <a:rPr lang="en-US" sz="1400" dirty="0">
                          <a:effectLst/>
                        </a:rPr>
                        <a:t>14/15 inches Color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12940462"/>
                  </a:ext>
                </a:extLst>
              </a:tr>
            </a:tbl>
          </a:graphicData>
        </a:graphic>
      </p:graphicFrame>
      <p:sp>
        <p:nvSpPr>
          <p:cNvPr id="8" name="TextBox 7">
            <a:extLst>
              <a:ext uri="{FF2B5EF4-FFF2-40B4-BE49-F238E27FC236}">
                <a16:creationId xmlns:a16="http://schemas.microsoft.com/office/drawing/2014/main" id="{422CBD6E-3442-44E2-9F7C-A027A760E39F}"/>
              </a:ext>
            </a:extLst>
          </p:cNvPr>
          <p:cNvSpPr txBox="1"/>
          <p:nvPr/>
        </p:nvSpPr>
        <p:spPr>
          <a:xfrm>
            <a:off x="467544" y="3584421"/>
            <a:ext cx="473528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2. SOFTWARE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REQUIEMENTS</a:t>
            </a:r>
            <a:endParaRPr lang="en-IN" dirty="0"/>
          </a:p>
        </p:txBody>
      </p:sp>
      <p:graphicFrame>
        <p:nvGraphicFramePr>
          <p:cNvPr id="9" name="Table 8">
            <a:extLst>
              <a:ext uri="{FF2B5EF4-FFF2-40B4-BE49-F238E27FC236}">
                <a16:creationId xmlns:a16="http://schemas.microsoft.com/office/drawing/2014/main" id="{2C86BED3-E333-421B-AFAA-A706C00351B4}"/>
              </a:ext>
            </a:extLst>
          </p:cNvPr>
          <p:cNvGraphicFramePr>
            <a:graphicFrameLocks noGrp="1"/>
          </p:cNvGraphicFramePr>
          <p:nvPr>
            <p:extLst>
              <p:ext uri="{D42A27DB-BD31-4B8C-83A1-F6EECF244321}">
                <p14:modId xmlns:p14="http://schemas.microsoft.com/office/powerpoint/2010/main" val="2044248354"/>
              </p:ext>
            </p:extLst>
          </p:nvPr>
        </p:nvGraphicFramePr>
        <p:xfrm>
          <a:off x="828039" y="4079462"/>
          <a:ext cx="6841215" cy="2199005"/>
        </p:xfrm>
        <a:graphic>
          <a:graphicData uri="http://schemas.openxmlformats.org/drawingml/2006/table">
            <a:tbl>
              <a:tblPr firstRow="1" firstCol="1" lastRow="1" lastCol="1" bandRow="1" bandCol="1">
                <a:tableStyleId>{5C22544A-7EE6-4342-B048-85BDC9FD1C3A}</a:tableStyleId>
              </a:tblPr>
              <a:tblGrid>
                <a:gridCol w="3419560">
                  <a:extLst>
                    <a:ext uri="{9D8B030D-6E8A-4147-A177-3AD203B41FA5}">
                      <a16:colId xmlns:a16="http://schemas.microsoft.com/office/drawing/2014/main" val="251598015"/>
                    </a:ext>
                  </a:extLst>
                </a:gridCol>
                <a:gridCol w="3421655">
                  <a:extLst>
                    <a:ext uri="{9D8B030D-6E8A-4147-A177-3AD203B41FA5}">
                      <a16:colId xmlns:a16="http://schemas.microsoft.com/office/drawing/2014/main" val="760065611"/>
                    </a:ext>
                  </a:extLst>
                </a:gridCol>
              </a:tblGrid>
              <a:tr h="561975">
                <a:tc>
                  <a:txBody>
                    <a:bodyPr/>
                    <a:lstStyle/>
                    <a:p>
                      <a:pPr marL="904240" marR="894080" algn="ctr">
                        <a:lnSpc>
                          <a:spcPts val="1560"/>
                        </a:lnSpc>
                        <a:spcAft>
                          <a:spcPts val="0"/>
                        </a:spcAft>
                      </a:pPr>
                      <a:r>
                        <a:rPr lang="en-US" sz="1400">
                          <a:effectLst/>
                        </a:rPr>
                        <a:t>Tool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6775" algn="ctr">
                        <a:lnSpc>
                          <a:spcPts val="1560"/>
                        </a:lnSpc>
                        <a:spcAft>
                          <a:spcPts val="0"/>
                        </a:spcAft>
                      </a:pPr>
                      <a:r>
                        <a:rPr lang="en-US" sz="1400">
                          <a:effectLst/>
                        </a:rPr>
                        <a:t>Netbeans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9794209"/>
                  </a:ext>
                </a:extLst>
              </a:tr>
              <a:tr h="549910">
                <a:tc>
                  <a:txBody>
                    <a:bodyPr/>
                    <a:lstStyle/>
                    <a:p>
                      <a:pPr marL="904240" marR="895350" algn="ctr">
                        <a:lnSpc>
                          <a:spcPts val="1560"/>
                        </a:lnSpc>
                        <a:spcAft>
                          <a:spcPts val="0"/>
                        </a:spcAft>
                      </a:pPr>
                      <a:r>
                        <a:rPr lang="en-US" sz="1400" dirty="0">
                          <a:effectLst/>
                        </a:rPr>
                        <a:t>Operating System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6775" algn="ctr">
                        <a:spcBef>
                          <a:spcPts val="135"/>
                        </a:spcBef>
                        <a:spcAft>
                          <a:spcPts val="0"/>
                        </a:spcAft>
                      </a:pPr>
                      <a:r>
                        <a:rPr lang="en-US" sz="1200">
                          <a:effectLst/>
                        </a:rPr>
                        <a:t>Windows 7/8/10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67011499"/>
                  </a:ext>
                </a:extLst>
              </a:tr>
              <a:tr h="535940">
                <a:tc>
                  <a:txBody>
                    <a:bodyPr/>
                    <a:lstStyle/>
                    <a:p>
                      <a:pPr marL="904240" marR="894080" algn="ctr">
                        <a:lnSpc>
                          <a:spcPts val="1560"/>
                        </a:lnSpc>
                        <a:spcAft>
                          <a:spcPts val="0"/>
                        </a:spcAft>
                      </a:pPr>
                      <a:r>
                        <a:rPr lang="en-US" sz="1400">
                          <a:effectLst/>
                        </a:rPr>
                        <a:t>Front End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4870" algn="ctr">
                        <a:lnSpc>
                          <a:spcPts val="1560"/>
                        </a:lnSpc>
                        <a:spcAft>
                          <a:spcPts val="0"/>
                        </a:spcAft>
                      </a:pPr>
                      <a:r>
                        <a:rPr lang="en-US" sz="1400">
                          <a:effectLst/>
                        </a:rPr>
                        <a:t>Html, CSS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11140034"/>
                  </a:ext>
                </a:extLst>
              </a:tr>
              <a:tr h="551180">
                <a:tc>
                  <a:txBody>
                    <a:bodyPr/>
                    <a:lstStyle/>
                    <a:p>
                      <a:pPr marL="904240" marR="894080" algn="ctr">
                        <a:lnSpc>
                          <a:spcPts val="1575"/>
                        </a:lnSpc>
                        <a:spcAft>
                          <a:spcPts val="0"/>
                        </a:spcAft>
                      </a:pPr>
                      <a:r>
                        <a:rPr lang="en-US" sz="1400">
                          <a:effectLst/>
                        </a:rPr>
                        <a:t>Scripts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3600" algn="ctr">
                        <a:lnSpc>
                          <a:spcPts val="1575"/>
                        </a:lnSpc>
                        <a:spcAft>
                          <a:spcPts val="0"/>
                        </a:spcAft>
                      </a:pPr>
                      <a:r>
                        <a:rPr lang="en-US" sz="1400" dirty="0">
                          <a:effectLst/>
                        </a:rPr>
                        <a:t>Java</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09610220"/>
                  </a:ext>
                </a:extLst>
              </a:tr>
            </a:tbl>
          </a:graphicData>
        </a:graphic>
      </p:graphicFrame>
    </p:spTree>
    <p:extLst>
      <p:ext uri="{BB962C8B-B14F-4D97-AF65-F5344CB8AC3E}">
        <p14:creationId xmlns:p14="http://schemas.microsoft.com/office/powerpoint/2010/main" val="2513945867"/>
      </p:ext>
    </p:extLst>
  </p:cSld>
  <p:clrMapOvr>
    <a:masterClrMapping/>
  </p:clrMapOvr>
  <p:transition>
    <p:newsfla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TotalTime>
  <Words>2196</Words>
  <Application>Microsoft Office PowerPoint</Application>
  <PresentationFormat>On-screen Show (4:3)</PresentationFormat>
  <Paragraphs>320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Tahoma</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System Design</vt:lpstr>
      <vt:lpstr>System Design</vt:lpstr>
      <vt:lpstr>System Design</vt:lpstr>
      <vt:lpstr>MODULES</vt:lpstr>
      <vt:lpstr>MODULES</vt:lpstr>
      <vt:lpstr>MODULES</vt:lpstr>
      <vt:lpstr>Testing</vt:lpstr>
      <vt:lpstr>Testing</vt:lpstr>
      <vt:lpstr>Screen shots</vt:lpstr>
      <vt:lpstr>Screen shots</vt:lpstr>
      <vt:lpstr>Screen shots</vt:lpstr>
      <vt:lpstr>Screen shots</vt:lpstr>
      <vt:lpstr>Conclusion</vt:lpstr>
      <vt:lpstr>References</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2017peccs373</dc:creator>
  <cp:lastModifiedBy>bhargav kr</cp:lastModifiedBy>
  <cp:revision>56</cp:revision>
  <dcterms:created xsi:type="dcterms:W3CDTF">2020-01-23T10:01:41Z</dcterms:created>
  <dcterms:modified xsi:type="dcterms:W3CDTF">2021-07-20T08:23:35Z</dcterms:modified>
</cp:coreProperties>
</file>