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76" r:id="rId3"/>
    <p:sldId id="258" r:id="rId4"/>
    <p:sldId id="261" r:id="rId5"/>
    <p:sldId id="262" r:id="rId6"/>
    <p:sldId id="263" r:id="rId7"/>
    <p:sldId id="264" r:id="rId8"/>
    <p:sldId id="271" r:id="rId9"/>
    <p:sldId id="272" r:id="rId10"/>
    <p:sldId id="278" r:id="rId11"/>
    <p:sldId id="265" r:id="rId12"/>
    <p:sldId id="279" r:id="rId13"/>
    <p:sldId id="282" r:id="rId14"/>
    <p:sldId id="280" r:id="rId15"/>
    <p:sldId id="281" r:id="rId16"/>
    <p:sldId id="273" r:id="rId17"/>
    <p:sldId id="274" r:id="rId18"/>
    <p:sldId id="275" r:id="rId19"/>
    <p:sldId id="283" r:id="rId20"/>
    <p:sldId id="284" r:id="rId21"/>
    <p:sldId id="285" r:id="rId22"/>
    <p:sldId id="286" r:id="rId23"/>
    <p:sldId id="288" r:id="rId24"/>
    <p:sldId id="287" r:id="rId25"/>
    <p:sldId id="289" r:id="rId26"/>
    <p:sldId id="290" r:id="rId27"/>
    <p:sldId id="29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5"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6"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812002-BE76-4F56-AEF1-EEAAAC17A5E0}" type="datetimeFigureOut">
              <a:rPr lang="en-IN" smtClean="0"/>
              <a:t>17-06-2021</a:t>
            </a:fld>
            <a:endParaRPr lang="en-IN"/>
          </a:p>
        </p:txBody>
      </p:sp>
      <p:sp>
        <p:nvSpPr>
          <p:cNvPr id="1048677"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8"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9"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80"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95B7E1-669F-4D62-923D-6715397875F5}"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8613"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14"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a:t>Click to edit Master title style</a:t>
            </a:r>
          </a:p>
        </p:txBody>
      </p:sp>
      <p:sp>
        <p:nvSpPr>
          <p:cNvPr id="1048615"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grpSp>
        <p:nvGrpSpPr>
          <p:cNvPr id="41" name="Group 1"/>
          <p:cNvGrpSpPr/>
          <p:nvPr/>
        </p:nvGrpSpPr>
        <p:grpSpPr>
          <a:xfrm>
            <a:off x="-3765" y="4953000"/>
            <a:ext cx="9147765" cy="1912088"/>
            <a:chOff x="-3765" y="4832896"/>
            <a:chExt cx="9147765" cy="2032192"/>
          </a:xfrm>
        </p:grpSpPr>
        <p:sp>
          <p:nvSpPr>
            <p:cNvPr id="1048616"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17"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18"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3145729" name="Straight Connector 11"/>
            <p:cNvCxnSpPr>
              <a:cxnSpLocks/>
            </p:cNvCxnSpPr>
            <p:nvPr/>
          </p:nvCxnSpPr>
          <p:spPr>
            <a:xfrm>
              <a:off x="-3765" y="4880373"/>
              <a:ext cx="9147765" cy="839943"/>
            </a:xfrm>
            <a:prstGeom prst="line">
              <a:avLst/>
            </a:prstGeom>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048619" name="Date Placeholder 29"/>
          <p:cNvSpPr>
            <a:spLocks noGrp="1"/>
          </p:cNvSpPr>
          <p:nvPr>
            <p:ph type="dt" sz="half" idx="10"/>
          </p:nvPr>
        </p:nvSpPr>
        <p:spPr/>
        <p:txBody>
          <a:bodyPr/>
          <a:lstStyle>
            <a:lvl1pPr>
              <a:defRPr>
                <a:solidFill>
                  <a:srgbClr val="FFFFFF"/>
                </a:solidFill>
              </a:defRPr>
            </a:lvl1pPr>
          </a:lstStyle>
          <a:p>
            <a:fld id="{09841646-6628-467F-933D-036619057A9D}" type="datetimeFigureOut">
              <a:rPr lang="en-US" smtClean="0"/>
              <a:t>6/17/2021</a:t>
            </a:fld>
            <a:endParaRPr lang="en-IN"/>
          </a:p>
        </p:txBody>
      </p:sp>
      <p:sp>
        <p:nvSpPr>
          <p:cNvPr id="1048620" name="Footer Placeholder 18"/>
          <p:cNvSpPr>
            <a:spLocks noGrp="1"/>
          </p:cNvSpPr>
          <p:nvPr>
            <p:ph type="ftr" sz="quarter" idx="11"/>
          </p:nvPr>
        </p:nvSpPr>
        <p:spPr/>
        <p:txBody>
          <a:bodyPr/>
          <a:lstStyle>
            <a:lvl1pPr>
              <a:defRPr>
                <a:solidFill>
                  <a:schemeClr val="accent1">
                    <a:tint val="20000"/>
                  </a:schemeClr>
                </a:solidFill>
              </a:defRPr>
            </a:lvl1pPr>
          </a:lstStyle>
          <a:p>
            <a:endParaRPr lang="en-IN"/>
          </a:p>
        </p:txBody>
      </p:sp>
      <p:sp>
        <p:nvSpPr>
          <p:cNvPr id="1048621" name="Slide Number Placeholder 26"/>
          <p:cNvSpPr>
            <a:spLocks noGrp="1"/>
          </p:cNvSpPr>
          <p:nvPr>
            <p:ph type="sldNum" sz="quarter" idx="12"/>
          </p:nvPr>
        </p:nvSpPr>
        <p:spPr/>
        <p:txBody>
          <a:bodyPr/>
          <a:lstStyle>
            <a:lvl1pPr>
              <a:defRPr>
                <a:solidFill>
                  <a:srgbClr val="FFFFFF"/>
                </a:solidFill>
              </a:defRPr>
            </a:lvl1pPr>
          </a:lstStyle>
          <a:p>
            <a:fld id="{5258B9FA-3627-482E-9985-211A2ADE304A}" type="slidenum">
              <a:rPr lang="en-IN" smtClean="0"/>
              <a:t>‹#›</a:t>
            </a:fld>
            <a:endParaRPr lang="en-IN"/>
          </a:p>
        </p:txBody>
      </p:sp>
    </p:spTree>
  </p:cSld>
  <p:clrMapOvr>
    <a:masterClrMapping/>
  </p:clrMapOvr>
  <p:transition>
    <p:newsfla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3" name="Title 1"/>
          <p:cNvSpPr>
            <a:spLocks noGrp="1"/>
          </p:cNvSpPr>
          <p:nvPr>
            <p:ph type="title"/>
          </p:nvPr>
        </p:nvSpPr>
        <p:spPr/>
        <p:txBody>
          <a:bodyPr/>
          <a:lstStyle/>
          <a:p>
            <a:r>
              <a:rPr kumimoji="0" lang="en-US"/>
              <a:t>Click to edit Master title style</a:t>
            </a:r>
          </a:p>
        </p:txBody>
      </p:sp>
      <p:sp>
        <p:nvSpPr>
          <p:cNvPr id="1048644"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45" name="Date Placeholder 3"/>
          <p:cNvSpPr>
            <a:spLocks noGrp="1"/>
          </p:cNvSpPr>
          <p:nvPr>
            <p:ph type="dt" sz="half" idx="10"/>
          </p:nvPr>
        </p:nvSpPr>
        <p:spPr/>
        <p:txBody>
          <a:bodyPr/>
          <a:lstStyle/>
          <a:p>
            <a:fld id="{09841646-6628-467F-933D-036619057A9D}" type="datetimeFigureOut">
              <a:rPr lang="en-US" smtClean="0"/>
              <a:t>6/17/2021</a:t>
            </a:fld>
            <a:endParaRPr lang="en-IN"/>
          </a:p>
        </p:txBody>
      </p:sp>
      <p:sp>
        <p:nvSpPr>
          <p:cNvPr id="1048646" name="Footer Placeholder 4"/>
          <p:cNvSpPr>
            <a:spLocks noGrp="1"/>
          </p:cNvSpPr>
          <p:nvPr>
            <p:ph type="ftr" sz="quarter" idx="11"/>
          </p:nvPr>
        </p:nvSpPr>
        <p:spPr/>
        <p:txBody>
          <a:bodyPr/>
          <a:lstStyle/>
          <a:p>
            <a:endParaRPr lang="en-IN"/>
          </a:p>
        </p:txBody>
      </p:sp>
      <p:sp>
        <p:nvSpPr>
          <p:cNvPr id="1048647" name="Slide Number Placeholder 5"/>
          <p:cNvSpPr>
            <a:spLocks noGrp="1"/>
          </p:cNvSpPr>
          <p:nvPr>
            <p:ph type="sldNum" sz="quarter" idx="12"/>
          </p:nvPr>
        </p:nvSpPr>
        <p:spPr/>
        <p:txBody>
          <a:bodyPr/>
          <a:lstStyle/>
          <a:p>
            <a:fld id="{5258B9FA-3627-482E-9985-211A2ADE304A}" type="slidenum">
              <a:rPr lang="en-IN" smtClean="0"/>
              <a:t>‹#›</a:t>
            </a:fld>
            <a:endParaRPr lang="en-IN"/>
          </a:p>
        </p:txBody>
      </p:sp>
    </p:spTree>
  </p:cSld>
  <p:clrMapOvr>
    <a:masterClrMapping/>
  </p:clrMapOvr>
  <p:transition>
    <p:newsfla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104862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24" name="Date Placeholder 3"/>
          <p:cNvSpPr>
            <a:spLocks noGrp="1"/>
          </p:cNvSpPr>
          <p:nvPr>
            <p:ph type="dt" sz="half" idx="10"/>
          </p:nvPr>
        </p:nvSpPr>
        <p:spPr/>
        <p:txBody>
          <a:bodyPr/>
          <a:lstStyle/>
          <a:p>
            <a:fld id="{09841646-6628-467F-933D-036619057A9D}" type="datetimeFigureOut">
              <a:rPr lang="en-US" smtClean="0"/>
              <a:t>6/17/2021</a:t>
            </a:fld>
            <a:endParaRPr lang="en-IN"/>
          </a:p>
        </p:txBody>
      </p:sp>
      <p:sp>
        <p:nvSpPr>
          <p:cNvPr id="1048625" name="Footer Placeholder 4"/>
          <p:cNvSpPr>
            <a:spLocks noGrp="1"/>
          </p:cNvSpPr>
          <p:nvPr>
            <p:ph type="ftr" sz="quarter" idx="11"/>
          </p:nvPr>
        </p:nvSpPr>
        <p:spPr/>
        <p:txBody>
          <a:bodyPr/>
          <a:lstStyle/>
          <a:p>
            <a:endParaRPr lang="en-IN"/>
          </a:p>
        </p:txBody>
      </p:sp>
      <p:sp>
        <p:nvSpPr>
          <p:cNvPr id="1048626" name="Slide Number Placeholder 5"/>
          <p:cNvSpPr>
            <a:spLocks noGrp="1"/>
          </p:cNvSpPr>
          <p:nvPr>
            <p:ph type="sldNum" sz="quarter" idx="12"/>
          </p:nvPr>
        </p:nvSpPr>
        <p:spPr/>
        <p:txBody>
          <a:bodyPr/>
          <a:lstStyle/>
          <a:p>
            <a:fld id="{5258B9FA-3627-482E-9985-211A2ADE304A}" type="slidenum">
              <a:rPr lang="en-IN" smtClean="0"/>
              <a:t>‹#›</a:t>
            </a:fld>
            <a:endParaRPr lang="en-IN"/>
          </a:p>
        </p:txBody>
      </p:sp>
    </p:spTree>
  </p:cSld>
  <p:clrMapOvr>
    <a:masterClrMapping/>
  </p:clrMapOvr>
  <p:transition>
    <p:newsfla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27"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28" name="Date Placeholder 3"/>
          <p:cNvSpPr>
            <a:spLocks noGrp="1"/>
          </p:cNvSpPr>
          <p:nvPr>
            <p:ph type="dt" sz="half" idx="10"/>
          </p:nvPr>
        </p:nvSpPr>
        <p:spPr/>
        <p:txBody>
          <a:bodyPr/>
          <a:lstStyle/>
          <a:p>
            <a:fld id="{09841646-6628-467F-933D-036619057A9D}" type="datetimeFigureOut">
              <a:rPr lang="en-US" smtClean="0"/>
              <a:t>6/17/2021</a:t>
            </a:fld>
            <a:endParaRPr lang="en-IN"/>
          </a:p>
        </p:txBody>
      </p:sp>
      <p:sp>
        <p:nvSpPr>
          <p:cNvPr id="1048629" name="Footer Placeholder 4"/>
          <p:cNvSpPr>
            <a:spLocks noGrp="1"/>
          </p:cNvSpPr>
          <p:nvPr>
            <p:ph type="ftr" sz="quarter" idx="11"/>
          </p:nvPr>
        </p:nvSpPr>
        <p:spPr/>
        <p:txBody>
          <a:bodyPr/>
          <a:lstStyle/>
          <a:p>
            <a:endParaRPr lang="en-IN"/>
          </a:p>
        </p:txBody>
      </p:sp>
      <p:sp>
        <p:nvSpPr>
          <p:cNvPr id="1048630" name="Slide Number Placeholder 5"/>
          <p:cNvSpPr>
            <a:spLocks noGrp="1"/>
          </p:cNvSpPr>
          <p:nvPr>
            <p:ph type="sldNum" sz="quarter" idx="12"/>
          </p:nvPr>
        </p:nvSpPr>
        <p:spPr/>
        <p:txBody>
          <a:bodyPr/>
          <a:lstStyle/>
          <a:p>
            <a:fld id="{5258B9FA-3627-482E-9985-211A2ADE304A}" type="slidenum">
              <a:rPr lang="en-IN" smtClean="0"/>
              <a:t>‹#›</a:t>
            </a:fld>
            <a:endParaRPr lang="en-IN"/>
          </a:p>
        </p:txBody>
      </p:sp>
      <p:sp>
        <p:nvSpPr>
          <p:cNvPr id="1048631" name="Title 6"/>
          <p:cNvSpPr>
            <a:spLocks noGrp="1"/>
          </p:cNvSpPr>
          <p:nvPr>
            <p:ph type="title"/>
          </p:nvPr>
        </p:nvSpPr>
        <p:spPr/>
        <p:txBody>
          <a:bodyPr rtlCol="0"/>
          <a:lstStyle/>
          <a:p>
            <a:r>
              <a:rPr kumimoji="0" lang="en-US"/>
              <a:t>Click to edit Master title style</a:t>
            </a:r>
          </a:p>
        </p:txBody>
      </p:sp>
    </p:spTree>
  </p:cSld>
  <p:clrMapOvr>
    <a:masterClrMapping/>
  </p:clrMapOvr>
  <p:transition>
    <p:newsfla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1048648"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a:t>Click to edit Master title style</a:t>
            </a:r>
          </a:p>
        </p:txBody>
      </p:sp>
      <p:sp>
        <p:nvSpPr>
          <p:cNvPr id="1048649"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048650" name="Date Placeholder 3"/>
          <p:cNvSpPr>
            <a:spLocks noGrp="1"/>
          </p:cNvSpPr>
          <p:nvPr>
            <p:ph type="dt" sz="half" idx="10"/>
          </p:nvPr>
        </p:nvSpPr>
        <p:spPr/>
        <p:txBody>
          <a:bodyPr/>
          <a:lstStyle/>
          <a:p>
            <a:fld id="{09841646-6628-467F-933D-036619057A9D}" type="datetimeFigureOut">
              <a:rPr lang="en-US" smtClean="0"/>
              <a:t>6/17/2021</a:t>
            </a:fld>
            <a:endParaRPr lang="en-IN"/>
          </a:p>
        </p:txBody>
      </p:sp>
      <p:sp>
        <p:nvSpPr>
          <p:cNvPr id="1048651" name="Footer Placeholder 4"/>
          <p:cNvSpPr>
            <a:spLocks noGrp="1"/>
          </p:cNvSpPr>
          <p:nvPr>
            <p:ph type="ftr" sz="quarter" idx="11"/>
          </p:nvPr>
        </p:nvSpPr>
        <p:spPr/>
        <p:txBody>
          <a:bodyPr/>
          <a:lstStyle/>
          <a:p>
            <a:endParaRPr lang="en-IN"/>
          </a:p>
        </p:txBody>
      </p:sp>
      <p:sp>
        <p:nvSpPr>
          <p:cNvPr id="1048652" name="Slide Number Placeholder 5"/>
          <p:cNvSpPr>
            <a:spLocks noGrp="1"/>
          </p:cNvSpPr>
          <p:nvPr>
            <p:ph type="sldNum" sz="quarter" idx="12"/>
          </p:nvPr>
        </p:nvSpPr>
        <p:spPr/>
        <p:txBody>
          <a:bodyPr/>
          <a:lstStyle/>
          <a:p>
            <a:fld id="{5258B9FA-3627-482E-9985-211A2ADE304A}" type="slidenum">
              <a:rPr lang="en-IN" smtClean="0"/>
              <a:t>‹#›</a:t>
            </a:fld>
            <a:endParaRPr lang="en-IN"/>
          </a:p>
        </p:txBody>
      </p:sp>
      <p:sp>
        <p:nvSpPr>
          <p:cNvPr id="1048653"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048654"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newsfla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1048655"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56"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57" name="Date Placeholder 4"/>
          <p:cNvSpPr>
            <a:spLocks noGrp="1"/>
          </p:cNvSpPr>
          <p:nvPr>
            <p:ph type="dt" sz="half" idx="10"/>
          </p:nvPr>
        </p:nvSpPr>
        <p:spPr/>
        <p:txBody>
          <a:bodyPr/>
          <a:lstStyle/>
          <a:p>
            <a:fld id="{09841646-6628-467F-933D-036619057A9D}" type="datetimeFigureOut">
              <a:rPr lang="en-US" smtClean="0"/>
              <a:t>6/17/2021</a:t>
            </a:fld>
            <a:endParaRPr lang="en-IN"/>
          </a:p>
        </p:txBody>
      </p:sp>
      <p:sp>
        <p:nvSpPr>
          <p:cNvPr id="1048658" name="Footer Placeholder 5"/>
          <p:cNvSpPr>
            <a:spLocks noGrp="1"/>
          </p:cNvSpPr>
          <p:nvPr>
            <p:ph type="ftr" sz="quarter" idx="11"/>
          </p:nvPr>
        </p:nvSpPr>
        <p:spPr/>
        <p:txBody>
          <a:bodyPr/>
          <a:lstStyle/>
          <a:p>
            <a:endParaRPr lang="en-IN"/>
          </a:p>
        </p:txBody>
      </p:sp>
      <p:sp>
        <p:nvSpPr>
          <p:cNvPr id="1048659" name="Slide Number Placeholder 6"/>
          <p:cNvSpPr>
            <a:spLocks noGrp="1"/>
          </p:cNvSpPr>
          <p:nvPr>
            <p:ph type="sldNum" sz="quarter" idx="12"/>
          </p:nvPr>
        </p:nvSpPr>
        <p:spPr/>
        <p:txBody>
          <a:bodyPr/>
          <a:lstStyle/>
          <a:p>
            <a:fld id="{5258B9FA-3627-482E-9985-211A2ADE304A}" type="slidenum">
              <a:rPr lang="en-IN" smtClean="0"/>
              <a:t>‹#›</a:t>
            </a:fld>
            <a:endParaRPr lang="en-IN"/>
          </a:p>
        </p:txBody>
      </p:sp>
      <p:sp>
        <p:nvSpPr>
          <p:cNvPr id="1048660"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transition>
    <p:newsfla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1048661" name="Title 1"/>
          <p:cNvSpPr>
            <a:spLocks noGrp="1"/>
          </p:cNvSpPr>
          <p:nvPr>
            <p:ph type="title"/>
          </p:nvPr>
        </p:nvSpPr>
        <p:spPr>
          <a:xfrm>
            <a:off x="457200" y="273050"/>
            <a:ext cx="8229600" cy="1143000"/>
          </a:xfrm>
        </p:spPr>
        <p:txBody>
          <a:bodyPr anchor="ctr"/>
          <a:lstStyle/>
          <a:p>
            <a:r>
              <a:rPr kumimoji="0" lang="en-US"/>
              <a:t>Click to edit Master title style</a:t>
            </a:r>
          </a:p>
        </p:txBody>
      </p:sp>
      <p:sp>
        <p:nvSpPr>
          <p:cNvPr id="1048662"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normAutofit fontScale="95833" lnSpcReduction="20000"/>
          </a:bodyP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63"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normAutofit fontScale="95833" lnSpcReduction="20000"/>
          </a:bodyP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64"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65"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66" name="Date Placeholder 6"/>
          <p:cNvSpPr>
            <a:spLocks noGrp="1"/>
          </p:cNvSpPr>
          <p:nvPr>
            <p:ph type="dt" sz="half" idx="10"/>
          </p:nvPr>
        </p:nvSpPr>
        <p:spPr/>
        <p:txBody>
          <a:bodyPr/>
          <a:lstStyle/>
          <a:p>
            <a:fld id="{09841646-6628-467F-933D-036619057A9D}" type="datetimeFigureOut">
              <a:rPr lang="en-US" smtClean="0"/>
              <a:t>6/17/2021</a:t>
            </a:fld>
            <a:endParaRPr lang="en-IN"/>
          </a:p>
        </p:txBody>
      </p:sp>
      <p:sp>
        <p:nvSpPr>
          <p:cNvPr id="1048667" name="Footer Placeholder 7"/>
          <p:cNvSpPr>
            <a:spLocks noGrp="1"/>
          </p:cNvSpPr>
          <p:nvPr>
            <p:ph type="ftr" sz="quarter" idx="11"/>
          </p:nvPr>
        </p:nvSpPr>
        <p:spPr/>
        <p:txBody>
          <a:bodyPr/>
          <a:lstStyle/>
          <a:p>
            <a:endParaRPr lang="en-IN"/>
          </a:p>
        </p:txBody>
      </p:sp>
      <p:sp>
        <p:nvSpPr>
          <p:cNvPr id="1048668" name="Slide Number Placeholder 8"/>
          <p:cNvSpPr>
            <a:spLocks noGrp="1"/>
          </p:cNvSpPr>
          <p:nvPr>
            <p:ph type="sldNum" sz="quarter" idx="12"/>
          </p:nvPr>
        </p:nvSpPr>
        <p:spPr/>
        <p:txBody>
          <a:bodyPr/>
          <a:lstStyle/>
          <a:p>
            <a:fld id="{5258B9FA-3627-482E-9985-211A2ADE304A}"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transition>
    <p:newsfla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1048584" name="Date Placeholder 2"/>
          <p:cNvSpPr>
            <a:spLocks noGrp="1"/>
          </p:cNvSpPr>
          <p:nvPr>
            <p:ph type="dt" sz="half" idx="10"/>
          </p:nvPr>
        </p:nvSpPr>
        <p:spPr/>
        <p:txBody>
          <a:bodyPr/>
          <a:lstStyle/>
          <a:p>
            <a:fld id="{09841646-6628-467F-933D-036619057A9D}" type="datetimeFigureOut">
              <a:rPr lang="en-US" smtClean="0"/>
              <a:t>6/17/2021</a:t>
            </a:fld>
            <a:endParaRPr lang="en-IN"/>
          </a:p>
        </p:txBody>
      </p:sp>
      <p:sp>
        <p:nvSpPr>
          <p:cNvPr id="1048585" name="Footer Placeholder 3"/>
          <p:cNvSpPr>
            <a:spLocks noGrp="1"/>
          </p:cNvSpPr>
          <p:nvPr>
            <p:ph type="ftr" sz="quarter" idx="11"/>
          </p:nvPr>
        </p:nvSpPr>
        <p:spPr/>
        <p:txBody>
          <a:bodyPr/>
          <a:lstStyle/>
          <a:p>
            <a:endParaRPr lang="en-IN"/>
          </a:p>
        </p:txBody>
      </p:sp>
      <p:sp>
        <p:nvSpPr>
          <p:cNvPr id="1048586" name="Slide Number Placeholder 4"/>
          <p:cNvSpPr>
            <a:spLocks noGrp="1"/>
          </p:cNvSpPr>
          <p:nvPr>
            <p:ph type="sldNum" sz="quarter" idx="12"/>
          </p:nvPr>
        </p:nvSpPr>
        <p:spPr/>
        <p:txBody>
          <a:bodyPr/>
          <a:lstStyle/>
          <a:p>
            <a:fld id="{5258B9FA-3627-482E-9985-211A2ADE304A}" type="slidenum">
              <a:rPr lang="en-IN" smtClean="0"/>
              <a:t>‹#›</a:t>
            </a:fld>
            <a:endParaRPr lang="en-IN"/>
          </a:p>
        </p:txBody>
      </p:sp>
      <p:sp>
        <p:nvSpPr>
          <p:cNvPr id="1048587"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transition>
    <p:newsfla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92" name="Date Placeholder 1"/>
          <p:cNvSpPr>
            <a:spLocks noGrp="1"/>
          </p:cNvSpPr>
          <p:nvPr>
            <p:ph type="dt" sz="half" idx="10"/>
          </p:nvPr>
        </p:nvSpPr>
        <p:spPr/>
        <p:txBody>
          <a:bodyPr/>
          <a:lstStyle/>
          <a:p>
            <a:fld id="{09841646-6628-467F-933D-036619057A9D}" type="datetimeFigureOut">
              <a:rPr lang="en-US" smtClean="0"/>
              <a:t>6/17/2021</a:t>
            </a:fld>
            <a:endParaRPr lang="en-IN"/>
          </a:p>
        </p:txBody>
      </p:sp>
      <p:sp>
        <p:nvSpPr>
          <p:cNvPr id="1048593" name="Footer Placeholder 2"/>
          <p:cNvSpPr>
            <a:spLocks noGrp="1"/>
          </p:cNvSpPr>
          <p:nvPr>
            <p:ph type="ftr" sz="quarter" idx="11"/>
          </p:nvPr>
        </p:nvSpPr>
        <p:spPr/>
        <p:txBody>
          <a:bodyPr/>
          <a:lstStyle/>
          <a:p>
            <a:endParaRPr lang="en-IN"/>
          </a:p>
        </p:txBody>
      </p:sp>
      <p:sp>
        <p:nvSpPr>
          <p:cNvPr id="1048594" name="Slide Number Placeholder 3"/>
          <p:cNvSpPr>
            <a:spLocks noGrp="1"/>
          </p:cNvSpPr>
          <p:nvPr>
            <p:ph type="sldNum" sz="quarter" idx="12"/>
          </p:nvPr>
        </p:nvSpPr>
        <p:spPr/>
        <p:txBody>
          <a:bodyPr/>
          <a:lstStyle/>
          <a:p>
            <a:fld id="{5258B9FA-3627-482E-9985-211A2ADE304A}" type="slidenum">
              <a:rPr lang="en-IN" smtClean="0"/>
              <a:t>‹#›</a:t>
            </a:fld>
            <a:endParaRPr lang="en-IN"/>
          </a:p>
        </p:txBody>
      </p:sp>
    </p:spTree>
  </p:cSld>
  <p:clrMapOvr>
    <a:masterClrMapping/>
  </p:clrMapOvr>
  <p:transition>
    <p:newsfla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1048669"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a:t>Click to edit Master title style</a:t>
            </a:r>
          </a:p>
        </p:txBody>
      </p:sp>
      <p:sp>
        <p:nvSpPr>
          <p:cNvPr id="1048670"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048671"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72" name="Date Placeholder 4"/>
          <p:cNvSpPr>
            <a:spLocks noGrp="1"/>
          </p:cNvSpPr>
          <p:nvPr>
            <p:ph type="dt" sz="half" idx="10"/>
          </p:nvPr>
        </p:nvSpPr>
        <p:spPr>
          <a:xfrm>
            <a:off x="6727032" y="6407944"/>
            <a:ext cx="1920240" cy="365760"/>
          </a:xfrm>
        </p:spPr>
        <p:txBody>
          <a:bodyPr/>
          <a:lstStyle/>
          <a:p>
            <a:fld id="{09841646-6628-467F-933D-036619057A9D}" type="datetimeFigureOut">
              <a:rPr lang="en-US" smtClean="0"/>
              <a:t>6/17/2021</a:t>
            </a:fld>
            <a:endParaRPr lang="en-IN"/>
          </a:p>
        </p:txBody>
      </p:sp>
      <p:sp>
        <p:nvSpPr>
          <p:cNvPr id="1048673" name="Footer Placeholder 5"/>
          <p:cNvSpPr>
            <a:spLocks noGrp="1"/>
          </p:cNvSpPr>
          <p:nvPr>
            <p:ph type="ftr" sz="quarter" idx="11"/>
          </p:nvPr>
        </p:nvSpPr>
        <p:spPr/>
        <p:txBody>
          <a:bodyPr/>
          <a:lstStyle/>
          <a:p>
            <a:endParaRPr lang="en-IN"/>
          </a:p>
        </p:txBody>
      </p:sp>
      <p:sp>
        <p:nvSpPr>
          <p:cNvPr id="1048674" name="Slide Number Placeholder 6"/>
          <p:cNvSpPr>
            <a:spLocks noGrp="1"/>
          </p:cNvSpPr>
          <p:nvPr>
            <p:ph type="sldNum" sz="quarter" idx="12"/>
          </p:nvPr>
        </p:nvSpPr>
        <p:spPr/>
        <p:txBody>
          <a:bodyPr/>
          <a:lstStyle/>
          <a:p>
            <a:fld id="{5258B9FA-3627-482E-9985-211A2ADE304A}"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transition>
    <p:newsfla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1048632"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4863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a:t>Click icon to add picture</a:t>
            </a:r>
            <a:endParaRPr kumimoji="0" lang="en-US" dirty="0"/>
          </a:p>
        </p:txBody>
      </p:sp>
      <p:sp>
        <p:nvSpPr>
          <p:cNvPr id="1048634" name="Date Placeholder 4"/>
          <p:cNvSpPr>
            <a:spLocks noGrp="1"/>
          </p:cNvSpPr>
          <p:nvPr>
            <p:ph type="dt" sz="half" idx="10"/>
          </p:nvPr>
        </p:nvSpPr>
        <p:spPr/>
        <p:txBody>
          <a:bodyPr/>
          <a:lstStyle>
            <a:lvl1pPr>
              <a:defRPr>
                <a:solidFill>
                  <a:schemeClr val="tx1"/>
                </a:solidFill>
              </a:defRPr>
            </a:lvl1pPr>
          </a:lstStyle>
          <a:p>
            <a:fld id="{09841646-6628-467F-933D-036619057A9D}" type="datetimeFigureOut">
              <a:rPr lang="en-US" smtClean="0"/>
              <a:t>6/17/2021</a:t>
            </a:fld>
            <a:endParaRPr lang="en-IN"/>
          </a:p>
        </p:txBody>
      </p:sp>
      <p:sp>
        <p:nvSpPr>
          <p:cNvPr id="1048635"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IN"/>
          </a:p>
        </p:txBody>
      </p:sp>
      <p:sp>
        <p:nvSpPr>
          <p:cNvPr id="1048636" name="Slide Number Placeholder 6"/>
          <p:cNvSpPr>
            <a:spLocks noGrp="1"/>
          </p:cNvSpPr>
          <p:nvPr>
            <p:ph type="sldNum" sz="quarter" idx="12"/>
          </p:nvPr>
        </p:nvSpPr>
        <p:spPr/>
        <p:txBody>
          <a:bodyPr/>
          <a:lstStyle>
            <a:lvl1pPr>
              <a:defRPr>
                <a:solidFill>
                  <a:schemeClr val="tx1"/>
                </a:solidFill>
              </a:defRPr>
            </a:lvl1pPr>
          </a:lstStyle>
          <a:p>
            <a:fld id="{5258B9FA-3627-482E-9985-211A2ADE304A}" type="slidenum">
              <a:rPr lang="en-IN" smtClean="0"/>
              <a:t>‹#›</a:t>
            </a:fld>
            <a:endParaRPr lang="en-IN"/>
          </a:p>
        </p:txBody>
      </p:sp>
      <p:sp>
        <p:nvSpPr>
          <p:cNvPr id="1048637"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a:t>Click to edit Master title style</a:t>
            </a:r>
          </a:p>
        </p:txBody>
      </p:sp>
      <p:sp>
        <p:nvSpPr>
          <p:cNvPr id="1048638" name="Freeform 7"/>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39" name="Freeform 8"/>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40" name="Right Triangle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3145730" name="Straight Connector 10"/>
          <p:cNvCxnSpPr>
            <a:cxnSpLocks/>
          </p:cNvCxnSpPr>
          <p:nvPr/>
        </p:nvCxnSpPr>
        <p:spPr>
          <a:xfrm>
            <a:off x="-9237" y="5787738"/>
            <a:ext cx="3405509" cy="1084383"/>
          </a:xfrm>
          <a:prstGeom prst="line">
            <a:avLst/>
          </a:prstGeom>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48641"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048642"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newsfla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Freeform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77" name="Freeform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78" name="Right Triangle 13"/>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3145728" name="Straight Connector 14"/>
          <p:cNvCxnSpPr>
            <a:cxnSpLocks/>
          </p:cNvCxnSpPr>
          <p:nvPr/>
        </p:nvCxnSpPr>
        <p:spPr>
          <a:xfrm>
            <a:off x="-9237" y="5787738"/>
            <a:ext cx="3405509" cy="1084383"/>
          </a:xfrm>
          <a:prstGeom prst="line">
            <a:avLst/>
          </a:prstGeom>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4857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104858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48581"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09841646-6628-467F-933D-036619057A9D}" type="datetimeFigureOut">
              <a:rPr lang="en-US" smtClean="0"/>
              <a:t>6/17/2021</a:t>
            </a:fld>
            <a:endParaRPr lang="en-IN"/>
          </a:p>
        </p:txBody>
      </p:sp>
      <p:sp>
        <p:nvSpPr>
          <p:cNvPr id="104858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IN"/>
          </a:p>
        </p:txBody>
      </p:sp>
      <p:sp>
        <p:nvSpPr>
          <p:cNvPr id="1048583"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5258B9FA-3627-482E-9985-211A2ADE304A}"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newsflash/>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CC99"/>
        </a:solidFill>
        <a:effectLst/>
      </p:bgPr>
    </p:bg>
    <p:spTree>
      <p:nvGrpSpPr>
        <p:cNvPr id="1" name=""/>
        <p:cNvGrpSpPr/>
        <p:nvPr/>
      </p:nvGrpSpPr>
      <p:grpSpPr>
        <a:xfrm>
          <a:off x="0" y="0"/>
          <a:ext cx="0" cy="0"/>
          <a:chOff x="0" y="0"/>
          <a:chExt cx="0" cy="0"/>
        </a:xfrm>
      </p:grpSpPr>
      <p:sp>
        <p:nvSpPr>
          <p:cNvPr id="1048597" name="Title 1048596"/>
          <p:cNvSpPr>
            <a:spLocks noGrp="1"/>
          </p:cNvSpPr>
          <p:nvPr>
            <p:ph type="title"/>
          </p:nvPr>
        </p:nvSpPr>
        <p:spPr>
          <a:xfrm>
            <a:off x="93518" y="274638"/>
            <a:ext cx="8593282" cy="2358204"/>
          </a:xfrm>
          <a:ln>
            <a:solidFill>
              <a:srgbClr val="FFE100"/>
            </a:solidFill>
            <a:prstDash val="sysDash"/>
          </a:ln>
        </p:spPr>
        <p:txBody>
          <a:bodyPr>
            <a:normAutofit/>
          </a:bodyPr>
          <a:lstStyle/>
          <a:p>
            <a:r>
              <a:rPr lang="en-US" sz="5000" b="1" i="0" u="none" dirty="0">
                <a:solidFill>
                  <a:srgbClr val="99CCFF"/>
                </a:solidFill>
                <a:latin typeface="Times New Roman" panose="02020603050405020304" pitchFamily="18" charset="0"/>
                <a:ea typeface="Droid Sans Fallback"/>
                <a:cs typeface="Times New Roman" panose="02020603050405020304" pitchFamily="18" charset="0"/>
              </a:rPr>
              <a:t>Event Detection System for covid</a:t>
            </a:r>
            <a:r>
              <a:rPr lang="en-US" sz="5000" dirty="0">
                <a:solidFill>
                  <a:srgbClr val="99CCFF"/>
                </a:solidFill>
                <a:latin typeface="Times New Roman" panose="02020603050405020304" pitchFamily="18" charset="0"/>
                <a:ea typeface="Droid Sans Fallback"/>
                <a:cs typeface="Times New Roman" panose="02020603050405020304" pitchFamily="18" charset="0"/>
              </a:rPr>
              <a:t>-19 pandemic</a:t>
            </a:r>
            <a:endParaRPr lang="en-US" sz="5000" b="1" i="0" u="none" dirty="0">
              <a:solidFill>
                <a:srgbClr val="99CCFF"/>
              </a:solidFill>
              <a:latin typeface="Times New Roman" panose="02020603050405020304" pitchFamily="18" charset="0"/>
              <a:ea typeface="Droid Sans Fallback"/>
              <a:cs typeface="Times New Roman" panose="02020603050405020304" pitchFamily="18" charset="0"/>
            </a:endParaRPr>
          </a:p>
        </p:txBody>
      </p:sp>
      <p:sp>
        <p:nvSpPr>
          <p:cNvPr id="1048598" name="Subtitle 2"/>
          <p:cNvSpPr>
            <a:spLocks noGrp="1"/>
          </p:cNvSpPr>
          <p:nvPr>
            <p:ph type="body" idx="1"/>
          </p:nvPr>
        </p:nvSpPr>
        <p:spPr>
          <a:xfrm>
            <a:off x="2677064" y="2575804"/>
            <a:ext cx="6370985" cy="3298710"/>
          </a:xfrm>
        </p:spPr>
        <p:txBody>
          <a:bodyPr lIns="91440" rIns="91440" anchor="t">
            <a:normAutofit/>
          </a:bodyPr>
          <a:lstStyle/>
          <a:p>
            <a:pPr marL="566928" indent="-457200">
              <a:buFont typeface="Arial"/>
              <a:buChar char="•"/>
            </a:pPr>
            <a:endParaRPr lang="zh-CN" altLang="en-US" dirty="0">
              <a:solidFill>
                <a:srgbClr val="000000"/>
              </a:solidFill>
            </a:endParaRPr>
          </a:p>
          <a:p>
            <a:pPr marL="109728" indent="0">
              <a:buNone/>
            </a:pPr>
            <a:r>
              <a:rPr lang="en-US" dirty="0">
                <a:solidFill>
                  <a:srgbClr val="000000"/>
                </a:solidFill>
              </a:rPr>
              <a:t>Members</a:t>
            </a:r>
            <a:r>
              <a:rPr lang="en-IN" dirty="0">
                <a:solidFill>
                  <a:srgbClr val="000000"/>
                </a:solidFill>
              </a:rPr>
              <a:t>:</a:t>
            </a:r>
            <a:endParaRPr lang="zh-CN" altLang="en-US" dirty="0">
              <a:solidFill>
                <a:srgbClr val="000000"/>
              </a:solidFill>
            </a:endParaRPr>
          </a:p>
          <a:p>
            <a:pPr marL="566928" indent="-457200">
              <a:buFont typeface="Arial"/>
              <a:buChar char="•"/>
            </a:pPr>
            <a:r>
              <a:rPr lang="en-IN" sz="2000" dirty="0">
                <a:solidFill>
                  <a:srgbClr val="000000"/>
                </a:solidFill>
              </a:rPr>
              <a:t>Bhargav K R(2114104036)</a:t>
            </a:r>
            <a:endParaRPr lang="zh-CN" altLang="en-US" sz="2000" dirty="0">
              <a:solidFill>
                <a:srgbClr val="000000"/>
              </a:solidFill>
            </a:endParaRPr>
          </a:p>
          <a:p>
            <a:pPr marL="566928" indent="-457200">
              <a:buFont typeface="Arial"/>
              <a:buChar char="•"/>
            </a:pPr>
            <a:r>
              <a:rPr lang="en-IN" sz="2000" dirty="0">
                <a:solidFill>
                  <a:srgbClr val="000000"/>
                </a:solidFill>
              </a:rPr>
              <a:t>B L S R K Vishal(211417104039)</a:t>
            </a:r>
          </a:p>
          <a:p>
            <a:pPr marL="566928" indent="-457200">
              <a:buFont typeface="Arial"/>
              <a:buChar char="•"/>
            </a:pPr>
            <a:r>
              <a:rPr lang="en-IN" sz="2000" dirty="0">
                <a:solidFill>
                  <a:srgbClr val="000000"/>
                </a:solidFill>
              </a:rPr>
              <a:t>CH Pavan Kumar(211417104045)</a:t>
            </a:r>
          </a:p>
          <a:p>
            <a:pPr marL="109728" indent="0">
              <a:buNone/>
            </a:pPr>
            <a:r>
              <a:rPr lang="en-IN" dirty="0">
                <a:solidFill>
                  <a:srgbClr val="000000"/>
                </a:solidFill>
              </a:rPr>
              <a:t>Guide</a:t>
            </a:r>
            <a:r>
              <a:rPr lang="en-IN" sz="2000" dirty="0">
                <a:solidFill>
                  <a:srgbClr val="000000"/>
                </a:solidFill>
              </a:rPr>
              <a:t> :</a:t>
            </a:r>
          </a:p>
          <a:p>
            <a:pPr>
              <a:buFont typeface="Arial" panose="020B0604020202020204" pitchFamily="34" charset="0"/>
              <a:buChar char="•"/>
            </a:pPr>
            <a:r>
              <a:rPr lang="en-US" sz="2000" dirty="0">
                <a:solidFill>
                  <a:schemeClr val="bg1"/>
                </a:solidFill>
                <a:effectLst/>
                <a:latin typeface="Times New Roman" panose="02020603050405020304" pitchFamily="18" charset="0"/>
                <a:ea typeface="Times New Roman" panose="02020603050405020304" pitchFamily="18" charset="0"/>
              </a:rPr>
              <a:t>Mr. C.THYAGARAJAN.,(Ph.D.),</a:t>
            </a:r>
            <a:r>
              <a:rPr lang="en-US" sz="1800" dirty="0">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ASSISTANT PROFESSOR</a:t>
            </a:r>
            <a:r>
              <a:rPr lang="en-US" sz="2000" dirty="0">
                <a:solidFill>
                  <a:schemeClr val="bg1"/>
                </a:solidFill>
                <a:effectLst/>
                <a:latin typeface="Times New Roman" panose="02020603050405020304" pitchFamily="18" charset="0"/>
                <a:ea typeface="Times New Roman" panose="02020603050405020304" pitchFamily="18" charset="0"/>
              </a:rPr>
              <a:t> </a:t>
            </a:r>
            <a:endParaRPr lang="en-IN" sz="2000" dirty="0">
              <a:solidFill>
                <a:schemeClr val="bg1"/>
              </a:solidFill>
            </a:endParaRPr>
          </a:p>
        </p:txBody>
      </p:sp>
    </p:spTree>
  </p:cSld>
  <p:clrMapOvr>
    <a:masterClrMapping/>
  </p:clrMapOvr>
  <p:transition>
    <p:newsflash/>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CC99"/>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3A7049-EBD6-4DDA-ACBA-2B9B93BEDDC0}"/>
              </a:ext>
            </a:extLst>
          </p:cNvPr>
          <p:cNvSpPr txBox="1"/>
          <p:nvPr/>
        </p:nvSpPr>
        <p:spPr>
          <a:xfrm>
            <a:off x="309532" y="476672"/>
            <a:ext cx="8820472" cy="477054"/>
          </a:xfrm>
          <a:prstGeom prst="rect">
            <a:avLst/>
          </a:prstGeom>
          <a:noFill/>
        </p:spPr>
        <p:txBody>
          <a:bodyPr wrap="square">
            <a:spAutoFit/>
          </a:bodyPr>
          <a:lstStyle/>
          <a:p>
            <a:r>
              <a:rPr lang="en-US" sz="2500" dirty="0">
                <a:latin typeface="Times New Roman" panose="02020603050405020304" pitchFamily="18" charset="0"/>
                <a:cs typeface="Times New Roman" panose="02020603050405020304" pitchFamily="18" charset="0"/>
              </a:rPr>
              <a:t>TECHNOLOGY STACK</a:t>
            </a:r>
            <a:endParaRPr lang="en-IN" sz="25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DE057BF-4C8E-4C9C-AA46-6B985B3405E4}"/>
              </a:ext>
            </a:extLst>
          </p:cNvPr>
          <p:cNvSpPr txBox="1"/>
          <p:nvPr/>
        </p:nvSpPr>
        <p:spPr>
          <a:xfrm>
            <a:off x="-252536" y="958237"/>
            <a:ext cx="6316114" cy="369332"/>
          </a:xfrm>
          <a:prstGeom prst="rect">
            <a:avLst/>
          </a:prstGeom>
          <a:noFill/>
        </p:spPr>
        <p:txBody>
          <a:bodyPr wrap="square">
            <a:spAutoFit/>
          </a:bodyPr>
          <a:lstStyle/>
          <a:p>
            <a:pPr marL="742950" lvl="1" indent="-285750">
              <a:spcBef>
                <a:spcPts val="430"/>
              </a:spcBef>
              <a:buSzPts val="1600"/>
              <a:buFont typeface="Times New Roman" panose="02020603050405020304" pitchFamily="18" charset="0"/>
              <a:buAutoNum type="arabicPeriod"/>
              <a:tabLst>
                <a:tab pos="864235" algn="l"/>
              </a:tabLst>
            </a:pPr>
            <a:r>
              <a:rPr lang="en-US" sz="1800" b="1" spc="-10" dirty="0">
                <a:solidFill>
                  <a:schemeClr val="bg1"/>
                </a:solidFill>
                <a:effectLst/>
                <a:latin typeface="Times New Roman" panose="02020603050405020304" pitchFamily="18" charset="0"/>
                <a:ea typeface="Times New Roman" panose="02020603050405020304" pitchFamily="18" charset="0"/>
              </a:rPr>
              <a:t>MINIMUM HARDWARE</a:t>
            </a:r>
            <a:r>
              <a:rPr lang="en-US" sz="1800" b="1" spc="5" dirty="0">
                <a:solidFill>
                  <a:schemeClr val="bg1"/>
                </a:solidFill>
                <a:effectLst/>
                <a:latin typeface="Times New Roman" panose="02020603050405020304" pitchFamily="18" charset="0"/>
                <a:ea typeface="Times New Roman" panose="02020603050405020304" pitchFamily="18" charset="0"/>
              </a:rPr>
              <a:t> </a:t>
            </a:r>
            <a:r>
              <a:rPr lang="en-US" sz="1800" b="1" spc="-10" dirty="0">
                <a:solidFill>
                  <a:schemeClr val="bg1"/>
                </a:solidFill>
                <a:effectLst/>
                <a:latin typeface="Times New Roman" panose="02020603050405020304" pitchFamily="18" charset="0"/>
                <a:ea typeface="Times New Roman" panose="02020603050405020304" pitchFamily="18" charset="0"/>
              </a:rPr>
              <a:t>REQUIREMENTS</a:t>
            </a:r>
            <a:endParaRPr lang="en-IN" sz="1800" b="1" spc="-10" dirty="0">
              <a:solidFill>
                <a:schemeClr val="bg1"/>
              </a:solidFill>
              <a:effectLst/>
              <a:latin typeface="Times New Roman" panose="02020603050405020304" pitchFamily="18" charset="0"/>
              <a:ea typeface="Times New Roman" panose="02020603050405020304" pitchFamily="18" charset="0"/>
            </a:endParaRPr>
          </a:p>
        </p:txBody>
      </p:sp>
      <p:graphicFrame>
        <p:nvGraphicFramePr>
          <p:cNvPr id="6" name="Table 5">
            <a:extLst>
              <a:ext uri="{FF2B5EF4-FFF2-40B4-BE49-F238E27FC236}">
                <a16:creationId xmlns:a16="http://schemas.microsoft.com/office/drawing/2014/main" id="{08C94E05-5410-42FF-A4AD-B3714C7BF27D}"/>
              </a:ext>
            </a:extLst>
          </p:cNvPr>
          <p:cNvGraphicFramePr>
            <a:graphicFrameLocks noGrp="1"/>
          </p:cNvGraphicFramePr>
          <p:nvPr>
            <p:extLst>
              <p:ext uri="{D42A27DB-BD31-4B8C-83A1-F6EECF244321}">
                <p14:modId xmlns:p14="http://schemas.microsoft.com/office/powerpoint/2010/main" val="390598313"/>
              </p:ext>
            </p:extLst>
          </p:nvPr>
        </p:nvGraphicFramePr>
        <p:xfrm>
          <a:off x="828039" y="1327569"/>
          <a:ext cx="6768752" cy="2160240"/>
        </p:xfrm>
        <a:graphic>
          <a:graphicData uri="http://schemas.openxmlformats.org/drawingml/2006/table">
            <a:tbl>
              <a:tblPr firstRow="1" firstCol="1" lastRow="1" lastCol="1" bandRow="1" bandCol="1">
                <a:tableStyleId>{5C22544A-7EE6-4342-B048-85BDC9FD1C3A}</a:tableStyleId>
              </a:tblPr>
              <a:tblGrid>
                <a:gridCol w="3286717">
                  <a:extLst>
                    <a:ext uri="{9D8B030D-6E8A-4147-A177-3AD203B41FA5}">
                      <a16:colId xmlns:a16="http://schemas.microsoft.com/office/drawing/2014/main" val="3577198769"/>
                    </a:ext>
                  </a:extLst>
                </a:gridCol>
                <a:gridCol w="3482035">
                  <a:extLst>
                    <a:ext uri="{9D8B030D-6E8A-4147-A177-3AD203B41FA5}">
                      <a16:colId xmlns:a16="http://schemas.microsoft.com/office/drawing/2014/main" val="49115713"/>
                    </a:ext>
                  </a:extLst>
                </a:gridCol>
              </a:tblGrid>
              <a:tr h="505420">
                <a:tc>
                  <a:txBody>
                    <a:bodyPr/>
                    <a:lstStyle/>
                    <a:p>
                      <a:pPr marL="983615" marR="970915" algn="ctr">
                        <a:lnSpc>
                          <a:spcPts val="1560"/>
                        </a:lnSpc>
                        <a:spcAft>
                          <a:spcPts val="0"/>
                        </a:spcAft>
                      </a:pPr>
                      <a:r>
                        <a:rPr lang="en-US" sz="1400" dirty="0">
                          <a:effectLst/>
                        </a:rPr>
                        <a:t>Processor</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26465" marR="911860" algn="ctr">
                        <a:lnSpc>
                          <a:spcPts val="1560"/>
                        </a:lnSpc>
                        <a:spcAft>
                          <a:spcPts val="0"/>
                        </a:spcAft>
                      </a:pPr>
                      <a:r>
                        <a:rPr lang="en-US" sz="1400">
                          <a:effectLst/>
                        </a:rPr>
                        <a:t>Intel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399463265"/>
                  </a:ext>
                </a:extLst>
              </a:tr>
              <a:tr h="507802">
                <a:tc>
                  <a:txBody>
                    <a:bodyPr/>
                    <a:lstStyle/>
                    <a:p>
                      <a:pPr marL="983615" marR="973455" algn="ctr">
                        <a:lnSpc>
                          <a:spcPts val="1560"/>
                        </a:lnSpc>
                        <a:spcAft>
                          <a:spcPts val="0"/>
                        </a:spcAft>
                      </a:pPr>
                      <a:r>
                        <a:rPr lang="en-US" sz="1400" dirty="0">
                          <a:effectLst/>
                        </a:rPr>
                        <a:t>Hard disk</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26465" marR="912495" algn="ctr">
                        <a:spcBef>
                          <a:spcPts val="135"/>
                        </a:spcBef>
                        <a:spcAft>
                          <a:spcPts val="0"/>
                        </a:spcAft>
                      </a:pPr>
                      <a:r>
                        <a:rPr lang="en-US" sz="1200" dirty="0">
                          <a:effectLst/>
                        </a:rPr>
                        <a:t>260 GB</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523218232"/>
                  </a:ext>
                </a:extLst>
              </a:tr>
              <a:tr h="507206">
                <a:tc>
                  <a:txBody>
                    <a:bodyPr/>
                    <a:lstStyle/>
                    <a:p>
                      <a:pPr marL="983615" marR="970915" algn="ctr">
                        <a:lnSpc>
                          <a:spcPts val="1560"/>
                        </a:lnSpc>
                        <a:spcAft>
                          <a:spcPts val="0"/>
                        </a:spcAft>
                      </a:pPr>
                      <a:r>
                        <a:rPr lang="en-US" sz="1400" dirty="0">
                          <a:effectLst/>
                        </a:rPr>
                        <a:t>RAM</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26465" marR="911225" algn="ctr">
                        <a:lnSpc>
                          <a:spcPts val="1560"/>
                        </a:lnSpc>
                        <a:spcAft>
                          <a:spcPts val="0"/>
                        </a:spcAft>
                      </a:pPr>
                      <a:r>
                        <a:rPr lang="en-US" sz="1400">
                          <a:effectLst/>
                        </a:rPr>
                        <a:t>4GB</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382689429"/>
                  </a:ext>
                </a:extLst>
              </a:tr>
              <a:tr h="639812">
                <a:tc>
                  <a:txBody>
                    <a:bodyPr/>
                    <a:lstStyle/>
                    <a:p>
                      <a:pPr marL="983615" marR="969645" algn="ctr">
                        <a:lnSpc>
                          <a:spcPts val="1575"/>
                        </a:lnSpc>
                        <a:spcAft>
                          <a:spcPts val="0"/>
                        </a:spcAft>
                      </a:pPr>
                      <a:r>
                        <a:rPr lang="en-US" sz="1400">
                          <a:effectLst/>
                        </a:rPr>
                        <a:t>Speed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26465" marR="915035" algn="ctr">
                        <a:lnSpc>
                          <a:spcPts val="1575"/>
                        </a:lnSpc>
                        <a:spcAft>
                          <a:spcPts val="0"/>
                        </a:spcAft>
                      </a:pPr>
                      <a:r>
                        <a:rPr lang="en-US" sz="1400" dirty="0">
                          <a:effectLst/>
                        </a:rPr>
                        <a:t>14/15 inches Color</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712940462"/>
                  </a:ext>
                </a:extLst>
              </a:tr>
            </a:tbl>
          </a:graphicData>
        </a:graphic>
      </p:graphicFrame>
      <p:sp>
        <p:nvSpPr>
          <p:cNvPr id="8" name="TextBox 7">
            <a:extLst>
              <a:ext uri="{FF2B5EF4-FFF2-40B4-BE49-F238E27FC236}">
                <a16:creationId xmlns:a16="http://schemas.microsoft.com/office/drawing/2014/main" id="{422CBD6E-3442-44E2-9F7C-A027A760E39F}"/>
              </a:ext>
            </a:extLst>
          </p:cNvPr>
          <p:cNvSpPr txBox="1"/>
          <p:nvPr/>
        </p:nvSpPr>
        <p:spPr>
          <a:xfrm>
            <a:off x="251520" y="3487809"/>
            <a:ext cx="4735284" cy="369332"/>
          </a:xfrm>
          <a:prstGeom prst="rect">
            <a:avLst/>
          </a:prstGeom>
          <a:noFill/>
        </p:spPr>
        <p:txBody>
          <a:bodyPr wrap="square">
            <a:spAutoFit/>
          </a:bodyPr>
          <a:lstStyle/>
          <a:p>
            <a:r>
              <a:rPr lang="en-US" sz="1800" b="1" dirty="0">
                <a:solidFill>
                  <a:schemeClr val="bg1"/>
                </a:solidFill>
                <a:effectLst/>
                <a:latin typeface="Times New Roman" panose="02020603050405020304" pitchFamily="18" charset="0"/>
                <a:ea typeface="Times New Roman" panose="02020603050405020304" pitchFamily="18" charset="0"/>
              </a:rPr>
              <a:t>2. SOFTWARE</a:t>
            </a:r>
            <a:r>
              <a:rPr lang="en-US" sz="1800" b="1" spc="10" dirty="0">
                <a:solidFill>
                  <a:schemeClr val="bg1"/>
                </a:solidFill>
                <a:effectLst/>
                <a:latin typeface="Times New Roman" panose="02020603050405020304" pitchFamily="18" charset="0"/>
                <a:ea typeface="Times New Roman" panose="02020603050405020304" pitchFamily="18" charset="0"/>
              </a:rPr>
              <a:t> </a:t>
            </a:r>
            <a:r>
              <a:rPr lang="en-US" sz="1800" b="1" dirty="0">
                <a:solidFill>
                  <a:schemeClr val="bg1"/>
                </a:solidFill>
                <a:effectLst/>
                <a:latin typeface="Times New Roman" panose="02020603050405020304" pitchFamily="18" charset="0"/>
                <a:ea typeface="Times New Roman" panose="02020603050405020304" pitchFamily="18" charset="0"/>
              </a:rPr>
              <a:t>REQUIEMENTS</a:t>
            </a:r>
            <a:endParaRPr lang="en-IN" dirty="0">
              <a:solidFill>
                <a:schemeClr val="bg1"/>
              </a:solidFill>
            </a:endParaRPr>
          </a:p>
        </p:txBody>
      </p:sp>
      <p:graphicFrame>
        <p:nvGraphicFramePr>
          <p:cNvPr id="9" name="Table 8">
            <a:extLst>
              <a:ext uri="{FF2B5EF4-FFF2-40B4-BE49-F238E27FC236}">
                <a16:creationId xmlns:a16="http://schemas.microsoft.com/office/drawing/2014/main" id="{2C86BED3-E333-421B-AFAA-A706C00351B4}"/>
              </a:ext>
            </a:extLst>
          </p:cNvPr>
          <p:cNvGraphicFramePr>
            <a:graphicFrameLocks noGrp="1"/>
          </p:cNvGraphicFramePr>
          <p:nvPr>
            <p:extLst>
              <p:ext uri="{D42A27DB-BD31-4B8C-83A1-F6EECF244321}">
                <p14:modId xmlns:p14="http://schemas.microsoft.com/office/powerpoint/2010/main" val="3894810398"/>
              </p:ext>
            </p:extLst>
          </p:nvPr>
        </p:nvGraphicFramePr>
        <p:xfrm>
          <a:off x="755575" y="3857141"/>
          <a:ext cx="6841215" cy="2199005"/>
        </p:xfrm>
        <a:graphic>
          <a:graphicData uri="http://schemas.openxmlformats.org/drawingml/2006/table">
            <a:tbl>
              <a:tblPr firstRow="1" firstCol="1" lastRow="1" lastCol="1" bandRow="1" bandCol="1">
                <a:tableStyleId>{5C22544A-7EE6-4342-B048-85BDC9FD1C3A}</a:tableStyleId>
              </a:tblPr>
              <a:tblGrid>
                <a:gridCol w="3419560">
                  <a:extLst>
                    <a:ext uri="{9D8B030D-6E8A-4147-A177-3AD203B41FA5}">
                      <a16:colId xmlns:a16="http://schemas.microsoft.com/office/drawing/2014/main" val="251598015"/>
                    </a:ext>
                  </a:extLst>
                </a:gridCol>
                <a:gridCol w="3421655">
                  <a:extLst>
                    <a:ext uri="{9D8B030D-6E8A-4147-A177-3AD203B41FA5}">
                      <a16:colId xmlns:a16="http://schemas.microsoft.com/office/drawing/2014/main" val="760065611"/>
                    </a:ext>
                  </a:extLst>
                </a:gridCol>
              </a:tblGrid>
              <a:tr h="561975">
                <a:tc>
                  <a:txBody>
                    <a:bodyPr/>
                    <a:lstStyle/>
                    <a:p>
                      <a:pPr marL="904240" marR="894080" algn="ctr">
                        <a:lnSpc>
                          <a:spcPts val="1560"/>
                        </a:lnSpc>
                        <a:spcAft>
                          <a:spcPts val="0"/>
                        </a:spcAft>
                      </a:pPr>
                      <a:r>
                        <a:rPr lang="en-US" sz="1400">
                          <a:effectLst/>
                        </a:rPr>
                        <a:t>Tool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75030" marR="866775" algn="ctr">
                        <a:lnSpc>
                          <a:spcPts val="1560"/>
                        </a:lnSpc>
                        <a:spcAft>
                          <a:spcPts val="0"/>
                        </a:spcAft>
                      </a:pPr>
                      <a:r>
                        <a:rPr lang="en-US" sz="1400">
                          <a:effectLst/>
                        </a:rPr>
                        <a:t>Netbeans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619794209"/>
                  </a:ext>
                </a:extLst>
              </a:tr>
              <a:tr h="549910">
                <a:tc>
                  <a:txBody>
                    <a:bodyPr/>
                    <a:lstStyle/>
                    <a:p>
                      <a:pPr marL="904240" marR="895350" algn="ctr">
                        <a:lnSpc>
                          <a:spcPts val="1560"/>
                        </a:lnSpc>
                        <a:spcAft>
                          <a:spcPts val="0"/>
                        </a:spcAft>
                      </a:pPr>
                      <a:r>
                        <a:rPr lang="en-US" sz="1400" dirty="0">
                          <a:effectLst/>
                        </a:rPr>
                        <a:t>Operating System</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75030" marR="866775" algn="ctr">
                        <a:spcBef>
                          <a:spcPts val="135"/>
                        </a:spcBef>
                        <a:spcAft>
                          <a:spcPts val="0"/>
                        </a:spcAft>
                      </a:pPr>
                      <a:r>
                        <a:rPr lang="en-US" sz="1200">
                          <a:effectLst/>
                        </a:rPr>
                        <a:t>Windows 7/8/10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267011499"/>
                  </a:ext>
                </a:extLst>
              </a:tr>
              <a:tr h="535940">
                <a:tc>
                  <a:txBody>
                    <a:bodyPr/>
                    <a:lstStyle/>
                    <a:p>
                      <a:pPr marL="904240" marR="894080" algn="ctr">
                        <a:lnSpc>
                          <a:spcPts val="1560"/>
                        </a:lnSpc>
                        <a:spcAft>
                          <a:spcPts val="0"/>
                        </a:spcAft>
                      </a:pPr>
                      <a:r>
                        <a:rPr lang="en-US" sz="1400">
                          <a:effectLst/>
                        </a:rPr>
                        <a:t>Front End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75030" marR="864870" algn="ctr">
                        <a:lnSpc>
                          <a:spcPts val="1560"/>
                        </a:lnSpc>
                        <a:spcAft>
                          <a:spcPts val="0"/>
                        </a:spcAft>
                      </a:pPr>
                      <a:r>
                        <a:rPr lang="en-US" sz="1400">
                          <a:effectLst/>
                        </a:rPr>
                        <a:t>Html, CSS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511140034"/>
                  </a:ext>
                </a:extLst>
              </a:tr>
              <a:tr h="551180">
                <a:tc>
                  <a:txBody>
                    <a:bodyPr/>
                    <a:lstStyle/>
                    <a:p>
                      <a:pPr marL="904240" marR="894080" algn="ctr">
                        <a:lnSpc>
                          <a:spcPts val="1575"/>
                        </a:lnSpc>
                        <a:spcAft>
                          <a:spcPts val="0"/>
                        </a:spcAft>
                      </a:pPr>
                      <a:r>
                        <a:rPr lang="en-US" sz="1400">
                          <a:effectLst/>
                        </a:rPr>
                        <a:t>Scripts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75030" marR="863600" algn="ctr">
                        <a:lnSpc>
                          <a:spcPts val="1575"/>
                        </a:lnSpc>
                        <a:spcAft>
                          <a:spcPts val="0"/>
                        </a:spcAft>
                      </a:pPr>
                      <a:r>
                        <a:rPr lang="en-US" sz="1400" dirty="0">
                          <a:effectLst/>
                        </a:rPr>
                        <a:t>Java</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909610220"/>
                  </a:ext>
                </a:extLst>
              </a:tr>
            </a:tbl>
          </a:graphicData>
        </a:graphic>
      </p:graphicFrame>
    </p:spTree>
    <p:extLst>
      <p:ext uri="{BB962C8B-B14F-4D97-AF65-F5344CB8AC3E}">
        <p14:creationId xmlns:p14="http://schemas.microsoft.com/office/powerpoint/2010/main" val="2342427344"/>
      </p:ext>
    </p:extLst>
  </p:cSld>
  <p:clrMapOvr>
    <a:masterClrMapping/>
  </p:clrMapOvr>
  <p:transition>
    <p:newsflash/>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CC99"/>
        </a:solidFill>
        <a:effectLst/>
      </p:bgPr>
    </p:bg>
    <p:spTree>
      <p:nvGrpSpPr>
        <p:cNvPr id="1" name=""/>
        <p:cNvGrpSpPr/>
        <p:nvPr/>
      </p:nvGrpSpPr>
      <p:grpSpPr>
        <a:xfrm>
          <a:off x="0" y="0"/>
          <a:ext cx="0" cy="0"/>
          <a:chOff x="0" y="0"/>
          <a:chExt cx="0" cy="0"/>
        </a:xfrm>
      </p:grpSpPr>
      <p:sp>
        <p:nvSpPr>
          <p:cNvPr id="1048596" name="Title 2"/>
          <p:cNvSpPr>
            <a:spLocks noGrp="1"/>
          </p:cNvSpPr>
          <p:nvPr>
            <p:ph type="title"/>
          </p:nvPr>
        </p:nvSpPr>
        <p:spPr>
          <a:xfrm>
            <a:off x="914399" y="335181"/>
            <a:ext cx="8229600" cy="903032"/>
          </a:xfrm>
        </p:spPr>
        <p:txBody>
          <a:bodyPr rtlCol="0"/>
          <a:lstStyle/>
          <a:p>
            <a:r>
              <a:rPr lang="en-US" dirty="0"/>
              <a:t>System Architecture</a:t>
            </a:r>
            <a:endParaRPr lang="en-IN" dirty="0"/>
          </a:p>
        </p:txBody>
      </p:sp>
      <p:pic>
        <p:nvPicPr>
          <p:cNvPr id="4" name="image7.png">
            <a:extLst>
              <a:ext uri="{FF2B5EF4-FFF2-40B4-BE49-F238E27FC236}">
                <a16:creationId xmlns:a16="http://schemas.microsoft.com/office/drawing/2014/main" id="{E135CEEC-DB16-4E29-8BBE-925FEF55469A}"/>
              </a:ext>
            </a:extLst>
          </p:cNvPr>
          <p:cNvPicPr/>
          <p:nvPr/>
        </p:nvPicPr>
        <p:blipFill>
          <a:blip r:embed="rId2" cstate="print"/>
          <a:stretch>
            <a:fillRect/>
          </a:stretch>
        </p:blipFill>
        <p:spPr>
          <a:xfrm>
            <a:off x="914399" y="1412776"/>
            <a:ext cx="6897961" cy="4464496"/>
          </a:xfrm>
          <a:prstGeom prst="rect">
            <a:avLst/>
          </a:prstGeom>
        </p:spPr>
      </p:pic>
    </p:spTree>
  </p:cSld>
  <p:clrMapOvr>
    <a:masterClrMapping/>
  </p:clrMapOvr>
  <p:transition>
    <p:newsflash/>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CC99"/>
        </a:solidFill>
        <a:effectLst/>
      </p:bgPr>
    </p:bg>
    <p:spTree>
      <p:nvGrpSpPr>
        <p:cNvPr id="1" name=""/>
        <p:cNvGrpSpPr/>
        <p:nvPr/>
      </p:nvGrpSpPr>
      <p:grpSpPr>
        <a:xfrm>
          <a:off x="0" y="0"/>
          <a:ext cx="0" cy="0"/>
          <a:chOff x="0" y="0"/>
          <a:chExt cx="0" cy="0"/>
        </a:xfrm>
      </p:grpSpPr>
      <p:sp>
        <p:nvSpPr>
          <p:cNvPr id="1048596" name="Title 2"/>
          <p:cNvSpPr>
            <a:spLocks noGrp="1"/>
          </p:cNvSpPr>
          <p:nvPr>
            <p:ph type="title"/>
          </p:nvPr>
        </p:nvSpPr>
        <p:spPr>
          <a:xfrm>
            <a:off x="914399" y="335181"/>
            <a:ext cx="8229600" cy="903032"/>
          </a:xfrm>
        </p:spPr>
        <p:txBody>
          <a:bodyPr rtlCol="0"/>
          <a:lstStyle/>
          <a:p>
            <a:r>
              <a:rPr lang="en-US" dirty="0"/>
              <a:t>System Design</a:t>
            </a:r>
            <a:endParaRPr lang="en-IN" dirty="0"/>
          </a:p>
        </p:txBody>
      </p:sp>
      <p:pic>
        <p:nvPicPr>
          <p:cNvPr id="5" name="image3.jpeg">
            <a:extLst>
              <a:ext uri="{FF2B5EF4-FFF2-40B4-BE49-F238E27FC236}">
                <a16:creationId xmlns:a16="http://schemas.microsoft.com/office/drawing/2014/main" id="{8E8015A0-7BD5-4F39-8C40-E50CD733EA98}"/>
              </a:ext>
            </a:extLst>
          </p:cNvPr>
          <p:cNvPicPr/>
          <p:nvPr/>
        </p:nvPicPr>
        <p:blipFill>
          <a:blip r:embed="rId2" cstate="print"/>
          <a:stretch>
            <a:fillRect/>
          </a:stretch>
        </p:blipFill>
        <p:spPr>
          <a:xfrm>
            <a:off x="931640" y="1244906"/>
            <a:ext cx="6520882" cy="4992405"/>
          </a:xfrm>
          <a:prstGeom prst="rect">
            <a:avLst/>
          </a:prstGeom>
        </p:spPr>
      </p:pic>
    </p:spTree>
    <p:extLst>
      <p:ext uri="{BB962C8B-B14F-4D97-AF65-F5344CB8AC3E}">
        <p14:creationId xmlns:p14="http://schemas.microsoft.com/office/powerpoint/2010/main" val="2470081374"/>
      </p:ext>
    </p:extLst>
  </p:cSld>
  <p:clrMapOvr>
    <a:masterClrMapping/>
  </p:clrMapOvr>
  <p:transition>
    <p:newsflash/>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CC99"/>
        </a:solidFill>
        <a:effectLst/>
      </p:bgPr>
    </p:bg>
    <p:spTree>
      <p:nvGrpSpPr>
        <p:cNvPr id="1" name=""/>
        <p:cNvGrpSpPr/>
        <p:nvPr/>
      </p:nvGrpSpPr>
      <p:grpSpPr>
        <a:xfrm>
          <a:off x="0" y="0"/>
          <a:ext cx="0" cy="0"/>
          <a:chOff x="0" y="0"/>
          <a:chExt cx="0" cy="0"/>
        </a:xfrm>
      </p:grpSpPr>
      <p:sp>
        <p:nvSpPr>
          <p:cNvPr id="1048596" name="Title 2"/>
          <p:cNvSpPr>
            <a:spLocks noGrp="1"/>
          </p:cNvSpPr>
          <p:nvPr>
            <p:ph type="title"/>
          </p:nvPr>
        </p:nvSpPr>
        <p:spPr>
          <a:xfrm>
            <a:off x="914399" y="335181"/>
            <a:ext cx="8229600" cy="903032"/>
          </a:xfrm>
        </p:spPr>
        <p:txBody>
          <a:bodyPr rtlCol="0"/>
          <a:lstStyle/>
          <a:p>
            <a:r>
              <a:rPr lang="en-US" dirty="0"/>
              <a:t>System Design</a:t>
            </a:r>
            <a:endParaRPr lang="en-IN" dirty="0"/>
          </a:p>
        </p:txBody>
      </p:sp>
      <p:pic>
        <p:nvPicPr>
          <p:cNvPr id="4" name="image4.png">
            <a:extLst>
              <a:ext uri="{FF2B5EF4-FFF2-40B4-BE49-F238E27FC236}">
                <a16:creationId xmlns:a16="http://schemas.microsoft.com/office/drawing/2014/main" id="{65912359-7F60-4FFA-9181-32DB8F694C7B}"/>
              </a:ext>
            </a:extLst>
          </p:cNvPr>
          <p:cNvPicPr/>
          <p:nvPr/>
        </p:nvPicPr>
        <p:blipFill>
          <a:blip r:embed="rId2" cstate="print"/>
          <a:stretch>
            <a:fillRect/>
          </a:stretch>
        </p:blipFill>
        <p:spPr>
          <a:xfrm>
            <a:off x="1043608" y="1395412"/>
            <a:ext cx="6624736" cy="4553868"/>
          </a:xfrm>
          <a:prstGeom prst="rect">
            <a:avLst/>
          </a:prstGeom>
        </p:spPr>
      </p:pic>
    </p:spTree>
    <p:extLst>
      <p:ext uri="{BB962C8B-B14F-4D97-AF65-F5344CB8AC3E}">
        <p14:creationId xmlns:p14="http://schemas.microsoft.com/office/powerpoint/2010/main" val="854288443"/>
      </p:ext>
    </p:extLst>
  </p:cSld>
  <p:clrMapOvr>
    <a:masterClrMapping/>
  </p:clrMapOvr>
  <p:transition>
    <p:newsflash/>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CC99"/>
        </a:solidFill>
        <a:effectLst/>
      </p:bgPr>
    </p:bg>
    <p:spTree>
      <p:nvGrpSpPr>
        <p:cNvPr id="1" name=""/>
        <p:cNvGrpSpPr/>
        <p:nvPr/>
      </p:nvGrpSpPr>
      <p:grpSpPr>
        <a:xfrm>
          <a:off x="0" y="0"/>
          <a:ext cx="0" cy="0"/>
          <a:chOff x="0" y="0"/>
          <a:chExt cx="0" cy="0"/>
        </a:xfrm>
      </p:grpSpPr>
      <p:sp>
        <p:nvSpPr>
          <p:cNvPr id="1048596" name="Title 2"/>
          <p:cNvSpPr>
            <a:spLocks noGrp="1"/>
          </p:cNvSpPr>
          <p:nvPr>
            <p:ph type="title"/>
          </p:nvPr>
        </p:nvSpPr>
        <p:spPr>
          <a:xfrm>
            <a:off x="914399" y="335181"/>
            <a:ext cx="8229600" cy="903032"/>
          </a:xfrm>
        </p:spPr>
        <p:txBody>
          <a:bodyPr rtlCol="0"/>
          <a:lstStyle/>
          <a:p>
            <a:r>
              <a:rPr lang="en-US" dirty="0"/>
              <a:t>System Design</a:t>
            </a:r>
            <a:endParaRPr lang="en-IN" dirty="0"/>
          </a:p>
        </p:txBody>
      </p:sp>
      <p:pic>
        <p:nvPicPr>
          <p:cNvPr id="4" name="image5.png">
            <a:extLst>
              <a:ext uri="{FF2B5EF4-FFF2-40B4-BE49-F238E27FC236}">
                <a16:creationId xmlns:a16="http://schemas.microsoft.com/office/drawing/2014/main" id="{4C62F0FA-F4EB-4015-8D6D-E1E7C9CFB0CC}"/>
              </a:ext>
            </a:extLst>
          </p:cNvPr>
          <p:cNvPicPr/>
          <p:nvPr/>
        </p:nvPicPr>
        <p:blipFill>
          <a:blip r:embed="rId2" cstate="print"/>
          <a:stretch>
            <a:fillRect/>
          </a:stretch>
        </p:blipFill>
        <p:spPr>
          <a:xfrm>
            <a:off x="1043608" y="1238213"/>
            <a:ext cx="6624736" cy="4626382"/>
          </a:xfrm>
          <a:prstGeom prst="rect">
            <a:avLst/>
          </a:prstGeom>
        </p:spPr>
      </p:pic>
    </p:spTree>
    <p:extLst>
      <p:ext uri="{BB962C8B-B14F-4D97-AF65-F5344CB8AC3E}">
        <p14:creationId xmlns:p14="http://schemas.microsoft.com/office/powerpoint/2010/main" val="1033861345"/>
      </p:ext>
    </p:extLst>
  </p:cSld>
  <p:clrMapOvr>
    <a:masterClrMapping/>
  </p:clrMapOvr>
  <p:transition>
    <p:newsflash/>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CC99"/>
        </a:solidFill>
        <a:effectLst/>
      </p:bgPr>
    </p:bg>
    <p:spTree>
      <p:nvGrpSpPr>
        <p:cNvPr id="1" name=""/>
        <p:cNvGrpSpPr/>
        <p:nvPr/>
      </p:nvGrpSpPr>
      <p:grpSpPr>
        <a:xfrm>
          <a:off x="0" y="0"/>
          <a:ext cx="0" cy="0"/>
          <a:chOff x="0" y="0"/>
          <a:chExt cx="0" cy="0"/>
        </a:xfrm>
      </p:grpSpPr>
      <p:sp>
        <p:nvSpPr>
          <p:cNvPr id="1048596" name="Title 2"/>
          <p:cNvSpPr>
            <a:spLocks noGrp="1"/>
          </p:cNvSpPr>
          <p:nvPr>
            <p:ph type="title"/>
          </p:nvPr>
        </p:nvSpPr>
        <p:spPr>
          <a:xfrm>
            <a:off x="914399" y="335181"/>
            <a:ext cx="8229600" cy="903032"/>
          </a:xfrm>
        </p:spPr>
        <p:txBody>
          <a:bodyPr rtlCol="0"/>
          <a:lstStyle/>
          <a:p>
            <a:r>
              <a:rPr lang="en-US" dirty="0"/>
              <a:t>System Design</a:t>
            </a:r>
            <a:endParaRPr lang="en-IN" dirty="0"/>
          </a:p>
        </p:txBody>
      </p:sp>
      <p:pic>
        <p:nvPicPr>
          <p:cNvPr id="5" name="image6.png">
            <a:extLst>
              <a:ext uri="{FF2B5EF4-FFF2-40B4-BE49-F238E27FC236}">
                <a16:creationId xmlns:a16="http://schemas.microsoft.com/office/drawing/2014/main" id="{B80C4CA3-E6CE-4478-8B2B-9B2587A8E81F}"/>
              </a:ext>
            </a:extLst>
          </p:cNvPr>
          <p:cNvPicPr/>
          <p:nvPr/>
        </p:nvPicPr>
        <p:blipFill>
          <a:blip r:embed="rId2" cstate="print"/>
          <a:stretch>
            <a:fillRect/>
          </a:stretch>
        </p:blipFill>
        <p:spPr>
          <a:xfrm>
            <a:off x="1187624" y="1124745"/>
            <a:ext cx="6624736" cy="4896544"/>
          </a:xfrm>
          <a:prstGeom prst="rect">
            <a:avLst/>
          </a:prstGeom>
        </p:spPr>
      </p:pic>
    </p:spTree>
    <p:extLst>
      <p:ext uri="{BB962C8B-B14F-4D97-AF65-F5344CB8AC3E}">
        <p14:creationId xmlns:p14="http://schemas.microsoft.com/office/powerpoint/2010/main" val="4187395129"/>
      </p:ext>
    </p:extLst>
  </p:cSld>
  <p:clrMapOvr>
    <a:masterClrMapping/>
  </p:clrMapOvr>
  <p:transition>
    <p:newsflash/>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CC99"/>
        </a:solidFill>
        <a:effectLst/>
      </p:bgPr>
    </p:bg>
    <p:spTree>
      <p:nvGrpSpPr>
        <p:cNvPr id="1" name=""/>
        <p:cNvGrpSpPr/>
        <p:nvPr/>
      </p:nvGrpSpPr>
      <p:grpSpPr>
        <a:xfrm>
          <a:off x="0" y="0"/>
          <a:ext cx="0" cy="0"/>
          <a:chOff x="0" y="0"/>
          <a:chExt cx="0" cy="0"/>
        </a:xfrm>
      </p:grpSpPr>
      <p:sp>
        <p:nvSpPr>
          <p:cNvPr id="1048596" name="Title 2"/>
          <p:cNvSpPr>
            <a:spLocks noGrp="1"/>
          </p:cNvSpPr>
          <p:nvPr>
            <p:ph type="title"/>
          </p:nvPr>
        </p:nvSpPr>
        <p:spPr>
          <a:xfrm>
            <a:off x="323528" y="174450"/>
            <a:ext cx="8229600" cy="903032"/>
          </a:xfrm>
        </p:spPr>
        <p:txBody>
          <a:bodyPr rtlCol="0"/>
          <a:lstStyle/>
          <a:p>
            <a:r>
              <a:rPr lang="en-IN" dirty="0"/>
              <a:t>MODULES</a:t>
            </a:r>
          </a:p>
        </p:txBody>
      </p:sp>
      <p:sp>
        <p:nvSpPr>
          <p:cNvPr id="4" name="TextBox 3">
            <a:extLst>
              <a:ext uri="{FF2B5EF4-FFF2-40B4-BE49-F238E27FC236}">
                <a16:creationId xmlns:a16="http://schemas.microsoft.com/office/drawing/2014/main" id="{419A915C-A8B4-444A-A3F1-668229F0F001}"/>
              </a:ext>
            </a:extLst>
          </p:cNvPr>
          <p:cNvSpPr txBox="1"/>
          <p:nvPr/>
        </p:nvSpPr>
        <p:spPr>
          <a:xfrm>
            <a:off x="323528" y="1052736"/>
            <a:ext cx="8496944" cy="6201698"/>
          </a:xfrm>
          <a:prstGeom prst="rect">
            <a:avLst/>
          </a:prstGeom>
          <a:noFill/>
        </p:spPr>
        <p:txBody>
          <a:bodyPr wrap="square" rtlCol="0">
            <a:spAutoFit/>
          </a:bodyPr>
          <a:lstStyle/>
          <a:p>
            <a:r>
              <a:rPr lang="en-IN" sz="2500" dirty="0"/>
              <a:t>1 </a:t>
            </a:r>
            <a:r>
              <a:rPr lang="en-US" sz="2400" b="1" spc="-30" dirty="0">
                <a:effectLst/>
                <a:latin typeface="Times New Roman" panose="02020603050405020304" pitchFamily="18" charset="0"/>
                <a:ea typeface="Times New Roman" panose="02020603050405020304" pitchFamily="18" charset="0"/>
              </a:rPr>
              <a:t>User Behavior Analysis In</a:t>
            </a:r>
            <a:r>
              <a:rPr lang="en-US" sz="2400" b="1" spc="-20" dirty="0">
                <a:effectLst/>
                <a:latin typeface="Times New Roman" panose="02020603050405020304" pitchFamily="18" charset="0"/>
                <a:ea typeface="Times New Roman" panose="02020603050405020304" pitchFamily="18" charset="0"/>
              </a:rPr>
              <a:t> </a:t>
            </a:r>
            <a:r>
              <a:rPr lang="en-US" sz="2400" b="1" spc="-30" dirty="0">
                <a:effectLst/>
                <a:latin typeface="Times New Roman" panose="02020603050405020304" pitchFamily="18" charset="0"/>
                <a:ea typeface="Times New Roman" panose="02020603050405020304" pitchFamily="18" charset="0"/>
              </a:rPr>
              <a:t>ONS</a:t>
            </a:r>
            <a:endParaRPr lang="en-IN" sz="2500" dirty="0"/>
          </a:p>
          <a:p>
            <a:pPr marL="457200" indent="-457200">
              <a:buFont typeface="Wingdings" panose="05000000000000000000" pitchFamily="2" charset="2"/>
              <a:buChar char="§"/>
            </a:pPr>
            <a:r>
              <a:rPr lang="en-US" sz="1800" dirty="0">
                <a:solidFill>
                  <a:schemeClr val="bg1"/>
                </a:solidFill>
                <a:effectLst/>
                <a:latin typeface="Times New Roman" panose="02020603050405020304" pitchFamily="18" charset="0"/>
                <a:ea typeface="Times New Roman" panose="02020603050405020304" pitchFamily="18" charset="0"/>
              </a:rPr>
              <a:t>In the Twitter OSN, the user behavior can also be characterized in relation to the following activities: tweeting, retweeting, and commenting [46]. Other OSNs, such as </a:t>
            </a:r>
            <a:r>
              <a:rPr lang="en-US" sz="1800" dirty="0" err="1">
                <a:solidFill>
                  <a:schemeClr val="bg1"/>
                </a:solidFill>
                <a:effectLst/>
                <a:latin typeface="Times New Roman" panose="02020603050405020304" pitchFamily="18" charset="0"/>
                <a:ea typeface="Times New Roman" panose="02020603050405020304" pitchFamily="18" charset="0"/>
              </a:rPr>
              <a:t>Sina</a:t>
            </a:r>
            <a:r>
              <a:rPr lang="en-US" sz="1800" dirty="0">
                <a:solidFill>
                  <a:schemeClr val="bg1"/>
                </a:solidFill>
                <a:effectLst/>
                <a:latin typeface="Times New Roman" panose="02020603050405020304" pitchFamily="18" charset="0"/>
                <a:ea typeface="Times New Roman" panose="02020603050405020304" pitchFamily="18" charset="0"/>
              </a:rPr>
              <a:t> Weibo, have also been used  to extract data and analyze the user behaviors, and then determine the impact of the user popularity on OSN websites. It is important to note that these studies do not explore the changes of topics posted by users.</a:t>
            </a:r>
          </a:p>
          <a:p>
            <a:endParaRPr lang="en-US" sz="25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It is also known that certain events can attract more public attention, which is demonstrated by the number of messages or communication interactions between people interested in such topics .Thus, through the number of messages in OSNs, it is possible to measure the number of members related to potential events, and concerning specific regions. This helps to solve the problem of early event identification. Hence, the messages posted in an OSN represent valuable information to understand and predict the users’ behavior in a specific period of time and geographical location.</a:t>
            </a:r>
          </a:p>
          <a:p>
            <a:endParaRPr lang="en-IN" sz="2500" dirty="0"/>
          </a:p>
          <a:p>
            <a:endParaRPr lang="en-IN" sz="2500" dirty="0"/>
          </a:p>
          <a:p>
            <a:endParaRPr lang="en-IN" sz="2700" dirty="0"/>
          </a:p>
          <a:p>
            <a:endParaRPr lang="en-IN" dirty="0"/>
          </a:p>
          <a:p>
            <a:endParaRPr lang="en-IN" dirty="0"/>
          </a:p>
          <a:p>
            <a:endParaRPr lang="en-IN" dirty="0"/>
          </a:p>
        </p:txBody>
      </p:sp>
    </p:spTree>
    <p:extLst>
      <p:ext uri="{BB962C8B-B14F-4D97-AF65-F5344CB8AC3E}">
        <p14:creationId xmlns:p14="http://schemas.microsoft.com/office/powerpoint/2010/main" val="3644028421"/>
      </p:ext>
    </p:extLst>
  </p:cSld>
  <p:clrMapOvr>
    <a:masterClrMapping/>
  </p:clrMapOvr>
  <p:transition>
    <p:newsflash/>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CC99"/>
        </a:solidFill>
        <a:effectLst/>
      </p:bgPr>
    </p:bg>
    <p:spTree>
      <p:nvGrpSpPr>
        <p:cNvPr id="1" name=""/>
        <p:cNvGrpSpPr/>
        <p:nvPr/>
      </p:nvGrpSpPr>
      <p:grpSpPr>
        <a:xfrm>
          <a:off x="0" y="0"/>
          <a:ext cx="0" cy="0"/>
          <a:chOff x="0" y="0"/>
          <a:chExt cx="0" cy="0"/>
        </a:xfrm>
      </p:grpSpPr>
      <p:sp>
        <p:nvSpPr>
          <p:cNvPr id="1048596" name="Title 2"/>
          <p:cNvSpPr>
            <a:spLocks noGrp="1"/>
          </p:cNvSpPr>
          <p:nvPr>
            <p:ph type="title"/>
          </p:nvPr>
        </p:nvSpPr>
        <p:spPr>
          <a:xfrm>
            <a:off x="323528" y="174450"/>
            <a:ext cx="8229600" cy="903032"/>
          </a:xfrm>
        </p:spPr>
        <p:txBody>
          <a:bodyPr rtlCol="0"/>
          <a:lstStyle/>
          <a:p>
            <a:r>
              <a:rPr lang="en-IN" dirty="0"/>
              <a:t>MODULES</a:t>
            </a:r>
          </a:p>
        </p:txBody>
      </p:sp>
      <p:sp>
        <p:nvSpPr>
          <p:cNvPr id="4" name="TextBox 3">
            <a:extLst>
              <a:ext uri="{FF2B5EF4-FFF2-40B4-BE49-F238E27FC236}">
                <a16:creationId xmlns:a16="http://schemas.microsoft.com/office/drawing/2014/main" id="{419A915C-A8B4-444A-A3F1-668229F0F001}"/>
              </a:ext>
            </a:extLst>
          </p:cNvPr>
          <p:cNvSpPr txBox="1"/>
          <p:nvPr/>
        </p:nvSpPr>
        <p:spPr>
          <a:xfrm>
            <a:off x="349087" y="1077482"/>
            <a:ext cx="8496944" cy="6263253"/>
          </a:xfrm>
          <a:prstGeom prst="rect">
            <a:avLst/>
          </a:prstGeom>
          <a:noFill/>
        </p:spPr>
        <p:txBody>
          <a:bodyPr wrap="square" rtlCol="0">
            <a:spAutoFit/>
          </a:bodyPr>
          <a:lstStyle/>
          <a:p>
            <a:r>
              <a:rPr lang="en-US" sz="1800" b="1" spc="-15" dirty="0">
                <a:effectLst/>
                <a:latin typeface="Times New Roman" panose="02020603050405020304" pitchFamily="18" charset="0"/>
                <a:ea typeface="Times New Roman" panose="02020603050405020304" pitchFamily="18" charset="0"/>
              </a:rPr>
              <a:t>DETECTION USING DATA FROM AN OSN</a:t>
            </a:r>
          </a:p>
          <a:p>
            <a:endParaRPr lang="en-US" b="1" spc="-15" dirty="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
            </a:pPr>
            <a:r>
              <a:rPr lang="en-US" sz="1800" dirty="0">
                <a:solidFill>
                  <a:schemeClr val="bg1"/>
                </a:solidFill>
                <a:effectLst/>
                <a:latin typeface="Times New Roman" panose="02020603050405020304" pitchFamily="18" charset="0"/>
                <a:ea typeface="Times New Roman" panose="02020603050405020304" pitchFamily="18" charset="0"/>
              </a:rPr>
              <a:t>Currently, there are diverse solutions to detect different types of events using data from an OSN. However, because the focus of our case study is on disease detection, only works related to this subject are presented. </a:t>
            </a:r>
          </a:p>
          <a:p>
            <a:endParaRPr lang="en-US" sz="1800" dirty="0">
              <a:solidFill>
                <a:schemeClr val="bg1"/>
              </a:solidFill>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
            </a:pPr>
            <a:r>
              <a:rPr lang="en-US" sz="1800" dirty="0">
                <a:solidFill>
                  <a:schemeClr val="bg1"/>
                </a:solidFill>
                <a:effectLst/>
                <a:latin typeface="Times New Roman" panose="02020603050405020304" pitchFamily="18" charset="0"/>
                <a:ea typeface="Times New Roman" panose="02020603050405020304" pitchFamily="18" charset="0"/>
              </a:rPr>
              <a:t>The authors stated that the virality of a social media content, in the public health context, can depend on the users’ emotions and the disease type. Additionally, the number of followers can affect the propagation scale of the posted messages in OSNs</a:t>
            </a:r>
          </a:p>
          <a:p>
            <a:endParaRPr lang="en-US" sz="1800" dirty="0">
              <a:solidFill>
                <a:schemeClr val="bg1"/>
              </a:solidFill>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
            </a:pPr>
            <a:r>
              <a:rPr lang="en-US" sz="1800" dirty="0">
                <a:solidFill>
                  <a:schemeClr val="bg1"/>
                </a:solidFill>
                <a:effectLst/>
                <a:latin typeface="Times New Roman" panose="02020603050405020304" pitchFamily="18" charset="0"/>
                <a:ea typeface="Times New Roman" panose="02020603050405020304" pitchFamily="18" charset="0"/>
              </a:rPr>
              <a:t>Thus, the greater the virality of a content, the easier its detection. The virality of a post also depends on the geographical location of the users. An user from a big city can be more influential than users in smaller cities [54]. In the case of accidents or disasters, people usually share information more quickly and mostly with people close to the event . </a:t>
            </a:r>
            <a:endParaRPr lang="en-IN" sz="3200" dirty="0">
              <a:solidFill>
                <a:schemeClr val="bg1"/>
              </a:solidFill>
            </a:endParaRPr>
          </a:p>
          <a:p>
            <a:endParaRPr lang="en-IN" sz="2500" dirty="0"/>
          </a:p>
          <a:p>
            <a:endParaRPr lang="en-IN" sz="2500" dirty="0"/>
          </a:p>
          <a:p>
            <a:endParaRPr lang="en-IN" sz="2700" dirty="0"/>
          </a:p>
          <a:p>
            <a:endParaRPr lang="en-IN" dirty="0"/>
          </a:p>
          <a:p>
            <a:endParaRPr lang="en-IN" dirty="0"/>
          </a:p>
          <a:p>
            <a:endParaRPr lang="en-IN" dirty="0"/>
          </a:p>
        </p:txBody>
      </p:sp>
    </p:spTree>
    <p:extLst>
      <p:ext uri="{BB962C8B-B14F-4D97-AF65-F5344CB8AC3E}">
        <p14:creationId xmlns:p14="http://schemas.microsoft.com/office/powerpoint/2010/main" val="904846898"/>
      </p:ext>
    </p:extLst>
  </p:cSld>
  <p:clrMapOvr>
    <a:masterClrMapping/>
  </p:clrMapOvr>
  <p:transition>
    <p:newsflash/>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CC99"/>
        </a:solidFill>
        <a:effectLst/>
      </p:bgPr>
    </p:bg>
    <p:spTree>
      <p:nvGrpSpPr>
        <p:cNvPr id="1" name=""/>
        <p:cNvGrpSpPr/>
        <p:nvPr/>
      </p:nvGrpSpPr>
      <p:grpSpPr>
        <a:xfrm>
          <a:off x="0" y="0"/>
          <a:ext cx="0" cy="0"/>
          <a:chOff x="0" y="0"/>
          <a:chExt cx="0" cy="0"/>
        </a:xfrm>
      </p:grpSpPr>
      <p:sp>
        <p:nvSpPr>
          <p:cNvPr id="1048596" name="Title 2"/>
          <p:cNvSpPr>
            <a:spLocks noGrp="1"/>
          </p:cNvSpPr>
          <p:nvPr>
            <p:ph type="title"/>
          </p:nvPr>
        </p:nvSpPr>
        <p:spPr>
          <a:xfrm>
            <a:off x="323528" y="174450"/>
            <a:ext cx="8229600" cy="903032"/>
          </a:xfrm>
        </p:spPr>
        <p:txBody>
          <a:bodyPr rtlCol="0"/>
          <a:lstStyle/>
          <a:p>
            <a:r>
              <a:rPr lang="en-IN" dirty="0"/>
              <a:t>MODULES</a:t>
            </a:r>
          </a:p>
        </p:txBody>
      </p:sp>
      <p:sp>
        <p:nvSpPr>
          <p:cNvPr id="4" name="TextBox 3">
            <a:extLst>
              <a:ext uri="{FF2B5EF4-FFF2-40B4-BE49-F238E27FC236}">
                <a16:creationId xmlns:a16="http://schemas.microsoft.com/office/drawing/2014/main" id="{419A915C-A8B4-444A-A3F1-668229F0F001}"/>
              </a:ext>
            </a:extLst>
          </p:cNvPr>
          <p:cNvSpPr txBox="1"/>
          <p:nvPr/>
        </p:nvSpPr>
        <p:spPr>
          <a:xfrm>
            <a:off x="-1116632" y="1119266"/>
            <a:ext cx="10153128" cy="3672800"/>
          </a:xfrm>
          <a:prstGeom prst="rect">
            <a:avLst/>
          </a:prstGeom>
          <a:noFill/>
        </p:spPr>
        <p:txBody>
          <a:bodyPr wrap="square" rtlCol="0">
            <a:spAutoFit/>
          </a:bodyPr>
          <a:lstStyle/>
          <a:p>
            <a:pPr lvl="3" algn="just">
              <a:spcBef>
                <a:spcPts val="1020"/>
              </a:spcBef>
              <a:spcAft>
                <a:spcPts val="0"/>
              </a:spcAft>
              <a:buSzPts val="1400"/>
              <a:tabLst>
                <a:tab pos="1075055" algn="l"/>
              </a:tabLst>
            </a:pPr>
            <a:r>
              <a:rPr lang="en-US" sz="1800" b="1" spc="-15" dirty="0">
                <a:effectLst/>
                <a:latin typeface="Times New Roman" panose="02020603050405020304" pitchFamily="18" charset="0"/>
                <a:ea typeface="Times New Roman" panose="02020603050405020304" pitchFamily="18" charset="0"/>
              </a:rPr>
              <a:t>3 TOPIC DETECTION AND AFFECTIVE ANALYSIS</a:t>
            </a:r>
          </a:p>
          <a:p>
            <a:pPr lvl="3" algn="just">
              <a:spcBef>
                <a:spcPts val="1020"/>
              </a:spcBef>
              <a:spcAft>
                <a:spcPts val="0"/>
              </a:spcAft>
              <a:buSzPts val="1400"/>
              <a:tabLst>
                <a:tab pos="1075055" algn="l"/>
              </a:tabLst>
            </a:pPr>
            <a:endParaRPr lang="en-US" sz="1800" b="1" spc="-15" dirty="0">
              <a:effectLst/>
              <a:latin typeface="Times New Roman" panose="02020603050405020304" pitchFamily="18" charset="0"/>
              <a:ea typeface="Times New Roman" panose="02020603050405020304" pitchFamily="18" charset="0"/>
            </a:endParaRPr>
          </a:p>
          <a:p>
            <a:pPr marL="1657350" lvl="3" indent="-285750" algn="just">
              <a:spcBef>
                <a:spcPts val="1020"/>
              </a:spcBef>
              <a:spcAft>
                <a:spcPts val="0"/>
              </a:spcAft>
              <a:buSzPts val="1400"/>
              <a:buFont typeface="Wingdings" panose="05000000000000000000" pitchFamily="2" charset="2"/>
              <a:buChar char="§"/>
              <a:tabLst>
                <a:tab pos="1075055" algn="l"/>
              </a:tabLst>
            </a:pPr>
            <a:r>
              <a:rPr lang="en-US" sz="1800" dirty="0">
                <a:solidFill>
                  <a:schemeClr val="bg1"/>
                </a:solidFill>
                <a:effectLst/>
                <a:latin typeface="Times New Roman" panose="02020603050405020304" pitchFamily="18" charset="0"/>
                <a:ea typeface="Times New Roman" panose="02020603050405020304" pitchFamily="18" charset="0"/>
              </a:rPr>
              <a:t> A method of topic detection based on NLP was used for COVID-19 prediction in [63] by applying a hybrid artificial intelligence (AI) model. The change in the infectious capacity of the virus was analyzed within a few days after the infection, and an improved susceptible-infected (ISI) model was proposed. The NLP module and the LSTM network were embedded in the ISI model to build a hybrid AI model for COVID-19 prediction. With the NLP and LSTM built into the hybrid AI model, the mean absolute percentage errors of the prediction results, considering the next six days, were 0.52%, 0.38%, 0.05%, 0.86% in Wuhan, Beijing, Shanghai, and nationwide, respectively. In deep learning algorithms were used for NLP using a Contrastive Divergence (CD) algorithm, such as the Deep Belief Network (DBN) , which is composed of restricted Boltzmann machines .</a:t>
            </a:r>
            <a:endParaRPr lang="en-IN" sz="1800" b="1" spc="-15"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34144336"/>
      </p:ext>
    </p:extLst>
  </p:cSld>
  <p:clrMapOvr>
    <a:masterClrMapping/>
  </p:clrMapOvr>
  <p:transition>
    <p:newsflash/>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CC99"/>
        </a:solidFill>
        <a:effectLst/>
      </p:bgPr>
    </p:bg>
    <p:spTree>
      <p:nvGrpSpPr>
        <p:cNvPr id="1" name=""/>
        <p:cNvGrpSpPr/>
        <p:nvPr/>
      </p:nvGrpSpPr>
      <p:grpSpPr>
        <a:xfrm>
          <a:off x="0" y="0"/>
          <a:ext cx="0" cy="0"/>
          <a:chOff x="0" y="0"/>
          <a:chExt cx="0" cy="0"/>
        </a:xfrm>
      </p:grpSpPr>
      <p:sp>
        <p:nvSpPr>
          <p:cNvPr id="1048596" name="Title 2"/>
          <p:cNvSpPr>
            <a:spLocks noGrp="1"/>
          </p:cNvSpPr>
          <p:nvPr>
            <p:ph type="title"/>
          </p:nvPr>
        </p:nvSpPr>
        <p:spPr>
          <a:xfrm>
            <a:off x="323528" y="174450"/>
            <a:ext cx="8229600" cy="903032"/>
          </a:xfrm>
        </p:spPr>
        <p:txBody>
          <a:bodyPr rtlCol="0"/>
          <a:lstStyle/>
          <a:p>
            <a:r>
              <a:rPr lang="en-IN" dirty="0"/>
              <a:t>Testing</a:t>
            </a:r>
          </a:p>
        </p:txBody>
      </p:sp>
      <p:sp>
        <p:nvSpPr>
          <p:cNvPr id="4" name="TextBox 3">
            <a:extLst>
              <a:ext uri="{FF2B5EF4-FFF2-40B4-BE49-F238E27FC236}">
                <a16:creationId xmlns:a16="http://schemas.microsoft.com/office/drawing/2014/main" id="{419A915C-A8B4-444A-A3F1-668229F0F001}"/>
              </a:ext>
            </a:extLst>
          </p:cNvPr>
          <p:cNvSpPr txBox="1"/>
          <p:nvPr/>
        </p:nvSpPr>
        <p:spPr>
          <a:xfrm>
            <a:off x="323528" y="1052736"/>
            <a:ext cx="8496944" cy="3647152"/>
          </a:xfrm>
          <a:prstGeom prst="rect">
            <a:avLst/>
          </a:prstGeom>
          <a:noFill/>
        </p:spPr>
        <p:txBody>
          <a:bodyPr wrap="square" rtlCol="0">
            <a:spAutoFit/>
          </a:bodyPr>
          <a:lstStyle/>
          <a:p>
            <a:endParaRPr lang="en-US" sz="25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5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5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500" dirty="0">
              <a:solidFill>
                <a:srgbClr val="000000"/>
              </a:solidFill>
              <a:latin typeface="Times New Roman" panose="02020603050405020304" pitchFamily="18" charset="0"/>
              <a:cs typeface="Times New Roman" panose="02020603050405020304" pitchFamily="18" charset="0"/>
            </a:endParaRPr>
          </a:p>
          <a:p>
            <a:endParaRPr lang="en-IN" sz="2500" dirty="0"/>
          </a:p>
          <a:p>
            <a:endParaRPr lang="en-IN" sz="2500" dirty="0"/>
          </a:p>
          <a:p>
            <a:endParaRPr lang="en-IN" sz="2700" dirty="0"/>
          </a:p>
          <a:p>
            <a:endParaRPr lang="en-IN" dirty="0"/>
          </a:p>
          <a:p>
            <a:endParaRPr lang="en-IN" dirty="0"/>
          </a:p>
          <a:p>
            <a:endParaRPr lang="en-IN" dirty="0"/>
          </a:p>
        </p:txBody>
      </p:sp>
      <p:graphicFrame>
        <p:nvGraphicFramePr>
          <p:cNvPr id="2" name="Table 1">
            <a:extLst>
              <a:ext uri="{FF2B5EF4-FFF2-40B4-BE49-F238E27FC236}">
                <a16:creationId xmlns:a16="http://schemas.microsoft.com/office/drawing/2014/main" id="{C7A73C0C-823E-4EF0-9211-32AA047AE841}"/>
              </a:ext>
            </a:extLst>
          </p:cNvPr>
          <p:cNvGraphicFramePr>
            <a:graphicFrameLocks noGrp="1"/>
          </p:cNvGraphicFramePr>
          <p:nvPr>
            <p:extLst>
              <p:ext uri="{D42A27DB-BD31-4B8C-83A1-F6EECF244321}">
                <p14:modId xmlns:p14="http://schemas.microsoft.com/office/powerpoint/2010/main" val="3520029310"/>
              </p:ext>
            </p:extLst>
          </p:nvPr>
        </p:nvGraphicFramePr>
        <p:xfrm>
          <a:off x="467544" y="908720"/>
          <a:ext cx="7848872" cy="4608512"/>
        </p:xfrm>
        <a:graphic>
          <a:graphicData uri="http://schemas.openxmlformats.org/drawingml/2006/table">
            <a:tbl>
              <a:tblPr firstRow="1" firstCol="1" lastRow="1" lastCol="1" bandRow="1" bandCol="1">
                <a:tableStyleId>{5C22544A-7EE6-4342-B048-85BDC9FD1C3A}</a:tableStyleId>
              </a:tblPr>
              <a:tblGrid>
                <a:gridCol w="605525">
                  <a:extLst>
                    <a:ext uri="{9D8B030D-6E8A-4147-A177-3AD203B41FA5}">
                      <a16:colId xmlns:a16="http://schemas.microsoft.com/office/drawing/2014/main" val="2707432908"/>
                    </a:ext>
                  </a:extLst>
                </a:gridCol>
                <a:gridCol w="1101251">
                  <a:extLst>
                    <a:ext uri="{9D8B030D-6E8A-4147-A177-3AD203B41FA5}">
                      <a16:colId xmlns:a16="http://schemas.microsoft.com/office/drawing/2014/main" val="1014561439"/>
                    </a:ext>
                  </a:extLst>
                </a:gridCol>
                <a:gridCol w="830036">
                  <a:extLst>
                    <a:ext uri="{9D8B030D-6E8A-4147-A177-3AD203B41FA5}">
                      <a16:colId xmlns:a16="http://schemas.microsoft.com/office/drawing/2014/main" val="4128159665"/>
                    </a:ext>
                  </a:extLst>
                </a:gridCol>
                <a:gridCol w="1014397">
                  <a:extLst>
                    <a:ext uri="{9D8B030D-6E8A-4147-A177-3AD203B41FA5}">
                      <a16:colId xmlns:a16="http://schemas.microsoft.com/office/drawing/2014/main" val="362351765"/>
                    </a:ext>
                  </a:extLst>
                </a:gridCol>
                <a:gridCol w="1174176">
                  <a:extLst>
                    <a:ext uri="{9D8B030D-6E8A-4147-A177-3AD203B41FA5}">
                      <a16:colId xmlns:a16="http://schemas.microsoft.com/office/drawing/2014/main" val="768299638"/>
                    </a:ext>
                  </a:extLst>
                </a:gridCol>
                <a:gridCol w="1101251">
                  <a:extLst>
                    <a:ext uri="{9D8B030D-6E8A-4147-A177-3AD203B41FA5}">
                      <a16:colId xmlns:a16="http://schemas.microsoft.com/office/drawing/2014/main" val="929723825"/>
                    </a:ext>
                  </a:extLst>
                </a:gridCol>
                <a:gridCol w="1074210">
                  <a:extLst>
                    <a:ext uri="{9D8B030D-6E8A-4147-A177-3AD203B41FA5}">
                      <a16:colId xmlns:a16="http://schemas.microsoft.com/office/drawing/2014/main" val="4207296861"/>
                    </a:ext>
                  </a:extLst>
                </a:gridCol>
                <a:gridCol w="948026">
                  <a:extLst>
                    <a:ext uri="{9D8B030D-6E8A-4147-A177-3AD203B41FA5}">
                      <a16:colId xmlns:a16="http://schemas.microsoft.com/office/drawing/2014/main" val="543268379"/>
                    </a:ext>
                  </a:extLst>
                </a:gridCol>
              </a:tblGrid>
              <a:tr h="859849">
                <a:tc>
                  <a:txBody>
                    <a:bodyPr/>
                    <a:lstStyle/>
                    <a:p>
                      <a:pPr marL="71120" marR="83185" algn="just">
                        <a:spcAft>
                          <a:spcPts val="0"/>
                        </a:spcAft>
                      </a:pPr>
                      <a:r>
                        <a:rPr lang="en-US" sz="1100" dirty="0">
                          <a:effectLst/>
                        </a:rPr>
                        <a:t>Test Case Id</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349250">
                        <a:lnSpc>
                          <a:spcPct val="100000"/>
                        </a:lnSpc>
                        <a:spcAft>
                          <a:spcPts val="0"/>
                        </a:spcAft>
                      </a:pPr>
                      <a:r>
                        <a:rPr lang="en-US" sz="1100">
                          <a:effectLst/>
                        </a:rPr>
                        <a:t>Test Cases</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98425">
                        <a:lnSpc>
                          <a:spcPct val="100000"/>
                        </a:lnSpc>
                        <a:spcAft>
                          <a:spcPts val="0"/>
                        </a:spcAft>
                      </a:pPr>
                      <a:r>
                        <a:rPr lang="en-US" sz="1100" dirty="0">
                          <a:effectLst/>
                        </a:rPr>
                        <a:t>Priority</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marR="319405">
                        <a:spcAft>
                          <a:spcPts val="0"/>
                        </a:spcAft>
                      </a:pPr>
                      <a:r>
                        <a:rPr lang="en-US" sz="1100">
                          <a:effectLst/>
                        </a:rPr>
                        <a:t>Input Test Data</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marR="86995" algn="just">
                        <a:spcAft>
                          <a:spcPts val="0"/>
                        </a:spcAft>
                      </a:pPr>
                      <a:r>
                        <a:rPr lang="en-US" sz="1100" dirty="0">
                          <a:effectLst/>
                        </a:rPr>
                        <a:t>Test Case Description</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marR="102235">
                        <a:lnSpc>
                          <a:spcPct val="100000"/>
                        </a:lnSpc>
                        <a:spcAft>
                          <a:spcPts val="0"/>
                        </a:spcAft>
                      </a:pPr>
                      <a:r>
                        <a:rPr lang="en-US" sz="1100">
                          <a:effectLst/>
                        </a:rPr>
                        <a:t>Expected Results</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marR="217805">
                        <a:lnSpc>
                          <a:spcPct val="100000"/>
                        </a:lnSpc>
                        <a:spcAft>
                          <a:spcPts val="0"/>
                        </a:spcAft>
                      </a:pPr>
                      <a:r>
                        <a:rPr lang="en-US" sz="1100">
                          <a:effectLst/>
                        </a:rPr>
                        <a:t>Actual Results</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marR="50800">
                        <a:lnSpc>
                          <a:spcPct val="100000"/>
                        </a:lnSpc>
                        <a:spcAft>
                          <a:spcPts val="0"/>
                        </a:spcAft>
                      </a:pPr>
                      <a:r>
                        <a:rPr lang="en-US" sz="1100" dirty="0">
                          <a:effectLst/>
                        </a:rPr>
                        <a:t>Pass/Fail</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884557774"/>
                  </a:ext>
                </a:extLst>
              </a:tr>
              <a:tr h="983128">
                <a:tc>
                  <a:txBody>
                    <a:bodyPr/>
                    <a:lstStyle/>
                    <a:p>
                      <a:pPr marL="199390" marR="73660" indent="-102235">
                        <a:spcAft>
                          <a:spcPts val="0"/>
                        </a:spcAft>
                      </a:pPr>
                      <a:r>
                        <a:rPr lang="en-US" sz="900">
                          <a:effectLst/>
                        </a:rPr>
                        <a:t>TU0 1</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3210" marR="186690">
                        <a:spcAft>
                          <a:spcPts val="0"/>
                        </a:spcAft>
                      </a:pPr>
                      <a:r>
                        <a:rPr lang="en-US" sz="900">
                          <a:effectLst/>
                        </a:rPr>
                        <a:t>User Login</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160" algn="ctr">
                        <a:lnSpc>
                          <a:spcPts val="1340"/>
                        </a:lnSpc>
                      </a:pPr>
                      <a:r>
                        <a:rPr lang="en-US" sz="900">
                          <a:effectLst/>
                        </a:rPr>
                        <a:t>A</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5090" marR="71120" algn="ctr">
                        <a:spcAft>
                          <a:spcPts val="0"/>
                        </a:spcAft>
                      </a:pPr>
                      <a:r>
                        <a:rPr lang="en-US" sz="900">
                          <a:effectLst/>
                        </a:rPr>
                        <a:t>Enter Email-id and Password.</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17475" marR="104140" algn="ctr">
                        <a:spcAft>
                          <a:spcPts val="0"/>
                        </a:spcAft>
                      </a:pPr>
                      <a:r>
                        <a:rPr lang="en-US" sz="900" dirty="0">
                          <a:effectLst/>
                        </a:rPr>
                        <a:t>Check user with the database</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9375" marR="64770" indent="-3175" algn="ctr">
                        <a:spcAft>
                          <a:spcPts val="0"/>
                        </a:spcAft>
                      </a:pPr>
                      <a:r>
                        <a:rPr lang="en-US" sz="900">
                          <a:effectLst/>
                        </a:rPr>
                        <a:t>User should be available </a:t>
                      </a:r>
                      <a:r>
                        <a:rPr lang="en-US" sz="900" spc="-60">
                          <a:effectLst/>
                        </a:rPr>
                        <a:t>in </a:t>
                      </a:r>
                      <a:r>
                        <a:rPr lang="en-US" sz="900">
                          <a:effectLst/>
                        </a:rPr>
                        <a:t>database</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0650" marR="107950" indent="-1270" algn="ctr">
                        <a:spcAft>
                          <a:spcPts val="0"/>
                        </a:spcAft>
                      </a:pPr>
                      <a:r>
                        <a:rPr lang="en-US" sz="900">
                          <a:effectLst/>
                        </a:rPr>
                        <a:t>User present in database</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222250" algn="r">
                        <a:lnSpc>
                          <a:spcPts val="1340"/>
                        </a:lnSpc>
                      </a:pPr>
                      <a:r>
                        <a:rPr lang="en-US" sz="900">
                          <a:effectLst/>
                        </a:rPr>
                        <a:t>Pass</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717179666"/>
                  </a:ext>
                </a:extLst>
              </a:tr>
              <a:tr h="995559">
                <a:tc>
                  <a:txBody>
                    <a:bodyPr/>
                    <a:lstStyle/>
                    <a:p>
                      <a:pPr marL="199390" marR="73660" indent="-102235">
                        <a:spcAft>
                          <a:spcPts val="0"/>
                        </a:spcAft>
                      </a:pPr>
                      <a:r>
                        <a:rPr lang="en-US" sz="900">
                          <a:effectLst/>
                        </a:rPr>
                        <a:t>TU0 2</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02565" marR="233680">
                        <a:spcAft>
                          <a:spcPts val="0"/>
                        </a:spcAft>
                      </a:pPr>
                      <a:r>
                        <a:rPr lang="en-US" sz="900">
                          <a:effectLst/>
                        </a:rPr>
                        <a:t>Create Event</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160" algn="ctr">
                        <a:lnSpc>
                          <a:spcPts val="1340"/>
                        </a:lnSpc>
                      </a:pPr>
                      <a:r>
                        <a:rPr lang="en-US" sz="900">
                          <a:effectLst/>
                        </a:rPr>
                        <a:t>A</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80975" marR="154305" indent="38100">
                        <a:spcAft>
                          <a:spcPts val="0"/>
                        </a:spcAft>
                      </a:pPr>
                      <a:r>
                        <a:rPr lang="en-US" sz="900">
                          <a:effectLst/>
                        </a:rPr>
                        <a:t>Event Details</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8585" marR="127635" indent="129540">
                        <a:spcAft>
                          <a:spcPts val="0"/>
                        </a:spcAft>
                      </a:pPr>
                      <a:r>
                        <a:rPr lang="en-US" sz="900">
                          <a:effectLst/>
                        </a:rPr>
                        <a:t>Creating an Event</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1280" marR="72390" indent="635" algn="ctr">
                        <a:spcAft>
                          <a:spcPts val="0"/>
                        </a:spcAft>
                      </a:pPr>
                      <a:r>
                        <a:rPr lang="en-US" sz="900">
                          <a:effectLst/>
                        </a:rPr>
                        <a:t>Should be upload </a:t>
                      </a:r>
                      <a:r>
                        <a:rPr lang="en-US" sz="900" spc="-5">
                          <a:effectLst/>
                        </a:rPr>
                        <a:t>Successfull </a:t>
                      </a:r>
                      <a:r>
                        <a:rPr lang="en-US" sz="900">
                          <a:effectLst/>
                        </a:rPr>
                        <a:t>y</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6995" marR="74295" indent="3810" algn="ctr">
                        <a:spcAft>
                          <a:spcPts val="0"/>
                        </a:spcAft>
                      </a:pPr>
                      <a:r>
                        <a:rPr lang="en-US" sz="900">
                          <a:effectLst/>
                        </a:rPr>
                        <a:t>Details are stored </a:t>
                      </a:r>
                      <a:r>
                        <a:rPr lang="en-US" sz="900" spc="-5">
                          <a:effectLst/>
                        </a:rPr>
                        <a:t>successfull </a:t>
                      </a:r>
                      <a:r>
                        <a:rPr lang="en-US" sz="900">
                          <a:effectLst/>
                        </a:rPr>
                        <a:t>y</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222250" algn="r">
                        <a:lnSpc>
                          <a:spcPts val="1340"/>
                        </a:lnSpc>
                      </a:pPr>
                      <a:r>
                        <a:rPr lang="en-US" sz="900" dirty="0">
                          <a:effectLst/>
                        </a:rPr>
                        <a:t>Pass</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140959191"/>
                  </a:ext>
                </a:extLst>
              </a:tr>
              <a:tr h="981574">
                <a:tc>
                  <a:txBody>
                    <a:bodyPr/>
                    <a:lstStyle/>
                    <a:p>
                      <a:pPr marL="199390" marR="73660" indent="-102235">
                        <a:spcAft>
                          <a:spcPts val="0"/>
                        </a:spcAft>
                      </a:pPr>
                      <a:r>
                        <a:rPr lang="en-US" sz="900">
                          <a:effectLst/>
                        </a:rPr>
                        <a:t>TU0 3</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7155" marR="88265" algn="ctr">
                        <a:spcAft>
                          <a:spcPts val="0"/>
                        </a:spcAft>
                      </a:pPr>
                      <a:r>
                        <a:rPr lang="en-US" sz="900">
                          <a:effectLst/>
                        </a:rPr>
                        <a:t>Receive Notificatio n</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160" algn="ctr">
                        <a:lnSpc>
                          <a:spcPts val="1340"/>
                        </a:lnSpc>
                      </a:pPr>
                      <a:r>
                        <a:rPr lang="en-US" sz="900">
                          <a:effectLst/>
                        </a:rPr>
                        <a:t>A</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160" algn="ctr">
                        <a:lnSpc>
                          <a:spcPts val="1340"/>
                        </a:lnSpc>
                      </a:pPr>
                      <a:r>
                        <a:rPr lang="en-US" sz="900" dirty="0">
                          <a:effectLst/>
                        </a:rPr>
                        <a:t>-</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01295" marR="188595" indent="-1905" algn="ctr">
                        <a:spcAft>
                          <a:spcPts val="0"/>
                        </a:spcAft>
                      </a:pPr>
                      <a:r>
                        <a:rPr lang="en-US" sz="900" dirty="0">
                          <a:effectLst/>
                        </a:rPr>
                        <a:t>Event Details are notified.</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6200" marR="66040" indent="-1270" algn="ctr">
                        <a:spcAft>
                          <a:spcPts val="0"/>
                        </a:spcAft>
                      </a:pPr>
                      <a:r>
                        <a:rPr lang="en-US" sz="900">
                          <a:effectLst/>
                        </a:rPr>
                        <a:t>Notificatio n should be received properly</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2400" marR="139065" indent="-1270" algn="ctr">
                        <a:spcAft>
                          <a:spcPts val="0"/>
                        </a:spcAft>
                      </a:pPr>
                      <a:r>
                        <a:rPr lang="en-US" sz="900">
                          <a:effectLst/>
                        </a:rPr>
                        <a:t>Alert Message received properly</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222250" algn="r">
                        <a:lnSpc>
                          <a:spcPts val="1340"/>
                        </a:lnSpc>
                      </a:pPr>
                      <a:r>
                        <a:rPr lang="en-US" sz="900">
                          <a:effectLst/>
                        </a:rPr>
                        <a:t>Pass</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508044046"/>
                  </a:ext>
                </a:extLst>
              </a:tr>
              <a:tr h="788402">
                <a:tc>
                  <a:txBody>
                    <a:bodyPr/>
                    <a:lstStyle/>
                    <a:p>
                      <a:pPr marL="199390" marR="73660" indent="-102235">
                        <a:spcAft>
                          <a:spcPts val="0"/>
                        </a:spcAft>
                      </a:pPr>
                      <a:r>
                        <a:rPr lang="en-US" sz="900">
                          <a:effectLst/>
                        </a:rPr>
                        <a:t>TU0 4</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3185" marR="56515" indent="150495">
                        <a:spcAft>
                          <a:spcPts val="0"/>
                        </a:spcAft>
                      </a:pPr>
                      <a:r>
                        <a:rPr lang="en-US" sz="900">
                          <a:effectLst/>
                        </a:rPr>
                        <a:t>Request Friend informatio n</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160" algn="ctr">
                        <a:lnSpc>
                          <a:spcPts val="1340"/>
                        </a:lnSpc>
                      </a:pPr>
                      <a:r>
                        <a:rPr lang="en-US" sz="900">
                          <a:effectLst/>
                        </a:rPr>
                        <a:t>A</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3985" marR="141605" indent="-15240">
                        <a:spcAft>
                          <a:spcPts val="0"/>
                        </a:spcAft>
                      </a:pPr>
                      <a:r>
                        <a:rPr lang="en-US" sz="900">
                          <a:effectLst/>
                        </a:rPr>
                        <a:t>Add Friend Request</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6365" marR="204470" indent="68580">
                        <a:spcAft>
                          <a:spcPts val="0"/>
                        </a:spcAft>
                      </a:pPr>
                      <a:r>
                        <a:rPr lang="en-US" sz="900">
                          <a:effectLst/>
                        </a:rPr>
                        <a:t>Request Friend</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82880" marR="118745" indent="-43180">
                        <a:spcAft>
                          <a:spcPts val="0"/>
                        </a:spcAft>
                      </a:pPr>
                      <a:r>
                        <a:rPr lang="en-US" sz="900">
                          <a:effectLst/>
                        </a:rPr>
                        <a:t>Accepted Request</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9375" marR="81915" indent="76200">
                        <a:spcAft>
                          <a:spcPts val="0"/>
                        </a:spcAft>
                      </a:pPr>
                      <a:r>
                        <a:rPr lang="en-US" sz="900">
                          <a:effectLst/>
                        </a:rPr>
                        <a:t>Accepted successful</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222250" algn="r">
                        <a:lnSpc>
                          <a:spcPts val="1340"/>
                        </a:lnSpc>
                      </a:pPr>
                      <a:r>
                        <a:rPr lang="en-US" sz="900" dirty="0">
                          <a:effectLst/>
                        </a:rPr>
                        <a:t>Pass</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305203028"/>
                  </a:ext>
                </a:extLst>
              </a:tr>
            </a:tbl>
          </a:graphicData>
        </a:graphic>
      </p:graphicFrame>
      <p:sp>
        <p:nvSpPr>
          <p:cNvPr id="5" name="TextBox 4">
            <a:extLst>
              <a:ext uri="{FF2B5EF4-FFF2-40B4-BE49-F238E27FC236}">
                <a16:creationId xmlns:a16="http://schemas.microsoft.com/office/drawing/2014/main" id="{2549AC3E-B49C-42B3-8DF6-0D74ECEF4463}"/>
              </a:ext>
            </a:extLst>
          </p:cNvPr>
          <p:cNvSpPr txBox="1"/>
          <p:nvPr/>
        </p:nvSpPr>
        <p:spPr>
          <a:xfrm>
            <a:off x="2627784" y="5629441"/>
            <a:ext cx="4608512" cy="369332"/>
          </a:xfrm>
          <a:prstGeom prst="rect">
            <a:avLst/>
          </a:prstGeom>
          <a:noFill/>
        </p:spPr>
        <p:txBody>
          <a:bodyPr wrap="square" rtlCol="0">
            <a:spAutoFit/>
          </a:bodyPr>
          <a:lstStyle/>
          <a:p>
            <a:r>
              <a:rPr lang="en-IN" dirty="0">
                <a:solidFill>
                  <a:schemeClr val="bg1"/>
                </a:solidFill>
              </a:rPr>
              <a:t>Test Case For User Module</a:t>
            </a:r>
          </a:p>
        </p:txBody>
      </p:sp>
    </p:spTree>
    <p:extLst>
      <p:ext uri="{BB962C8B-B14F-4D97-AF65-F5344CB8AC3E}">
        <p14:creationId xmlns:p14="http://schemas.microsoft.com/office/powerpoint/2010/main" val="2878770482"/>
      </p:ext>
    </p:extLst>
  </p:cSld>
  <p:clrMapOvr>
    <a:masterClrMapping/>
  </p:clrMapOvr>
  <p:transition>
    <p:newsfla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C99"/>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0DB815-86B0-4D92-AED4-E4924D04FC87}"/>
              </a:ext>
            </a:extLst>
          </p:cNvPr>
          <p:cNvSpPr>
            <a:spLocks noGrp="1"/>
          </p:cNvSpPr>
          <p:nvPr>
            <p:ph type="title"/>
          </p:nvPr>
        </p:nvSpPr>
        <p:spPr>
          <a:xfrm>
            <a:off x="457200" y="274638"/>
            <a:ext cx="8229600" cy="1143000"/>
          </a:xfrm>
        </p:spPr>
        <p:txBody>
          <a:bodyPr/>
          <a:lstStyle/>
          <a:p>
            <a:r>
              <a:rPr lang="en-IN" dirty="0"/>
              <a:t>Introduction</a:t>
            </a:r>
          </a:p>
        </p:txBody>
      </p:sp>
      <p:sp>
        <p:nvSpPr>
          <p:cNvPr id="6" name="TextBox 5">
            <a:extLst>
              <a:ext uri="{FF2B5EF4-FFF2-40B4-BE49-F238E27FC236}">
                <a16:creationId xmlns:a16="http://schemas.microsoft.com/office/drawing/2014/main" id="{115F4D99-29AC-4ACB-937B-62CEEEA073F0}"/>
              </a:ext>
            </a:extLst>
          </p:cNvPr>
          <p:cNvSpPr txBox="1"/>
          <p:nvPr/>
        </p:nvSpPr>
        <p:spPr>
          <a:xfrm>
            <a:off x="539552" y="1268760"/>
            <a:ext cx="8424936" cy="369331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The user behavior has been studied to examine the psychological antecedents of actions in various domains like medical, businesses and many other sectors for many years, and by gathering all this information using the data obtained to predict or to make proposal to the client/person and to track the event of the person. In general, the characteristics of a person depends on various factors and one of the most common factor is their health condition and well-being, so that the behavior of the person can also be predicted or analyzed based on their public health status.</a:t>
            </a:r>
          </a:p>
          <a:p>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Nowadays Social media is been a very popular mode of interaction between the people they share their thoughts, feelings, emotions, behavior and their status etc. in the Social media which is a Online Social Network (ONS), this online social media includes Facebook, Twitter etc. Thus, this Online social media consists of vast amount of data which also analyze the behavior of the person using online social networks.</a:t>
            </a:r>
            <a:endParaRPr lang="en-IN"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9274984"/>
      </p:ext>
    </p:extLst>
  </p:cSld>
  <p:clrMapOvr>
    <a:masterClrMapping/>
  </p:clrMapOvr>
  <p:transition>
    <p:newsflash/>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CC99"/>
        </a:solidFill>
        <a:effectLst/>
      </p:bgPr>
    </p:bg>
    <p:spTree>
      <p:nvGrpSpPr>
        <p:cNvPr id="1" name=""/>
        <p:cNvGrpSpPr/>
        <p:nvPr/>
      </p:nvGrpSpPr>
      <p:grpSpPr>
        <a:xfrm>
          <a:off x="0" y="0"/>
          <a:ext cx="0" cy="0"/>
          <a:chOff x="0" y="0"/>
          <a:chExt cx="0" cy="0"/>
        </a:xfrm>
      </p:grpSpPr>
      <p:sp>
        <p:nvSpPr>
          <p:cNvPr id="1048596" name="Title 2"/>
          <p:cNvSpPr>
            <a:spLocks noGrp="1"/>
          </p:cNvSpPr>
          <p:nvPr>
            <p:ph type="title"/>
          </p:nvPr>
        </p:nvSpPr>
        <p:spPr>
          <a:xfrm>
            <a:off x="323528" y="174450"/>
            <a:ext cx="8229600" cy="903032"/>
          </a:xfrm>
        </p:spPr>
        <p:txBody>
          <a:bodyPr rtlCol="0"/>
          <a:lstStyle/>
          <a:p>
            <a:r>
              <a:rPr lang="en-IN" dirty="0"/>
              <a:t>Testing</a:t>
            </a:r>
          </a:p>
        </p:txBody>
      </p:sp>
      <p:sp>
        <p:nvSpPr>
          <p:cNvPr id="4" name="TextBox 3">
            <a:extLst>
              <a:ext uri="{FF2B5EF4-FFF2-40B4-BE49-F238E27FC236}">
                <a16:creationId xmlns:a16="http://schemas.microsoft.com/office/drawing/2014/main" id="{419A915C-A8B4-444A-A3F1-668229F0F001}"/>
              </a:ext>
            </a:extLst>
          </p:cNvPr>
          <p:cNvSpPr txBox="1"/>
          <p:nvPr/>
        </p:nvSpPr>
        <p:spPr>
          <a:xfrm>
            <a:off x="323528" y="1052736"/>
            <a:ext cx="8496944" cy="3647152"/>
          </a:xfrm>
          <a:prstGeom prst="rect">
            <a:avLst/>
          </a:prstGeom>
          <a:noFill/>
        </p:spPr>
        <p:txBody>
          <a:bodyPr wrap="square" rtlCol="0">
            <a:spAutoFit/>
          </a:bodyPr>
          <a:lstStyle/>
          <a:p>
            <a:endParaRPr lang="en-US" sz="25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5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5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500" dirty="0">
              <a:solidFill>
                <a:srgbClr val="000000"/>
              </a:solidFill>
              <a:latin typeface="Times New Roman" panose="02020603050405020304" pitchFamily="18" charset="0"/>
              <a:cs typeface="Times New Roman" panose="02020603050405020304" pitchFamily="18" charset="0"/>
            </a:endParaRPr>
          </a:p>
          <a:p>
            <a:endParaRPr lang="en-IN" sz="2500" dirty="0"/>
          </a:p>
          <a:p>
            <a:endParaRPr lang="en-IN" sz="2500" dirty="0"/>
          </a:p>
          <a:p>
            <a:endParaRPr lang="en-IN" sz="2700" dirty="0"/>
          </a:p>
          <a:p>
            <a:endParaRPr lang="en-IN" dirty="0"/>
          </a:p>
          <a:p>
            <a:endParaRPr lang="en-IN" dirty="0"/>
          </a:p>
          <a:p>
            <a:endParaRPr lang="en-IN" dirty="0"/>
          </a:p>
        </p:txBody>
      </p:sp>
      <p:graphicFrame>
        <p:nvGraphicFramePr>
          <p:cNvPr id="3" name="Table 2">
            <a:extLst>
              <a:ext uri="{FF2B5EF4-FFF2-40B4-BE49-F238E27FC236}">
                <a16:creationId xmlns:a16="http://schemas.microsoft.com/office/drawing/2014/main" id="{A0590AF8-EF04-4F45-941E-4BCA1380F917}"/>
              </a:ext>
            </a:extLst>
          </p:cNvPr>
          <p:cNvGraphicFramePr>
            <a:graphicFrameLocks noGrp="1"/>
          </p:cNvGraphicFramePr>
          <p:nvPr>
            <p:extLst>
              <p:ext uri="{D42A27DB-BD31-4B8C-83A1-F6EECF244321}">
                <p14:modId xmlns:p14="http://schemas.microsoft.com/office/powerpoint/2010/main" val="2043567366"/>
              </p:ext>
            </p:extLst>
          </p:nvPr>
        </p:nvGraphicFramePr>
        <p:xfrm>
          <a:off x="395537" y="908721"/>
          <a:ext cx="8496946" cy="4320480"/>
        </p:xfrm>
        <a:graphic>
          <a:graphicData uri="http://schemas.openxmlformats.org/drawingml/2006/table">
            <a:tbl>
              <a:tblPr firstRow="1" firstCol="1" lastRow="1" lastCol="1" bandRow="1" bandCol="1">
                <a:tableStyleId>{5C22544A-7EE6-4342-B048-85BDC9FD1C3A}</a:tableStyleId>
              </a:tblPr>
              <a:tblGrid>
                <a:gridCol w="875593">
                  <a:extLst>
                    <a:ext uri="{9D8B030D-6E8A-4147-A177-3AD203B41FA5}">
                      <a16:colId xmlns:a16="http://schemas.microsoft.com/office/drawing/2014/main" val="1111036995"/>
                    </a:ext>
                  </a:extLst>
                </a:gridCol>
                <a:gridCol w="1247323">
                  <a:extLst>
                    <a:ext uri="{9D8B030D-6E8A-4147-A177-3AD203B41FA5}">
                      <a16:colId xmlns:a16="http://schemas.microsoft.com/office/drawing/2014/main" val="2956456292"/>
                    </a:ext>
                  </a:extLst>
                </a:gridCol>
                <a:gridCol w="875593">
                  <a:extLst>
                    <a:ext uri="{9D8B030D-6E8A-4147-A177-3AD203B41FA5}">
                      <a16:colId xmlns:a16="http://schemas.microsoft.com/office/drawing/2014/main" val="843715031"/>
                    </a:ext>
                  </a:extLst>
                </a:gridCol>
                <a:gridCol w="998033">
                  <a:extLst>
                    <a:ext uri="{9D8B030D-6E8A-4147-A177-3AD203B41FA5}">
                      <a16:colId xmlns:a16="http://schemas.microsoft.com/office/drawing/2014/main" val="3332008861"/>
                    </a:ext>
                  </a:extLst>
                </a:gridCol>
                <a:gridCol w="1499253">
                  <a:extLst>
                    <a:ext uri="{9D8B030D-6E8A-4147-A177-3AD203B41FA5}">
                      <a16:colId xmlns:a16="http://schemas.microsoft.com/office/drawing/2014/main" val="4287189822"/>
                    </a:ext>
                  </a:extLst>
                </a:gridCol>
                <a:gridCol w="1129285">
                  <a:extLst>
                    <a:ext uri="{9D8B030D-6E8A-4147-A177-3AD203B41FA5}">
                      <a16:colId xmlns:a16="http://schemas.microsoft.com/office/drawing/2014/main" val="3147572314"/>
                    </a:ext>
                  </a:extLst>
                </a:gridCol>
                <a:gridCol w="869427">
                  <a:extLst>
                    <a:ext uri="{9D8B030D-6E8A-4147-A177-3AD203B41FA5}">
                      <a16:colId xmlns:a16="http://schemas.microsoft.com/office/drawing/2014/main" val="487761278"/>
                    </a:ext>
                  </a:extLst>
                </a:gridCol>
                <a:gridCol w="1002439">
                  <a:extLst>
                    <a:ext uri="{9D8B030D-6E8A-4147-A177-3AD203B41FA5}">
                      <a16:colId xmlns:a16="http://schemas.microsoft.com/office/drawing/2014/main" val="3827955476"/>
                    </a:ext>
                  </a:extLst>
                </a:gridCol>
              </a:tblGrid>
              <a:tr h="738659">
                <a:tc>
                  <a:txBody>
                    <a:bodyPr/>
                    <a:lstStyle/>
                    <a:p>
                      <a:pPr marL="71120" marR="204470" algn="just">
                        <a:spcAft>
                          <a:spcPts val="0"/>
                        </a:spcAft>
                      </a:pPr>
                      <a:r>
                        <a:rPr lang="en-US" sz="1300">
                          <a:effectLst/>
                        </a:rPr>
                        <a:t>Test Case Id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ts val="1560"/>
                        </a:lnSpc>
                      </a:pPr>
                      <a:r>
                        <a:rPr lang="en-US" sz="1300">
                          <a:effectLst/>
                        </a:rPr>
                        <a:t>Test Cases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2390" marR="85090">
                        <a:lnSpc>
                          <a:spcPct val="100000"/>
                        </a:lnSpc>
                        <a:spcAft>
                          <a:spcPts val="0"/>
                        </a:spcAft>
                      </a:pPr>
                      <a:r>
                        <a:rPr lang="en-US" sz="1300">
                          <a:effectLst/>
                        </a:rPr>
                        <a:t>Priorit y</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302895">
                        <a:spcAft>
                          <a:spcPts val="0"/>
                        </a:spcAft>
                      </a:pPr>
                      <a:r>
                        <a:rPr lang="en-US" sz="1300">
                          <a:effectLst/>
                        </a:rPr>
                        <a:t>Inpu t</a:t>
                      </a:r>
                      <a:endParaRPr lang="en-IN" sz="1000">
                        <a:effectLst/>
                      </a:endParaRPr>
                    </a:p>
                    <a:p>
                      <a:pPr marL="71120" marR="293370">
                        <a:lnSpc>
                          <a:spcPts val="1610"/>
                        </a:lnSpc>
                        <a:spcBef>
                          <a:spcPts val="25"/>
                        </a:spcBef>
                        <a:spcAft>
                          <a:spcPts val="0"/>
                        </a:spcAft>
                      </a:pPr>
                      <a:r>
                        <a:rPr lang="en-US" sz="1300">
                          <a:effectLst/>
                        </a:rPr>
                        <a:t>Test Data</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160655">
                        <a:lnSpc>
                          <a:spcPct val="100000"/>
                        </a:lnSpc>
                        <a:spcAft>
                          <a:spcPts val="0"/>
                        </a:spcAft>
                      </a:pPr>
                      <a:r>
                        <a:rPr lang="en-US" sz="1300">
                          <a:effectLst/>
                        </a:rPr>
                        <a:t>Test Case Description</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62230">
                        <a:lnSpc>
                          <a:spcPct val="100000"/>
                        </a:lnSpc>
                        <a:spcAft>
                          <a:spcPts val="0"/>
                        </a:spcAft>
                      </a:pPr>
                      <a:r>
                        <a:rPr lang="en-US" sz="1300">
                          <a:effectLst/>
                        </a:rPr>
                        <a:t>Expected Results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marR="73660" algn="just">
                        <a:lnSpc>
                          <a:spcPct val="100000"/>
                        </a:lnSpc>
                        <a:spcAft>
                          <a:spcPts val="0"/>
                        </a:spcAft>
                      </a:pPr>
                      <a:r>
                        <a:rPr lang="en-US" sz="1300">
                          <a:effectLst/>
                        </a:rPr>
                        <a:t>Actual Result 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marR="89535">
                        <a:lnSpc>
                          <a:spcPct val="100000"/>
                        </a:lnSpc>
                        <a:spcAft>
                          <a:spcPts val="0"/>
                        </a:spcAft>
                      </a:pPr>
                      <a:r>
                        <a:rPr lang="en-US" sz="1300">
                          <a:effectLst/>
                        </a:rPr>
                        <a:t>Pass/Fa il</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069025547"/>
                  </a:ext>
                </a:extLst>
              </a:tr>
              <a:tr h="903619">
                <a:tc>
                  <a:txBody>
                    <a:bodyPr/>
                    <a:lstStyle/>
                    <a:p>
                      <a:pPr marL="71120">
                        <a:lnSpc>
                          <a:spcPts val="1585"/>
                        </a:lnSpc>
                      </a:pPr>
                      <a:r>
                        <a:rPr lang="en-US" sz="1300">
                          <a:effectLst/>
                        </a:rPr>
                        <a:t>TE0 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67335" marR="163195" indent="-44450">
                        <a:spcAft>
                          <a:spcPts val="0"/>
                        </a:spcAft>
                      </a:pPr>
                      <a:r>
                        <a:rPr lang="en-US" sz="1300">
                          <a:effectLst/>
                        </a:rPr>
                        <a:t>Admin Login</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2390">
                        <a:lnSpc>
                          <a:spcPts val="1540"/>
                        </a:lnSpc>
                      </a:pPr>
                      <a:r>
                        <a:rPr lang="en-US" sz="1300">
                          <a:effectLst/>
                        </a:rPr>
                        <a:t>A</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107315">
                        <a:spcAft>
                          <a:spcPts val="0"/>
                        </a:spcAft>
                      </a:pPr>
                      <a:r>
                        <a:rPr lang="en-US" sz="1100">
                          <a:effectLst/>
                        </a:rPr>
                        <a:t>Enter Email-id and Passwor 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59055">
                        <a:lnSpc>
                          <a:spcPct val="111000"/>
                        </a:lnSpc>
                        <a:spcBef>
                          <a:spcPts val="90"/>
                        </a:spcBef>
                        <a:spcAft>
                          <a:spcPts val="0"/>
                        </a:spcAft>
                      </a:pPr>
                      <a:r>
                        <a:rPr lang="en-US" sz="1100">
                          <a:effectLst/>
                        </a:rPr>
                        <a:t>Check Admin details with the database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ct val="111000"/>
                        </a:lnSpc>
                        <a:spcBef>
                          <a:spcPts val="90"/>
                        </a:spcBef>
                        <a:spcAft>
                          <a:spcPts val="0"/>
                        </a:spcAft>
                      </a:pPr>
                      <a:r>
                        <a:rPr lang="en-US" sz="1100">
                          <a:effectLst/>
                        </a:rPr>
                        <a:t>Admin should be available in database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marR="12065">
                        <a:lnSpc>
                          <a:spcPct val="111000"/>
                        </a:lnSpc>
                        <a:spcBef>
                          <a:spcPts val="90"/>
                        </a:spcBef>
                        <a:spcAft>
                          <a:spcPts val="0"/>
                        </a:spcAft>
                      </a:pPr>
                      <a:r>
                        <a:rPr lang="en-US" sz="1100">
                          <a:effectLst/>
                        </a:rPr>
                        <a:t>Admin present in database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lnSpc>
                          <a:spcPts val="1540"/>
                        </a:lnSpc>
                      </a:pPr>
                      <a:r>
                        <a:rPr lang="en-US" sz="1300">
                          <a:effectLst/>
                        </a:rPr>
                        <a:t>Pass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928833644"/>
                  </a:ext>
                </a:extLst>
              </a:tr>
              <a:tr h="776944">
                <a:tc>
                  <a:txBody>
                    <a:bodyPr/>
                    <a:lstStyle/>
                    <a:p>
                      <a:pPr marL="71120"/>
                      <a:r>
                        <a:rPr lang="en-US" sz="1300">
                          <a:effectLst/>
                        </a:rPr>
                        <a:t>TE0 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245745">
                        <a:spcAft>
                          <a:spcPts val="0"/>
                        </a:spcAft>
                      </a:pPr>
                      <a:r>
                        <a:rPr lang="en-US" sz="1100">
                          <a:effectLst/>
                        </a:rPr>
                        <a:t>View All Events Created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49225">
                        <a:lnSpc>
                          <a:spcPts val="1340"/>
                        </a:lnSpc>
                      </a:pPr>
                      <a:r>
                        <a:rPr lang="en-US" sz="1100">
                          <a:effectLst/>
                        </a:rPr>
                        <a:t>A</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540" marR="223520" indent="74295">
                        <a:lnSpc>
                          <a:spcPct val="96000"/>
                        </a:lnSpc>
                        <a:spcAft>
                          <a:spcPts val="0"/>
                        </a:spcAft>
                      </a:pPr>
                      <a:r>
                        <a:rPr lang="en-US" sz="1100">
                          <a:effectLst/>
                        </a:rPr>
                        <a:t>Events Created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12700">
                        <a:lnSpc>
                          <a:spcPct val="95000"/>
                        </a:lnSpc>
                        <a:spcAft>
                          <a:spcPts val="0"/>
                        </a:spcAft>
                      </a:pPr>
                      <a:r>
                        <a:rPr lang="en-US" sz="1100">
                          <a:effectLst/>
                        </a:rPr>
                        <a:t>All Events Description that are Created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169545">
                        <a:spcAft>
                          <a:spcPts val="0"/>
                        </a:spcAft>
                      </a:pPr>
                      <a:r>
                        <a:rPr lang="en-US" sz="1100">
                          <a:effectLst/>
                        </a:rPr>
                        <a:t>Show all the event that are created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marR="62865">
                        <a:spcAft>
                          <a:spcPts val="0"/>
                        </a:spcAft>
                      </a:pPr>
                      <a:r>
                        <a:rPr lang="en-US" sz="1100">
                          <a:effectLst/>
                        </a:rPr>
                        <a:t>Display ed Events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lnSpc>
                          <a:spcPts val="1340"/>
                        </a:lnSpc>
                      </a:pPr>
                      <a:r>
                        <a:rPr lang="en-US" sz="1100">
                          <a:effectLst/>
                        </a:rPr>
                        <a:t>Pass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431827765"/>
                  </a:ext>
                </a:extLst>
              </a:tr>
              <a:tr h="775254">
                <a:tc>
                  <a:txBody>
                    <a:bodyPr/>
                    <a:lstStyle/>
                    <a:p>
                      <a:pPr marL="71120"/>
                      <a:r>
                        <a:rPr lang="en-US" sz="1300">
                          <a:effectLst/>
                        </a:rPr>
                        <a:t>TC01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540" marR="373380" indent="114300">
                        <a:spcAft>
                          <a:spcPts val="0"/>
                        </a:spcAft>
                      </a:pPr>
                      <a:r>
                        <a:rPr lang="en-US" sz="1100">
                          <a:effectLst/>
                        </a:rPr>
                        <a:t>Check Event</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49225">
                        <a:lnSpc>
                          <a:spcPts val="1340"/>
                        </a:lnSpc>
                      </a:pPr>
                      <a:r>
                        <a:rPr lang="en-US" sz="1100">
                          <a:effectLst/>
                        </a:rPr>
                        <a:t>A</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540" marR="342265">
                        <a:lnSpc>
                          <a:spcPct val="96000"/>
                        </a:lnSpc>
                        <a:spcAft>
                          <a:spcPts val="0"/>
                        </a:spcAft>
                      </a:pPr>
                      <a:r>
                        <a:rPr lang="en-US" sz="1100">
                          <a:effectLst/>
                        </a:rPr>
                        <a:t>Event Name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80645">
                        <a:lnSpc>
                          <a:spcPct val="95000"/>
                        </a:lnSpc>
                        <a:spcAft>
                          <a:spcPts val="0"/>
                        </a:spcAft>
                      </a:pPr>
                      <a:r>
                        <a:rPr lang="en-US" sz="1100">
                          <a:effectLst/>
                        </a:rPr>
                        <a:t>Description of all information regarding the information</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540" marR="81280" indent="76200">
                        <a:spcAft>
                          <a:spcPts val="0"/>
                        </a:spcAft>
                      </a:pPr>
                      <a:r>
                        <a:rPr lang="en-US" sz="1100">
                          <a:effectLst/>
                        </a:rPr>
                        <a:t>Event Description with attendees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marR="46355">
                        <a:spcAft>
                          <a:spcPts val="0"/>
                        </a:spcAft>
                      </a:pPr>
                      <a:r>
                        <a:rPr lang="en-US" sz="1100">
                          <a:effectLst/>
                        </a:rPr>
                        <a:t>Event Informa tion</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lnSpc>
                          <a:spcPts val="1340"/>
                        </a:lnSpc>
                      </a:pPr>
                      <a:r>
                        <a:rPr lang="en-US" sz="1100">
                          <a:effectLst/>
                        </a:rPr>
                        <a:t>Pass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581920841"/>
                  </a:ext>
                </a:extLst>
              </a:tr>
              <a:tr h="1126004">
                <a:tc>
                  <a:txBody>
                    <a:bodyPr/>
                    <a:lstStyle/>
                    <a:p>
                      <a:pPr marL="71120">
                        <a:spcBef>
                          <a:spcPts val="10"/>
                        </a:spcBef>
                        <a:spcAft>
                          <a:spcPts val="0"/>
                        </a:spcAft>
                      </a:pPr>
                      <a:r>
                        <a:rPr lang="en-US" sz="1300">
                          <a:effectLst/>
                        </a:rPr>
                        <a:t>TC02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148590">
                        <a:spcBef>
                          <a:spcPts val="5"/>
                        </a:spcBef>
                        <a:spcAft>
                          <a:spcPts val="0"/>
                        </a:spcAft>
                      </a:pPr>
                      <a:r>
                        <a:rPr lang="en-US" sz="1100">
                          <a:effectLst/>
                        </a:rPr>
                        <a:t>Receive Notificatio n</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49225">
                        <a:lnSpc>
                          <a:spcPts val="1340"/>
                        </a:lnSpc>
                      </a:pPr>
                      <a:r>
                        <a:rPr lang="en-US" sz="1100">
                          <a:effectLst/>
                        </a:rPr>
                        <a:t>A</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540" marR="107315" indent="74295">
                        <a:lnSpc>
                          <a:spcPct val="96000"/>
                        </a:lnSpc>
                        <a:spcAft>
                          <a:spcPts val="0"/>
                        </a:spcAft>
                      </a:pPr>
                      <a:r>
                        <a:rPr lang="en-US" sz="1100">
                          <a:effectLst/>
                        </a:rPr>
                        <a:t>Event Name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8890">
                        <a:lnSpc>
                          <a:spcPct val="95000"/>
                        </a:lnSpc>
                        <a:spcAft>
                          <a:spcPts val="0"/>
                        </a:spcAft>
                      </a:pPr>
                      <a:r>
                        <a:rPr lang="en-US" sz="1100">
                          <a:effectLst/>
                        </a:rPr>
                        <a:t>Display information of all the attendees with disease affected percentage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75565">
                        <a:spcBef>
                          <a:spcPts val="5"/>
                        </a:spcBef>
                        <a:spcAft>
                          <a:spcPts val="0"/>
                        </a:spcAft>
                      </a:pPr>
                      <a:r>
                        <a:rPr lang="en-US" sz="1100">
                          <a:effectLst/>
                        </a:rPr>
                        <a:t>Notificatio n should be received properly</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marR="71120">
                        <a:spcBef>
                          <a:spcPts val="5"/>
                        </a:spcBef>
                        <a:spcAft>
                          <a:spcPts val="0"/>
                        </a:spcAft>
                      </a:pPr>
                      <a:r>
                        <a:rPr lang="en-US" sz="1100">
                          <a:effectLst/>
                        </a:rPr>
                        <a:t>Alert Messag e receive d</a:t>
                      </a:r>
                      <a:endParaRPr lang="en-IN" sz="1000">
                        <a:effectLst/>
                      </a:endParaRPr>
                    </a:p>
                    <a:p>
                      <a:pPr marL="70485" marR="96520">
                        <a:lnSpc>
                          <a:spcPts val="1350"/>
                        </a:lnSpc>
                        <a:spcBef>
                          <a:spcPts val="5"/>
                        </a:spcBef>
                        <a:spcAft>
                          <a:spcPts val="0"/>
                        </a:spcAft>
                      </a:pPr>
                      <a:r>
                        <a:rPr lang="en-US" sz="1100">
                          <a:effectLst/>
                        </a:rPr>
                        <a:t>properl y</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lnSpc>
                          <a:spcPts val="1340"/>
                        </a:lnSpc>
                      </a:pPr>
                      <a:r>
                        <a:rPr lang="en-US" sz="1100" dirty="0">
                          <a:effectLst/>
                        </a:rPr>
                        <a:t>Pass</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181667820"/>
                  </a:ext>
                </a:extLst>
              </a:tr>
            </a:tbl>
          </a:graphicData>
        </a:graphic>
      </p:graphicFrame>
      <p:sp>
        <p:nvSpPr>
          <p:cNvPr id="7" name="TextBox 6">
            <a:extLst>
              <a:ext uri="{FF2B5EF4-FFF2-40B4-BE49-F238E27FC236}">
                <a16:creationId xmlns:a16="http://schemas.microsoft.com/office/drawing/2014/main" id="{6E8AF23B-1424-4605-87AB-BE2C02362A44}"/>
              </a:ext>
            </a:extLst>
          </p:cNvPr>
          <p:cNvSpPr txBox="1"/>
          <p:nvPr/>
        </p:nvSpPr>
        <p:spPr>
          <a:xfrm>
            <a:off x="2627784" y="5445224"/>
            <a:ext cx="4608512" cy="369332"/>
          </a:xfrm>
          <a:prstGeom prst="rect">
            <a:avLst/>
          </a:prstGeom>
          <a:noFill/>
        </p:spPr>
        <p:txBody>
          <a:bodyPr wrap="square" rtlCol="0">
            <a:spAutoFit/>
          </a:bodyPr>
          <a:lstStyle/>
          <a:p>
            <a:r>
              <a:rPr lang="en-IN" dirty="0">
                <a:solidFill>
                  <a:schemeClr val="bg1"/>
                </a:solidFill>
              </a:rPr>
              <a:t>Test Case For Admin Module</a:t>
            </a:r>
          </a:p>
        </p:txBody>
      </p:sp>
    </p:spTree>
    <p:extLst>
      <p:ext uri="{BB962C8B-B14F-4D97-AF65-F5344CB8AC3E}">
        <p14:creationId xmlns:p14="http://schemas.microsoft.com/office/powerpoint/2010/main" val="3531870437"/>
      </p:ext>
    </p:extLst>
  </p:cSld>
  <p:clrMapOvr>
    <a:masterClrMapping/>
  </p:clrMapOvr>
  <p:transition>
    <p:newsflash/>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CC99"/>
        </a:solidFill>
        <a:effectLst/>
      </p:bgPr>
    </p:bg>
    <p:spTree>
      <p:nvGrpSpPr>
        <p:cNvPr id="1" name=""/>
        <p:cNvGrpSpPr/>
        <p:nvPr/>
      </p:nvGrpSpPr>
      <p:grpSpPr>
        <a:xfrm>
          <a:off x="0" y="0"/>
          <a:ext cx="0" cy="0"/>
          <a:chOff x="0" y="0"/>
          <a:chExt cx="0" cy="0"/>
        </a:xfrm>
      </p:grpSpPr>
      <p:sp>
        <p:nvSpPr>
          <p:cNvPr id="1048596" name="Title 2"/>
          <p:cNvSpPr>
            <a:spLocks noGrp="1"/>
          </p:cNvSpPr>
          <p:nvPr>
            <p:ph type="title"/>
          </p:nvPr>
        </p:nvSpPr>
        <p:spPr>
          <a:xfrm>
            <a:off x="323528" y="174450"/>
            <a:ext cx="8229600" cy="903032"/>
          </a:xfrm>
        </p:spPr>
        <p:txBody>
          <a:bodyPr rtlCol="0"/>
          <a:lstStyle/>
          <a:p>
            <a:r>
              <a:rPr lang="en-IN" dirty="0"/>
              <a:t>Screen shots</a:t>
            </a:r>
          </a:p>
        </p:txBody>
      </p:sp>
      <p:sp>
        <p:nvSpPr>
          <p:cNvPr id="4" name="TextBox 3">
            <a:extLst>
              <a:ext uri="{FF2B5EF4-FFF2-40B4-BE49-F238E27FC236}">
                <a16:creationId xmlns:a16="http://schemas.microsoft.com/office/drawing/2014/main" id="{419A915C-A8B4-444A-A3F1-668229F0F001}"/>
              </a:ext>
            </a:extLst>
          </p:cNvPr>
          <p:cNvSpPr txBox="1"/>
          <p:nvPr/>
        </p:nvSpPr>
        <p:spPr>
          <a:xfrm>
            <a:off x="323528" y="1052736"/>
            <a:ext cx="8496944" cy="3647152"/>
          </a:xfrm>
          <a:prstGeom prst="rect">
            <a:avLst/>
          </a:prstGeom>
          <a:noFill/>
        </p:spPr>
        <p:txBody>
          <a:bodyPr wrap="square" rtlCol="0">
            <a:spAutoFit/>
          </a:bodyPr>
          <a:lstStyle/>
          <a:p>
            <a:endParaRPr lang="en-US" sz="25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5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5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500" dirty="0">
              <a:solidFill>
                <a:srgbClr val="000000"/>
              </a:solidFill>
              <a:latin typeface="Times New Roman" panose="02020603050405020304" pitchFamily="18" charset="0"/>
              <a:cs typeface="Times New Roman" panose="02020603050405020304" pitchFamily="18" charset="0"/>
            </a:endParaRPr>
          </a:p>
          <a:p>
            <a:endParaRPr lang="en-IN" sz="2500" dirty="0"/>
          </a:p>
          <a:p>
            <a:endParaRPr lang="en-IN" sz="2500" dirty="0"/>
          </a:p>
          <a:p>
            <a:endParaRPr lang="en-IN" sz="2700" dirty="0"/>
          </a:p>
          <a:p>
            <a:endParaRPr lang="en-IN" dirty="0"/>
          </a:p>
          <a:p>
            <a:endParaRPr lang="en-IN" dirty="0"/>
          </a:p>
          <a:p>
            <a:endParaRPr lang="en-IN" dirty="0"/>
          </a:p>
        </p:txBody>
      </p:sp>
      <p:pic>
        <p:nvPicPr>
          <p:cNvPr id="6" name="image11.jpeg">
            <a:extLst>
              <a:ext uri="{FF2B5EF4-FFF2-40B4-BE49-F238E27FC236}">
                <a16:creationId xmlns:a16="http://schemas.microsoft.com/office/drawing/2014/main" id="{8C58984C-3135-43B4-A225-DDBA1C00CAD2}"/>
              </a:ext>
            </a:extLst>
          </p:cNvPr>
          <p:cNvPicPr/>
          <p:nvPr/>
        </p:nvPicPr>
        <p:blipFill>
          <a:blip r:embed="rId2" cstate="print"/>
          <a:stretch>
            <a:fillRect/>
          </a:stretch>
        </p:blipFill>
        <p:spPr>
          <a:xfrm>
            <a:off x="566080" y="919598"/>
            <a:ext cx="4176463" cy="2808312"/>
          </a:xfrm>
          <a:prstGeom prst="rect">
            <a:avLst/>
          </a:prstGeom>
        </p:spPr>
      </p:pic>
      <p:pic>
        <p:nvPicPr>
          <p:cNvPr id="8" name="image12.jpeg">
            <a:extLst>
              <a:ext uri="{FF2B5EF4-FFF2-40B4-BE49-F238E27FC236}">
                <a16:creationId xmlns:a16="http://schemas.microsoft.com/office/drawing/2014/main" id="{88F76BAF-843D-447B-86C6-1E1BF3FE0C46}"/>
              </a:ext>
            </a:extLst>
          </p:cNvPr>
          <p:cNvPicPr/>
          <p:nvPr/>
        </p:nvPicPr>
        <p:blipFill>
          <a:blip r:embed="rId3" cstate="print"/>
          <a:stretch>
            <a:fillRect/>
          </a:stretch>
        </p:blipFill>
        <p:spPr>
          <a:xfrm>
            <a:off x="4932040" y="3727910"/>
            <a:ext cx="3888432" cy="2907665"/>
          </a:xfrm>
          <a:prstGeom prst="rect">
            <a:avLst/>
          </a:prstGeom>
        </p:spPr>
      </p:pic>
    </p:spTree>
    <p:extLst>
      <p:ext uri="{BB962C8B-B14F-4D97-AF65-F5344CB8AC3E}">
        <p14:creationId xmlns:p14="http://schemas.microsoft.com/office/powerpoint/2010/main" val="2861189769"/>
      </p:ext>
    </p:extLst>
  </p:cSld>
  <p:clrMapOvr>
    <a:masterClrMapping/>
  </p:clrMapOvr>
  <p:transition>
    <p:newsflash/>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CC99"/>
        </a:solidFill>
        <a:effectLst/>
      </p:bgPr>
    </p:bg>
    <p:spTree>
      <p:nvGrpSpPr>
        <p:cNvPr id="1" name=""/>
        <p:cNvGrpSpPr/>
        <p:nvPr/>
      </p:nvGrpSpPr>
      <p:grpSpPr>
        <a:xfrm>
          <a:off x="0" y="0"/>
          <a:ext cx="0" cy="0"/>
          <a:chOff x="0" y="0"/>
          <a:chExt cx="0" cy="0"/>
        </a:xfrm>
      </p:grpSpPr>
      <p:sp>
        <p:nvSpPr>
          <p:cNvPr id="1048596" name="Title 2"/>
          <p:cNvSpPr>
            <a:spLocks noGrp="1"/>
          </p:cNvSpPr>
          <p:nvPr>
            <p:ph type="title"/>
          </p:nvPr>
        </p:nvSpPr>
        <p:spPr>
          <a:xfrm>
            <a:off x="323528" y="174450"/>
            <a:ext cx="8229600" cy="903032"/>
          </a:xfrm>
        </p:spPr>
        <p:txBody>
          <a:bodyPr rtlCol="0"/>
          <a:lstStyle/>
          <a:p>
            <a:r>
              <a:rPr lang="en-IN" dirty="0"/>
              <a:t>Screen shots</a:t>
            </a:r>
          </a:p>
        </p:txBody>
      </p:sp>
      <p:sp>
        <p:nvSpPr>
          <p:cNvPr id="4" name="TextBox 3">
            <a:extLst>
              <a:ext uri="{FF2B5EF4-FFF2-40B4-BE49-F238E27FC236}">
                <a16:creationId xmlns:a16="http://schemas.microsoft.com/office/drawing/2014/main" id="{419A915C-A8B4-444A-A3F1-668229F0F001}"/>
              </a:ext>
            </a:extLst>
          </p:cNvPr>
          <p:cNvSpPr txBox="1"/>
          <p:nvPr/>
        </p:nvSpPr>
        <p:spPr>
          <a:xfrm>
            <a:off x="323528" y="1052736"/>
            <a:ext cx="8496944" cy="3647152"/>
          </a:xfrm>
          <a:prstGeom prst="rect">
            <a:avLst/>
          </a:prstGeom>
          <a:noFill/>
        </p:spPr>
        <p:txBody>
          <a:bodyPr wrap="square" rtlCol="0">
            <a:spAutoFit/>
          </a:bodyPr>
          <a:lstStyle/>
          <a:p>
            <a:endParaRPr lang="en-US" sz="25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5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5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500" dirty="0">
              <a:solidFill>
                <a:srgbClr val="000000"/>
              </a:solidFill>
              <a:latin typeface="Times New Roman" panose="02020603050405020304" pitchFamily="18" charset="0"/>
              <a:cs typeface="Times New Roman" panose="02020603050405020304" pitchFamily="18" charset="0"/>
            </a:endParaRPr>
          </a:p>
          <a:p>
            <a:endParaRPr lang="en-IN" sz="2500" dirty="0"/>
          </a:p>
          <a:p>
            <a:endParaRPr lang="en-IN" sz="2500" dirty="0"/>
          </a:p>
          <a:p>
            <a:endParaRPr lang="en-IN" sz="2700" dirty="0"/>
          </a:p>
          <a:p>
            <a:endParaRPr lang="en-IN" dirty="0"/>
          </a:p>
          <a:p>
            <a:endParaRPr lang="en-IN" dirty="0"/>
          </a:p>
          <a:p>
            <a:endParaRPr lang="en-IN" dirty="0"/>
          </a:p>
        </p:txBody>
      </p:sp>
      <p:pic>
        <p:nvPicPr>
          <p:cNvPr id="5" name="image13.jpeg">
            <a:extLst>
              <a:ext uri="{FF2B5EF4-FFF2-40B4-BE49-F238E27FC236}">
                <a16:creationId xmlns:a16="http://schemas.microsoft.com/office/drawing/2014/main" id="{6799594B-9226-4574-8B96-F5FB3A878652}"/>
              </a:ext>
            </a:extLst>
          </p:cNvPr>
          <p:cNvPicPr/>
          <p:nvPr/>
        </p:nvPicPr>
        <p:blipFill>
          <a:blip r:embed="rId2" cstate="print"/>
          <a:stretch>
            <a:fillRect/>
          </a:stretch>
        </p:blipFill>
        <p:spPr>
          <a:xfrm>
            <a:off x="143145" y="980728"/>
            <a:ext cx="4177189" cy="2592288"/>
          </a:xfrm>
          <a:prstGeom prst="rect">
            <a:avLst/>
          </a:prstGeom>
        </p:spPr>
      </p:pic>
      <p:pic>
        <p:nvPicPr>
          <p:cNvPr id="7" name="image15.jpeg">
            <a:extLst>
              <a:ext uri="{FF2B5EF4-FFF2-40B4-BE49-F238E27FC236}">
                <a16:creationId xmlns:a16="http://schemas.microsoft.com/office/drawing/2014/main" id="{ED3F5267-FC61-4A87-B47A-3A4B4BB5AA53}"/>
              </a:ext>
            </a:extLst>
          </p:cNvPr>
          <p:cNvPicPr/>
          <p:nvPr/>
        </p:nvPicPr>
        <p:blipFill>
          <a:blip r:embed="rId3" cstate="print"/>
          <a:stretch>
            <a:fillRect/>
          </a:stretch>
        </p:blipFill>
        <p:spPr>
          <a:xfrm>
            <a:off x="4226218" y="3645024"/>
            <a:ext cx="4752528" cy="2855254"/>
          </a:xfrm>
          <a:prstGeom prst="rect">
            <a:avLst/>
          </a:prstGeom>
        </p:spPr>
      </p:pic>
    </p:spTree>
    <p:extLst>
      <p:ext uri="{BB962C8B-B14F-4D97-AF65-F5344CB8AC3E}">
        <p14:creationId xmlns:p14="http://schemas.microsoft.com/office/powerpoint/2010/main" val="1751652707"/>
      </p:ext>
    </p:extLst>
  </p:cSld>
  <p:clrMapOvr>
    <a:masterClrMapping/>
  </p:clrMapOvr>
  <p:transition>
    <p:newsflash/>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CC99"/>
        </a:solidFill>
        <a:effectLst/>
      </p:bgPr>
    </p:bg>
    <p:spTree>
      <p:nvGrpSpPr>
        <p:cNvPr id="1" name=""/>
        <p:cNvGrpSpPr/>
        <p:nvPr/>
      </p:nvGrpSpPr>
      <p:grpSpPr>
        <a:xfrm>
          <a:off x="0" y="0"/>
          <a:ext cx="0" cy="0"/>
          <a:chOff x="0" y="0"/>
          <a:chExt cx="0" cy="0"/>
        </a:xfrm>
      </p:grpSpPr>
      <p:sp>
        <p:nvSpPr>
          <p:cNvPr id="1048596" name="Title 2"/>
          <p:cNvSpPr>
            <a:spLocks noGrp="1"/>
          </p:cNvSpPr>
          <p:nvPr>
            <p:ph type="title"/>
          </p:nvPr>
        </p:nvSpPr>
        <p:spPr>
          <a:xfrm>
            <a:off x="323528" y="174450"/>
            <a:ext cx="8229600" cy="903032"/>
          </a:xfrm>
        </p:spPr>
        <p:txBody>
          <a:bodyPr rtlCol="0"/>
          <a:lstStyle/>
          <a:p>
            <a:r>
              <a:rPr lang="en-IN" dirty="0"/>
              <a:t>Screen shots</a:t>
            </a:r>
          </a:p>
        </p:txBody>
      </p:sp>
      <p:sp>
        <p:nvSpPr>
          <p:cNvPr id="4" name="TextBox 3">
            <a:extLst>
              <a:ext uri="{FF2B5EF4-FFF2-40B4-BE49-F238E27FC236}">
                <a16:creationId xmlns:a16="http://schemas.microsoft.com/office/drawing/2014/main" id="{419A915C-A8B4-444A-A3F1-668229F0F001}"/>
              </a:ext>
            </a:extLst>
          </p:cNvPr>
          <p:cNvSpPr txBox="1"/>
          <p:nvPr/>
        </p:nvSpPr>
        <p:spPr>
          <a:xfrm>
            <a:off x="323528" y="1052736"/>
            <a:ext cx="8496944" cy="3647152"/>
          </a:xfrm>
          <a:prstGeom prst="rect">
            <a:avLst/>
          </a:prstGeom>
          <a:noFill/>
        </p:spPr>
        <p:txBody>
          <a:bodyPr wrap="square" rtlCol="0">
            <a:spAutoFit/>
          </a:bodyPr>
          <a:lstStyle/>
          <a:p>
            <a:endParaRPr lang="en-US" sz="25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5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5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500" dirty="0">
              <a:solidFill>
                <a:srgbClr val="000000"/>
              </a:solidFill>
              <a:latin typeface="Times New Roman" panose="02020603050405020304" pitchFamily="18" charset="0"/>
              <a:cs typeface="Times New Roman" panose="02020603050405020304" pitchFamily="18" charset="0"/>
            </a:endParaRPr>
          </a:p>
          <a:p>
            <a:endParaRPr lang="en-IN" sz="2500" dirty="0"/>
          </a:p>
          <a:p>
            <a:endParaRPr lang="en-IN" sz="2500" dirty="0"/>
          </a:p>
          <a:p>
            <a:endParaRPr lang="en-IN" sz="2700" dirty="0"/>
          </a:p>
          <a:p>
            <a:endParaRPr lang="en-IN" dirty="0"/>
          </a:p>
          <a:p>
            <a:endParaRPr lang="en-IN" dirty="0"/>
          </a:p>
          <a:p>
            <a:endParaRPr lang="en-IN" dirty="0"/>
          </a:p>
        </p:txBody>
      </p:sp>
      <p:pic>
        <p:nvPicPr>
          <p:cNvPr id="5" name="image17.jpeg">
            <a:extLst>
              <a:ext uri="{FF2B5EF4-FFF2-40B4-BE49-F238E27FC236}">
                <a16:creationId xmlns:a16="http://schemas.microsoft.com/office/drawing/2014/main" id="{A7C37B03-CDA4-4B84-A62F-5350B69B46B6}"/>
              </a:ext>
            </a:extLst>
          </p:cNvPr>
          <p:cNvPicPr/>
          <p:nvPr/>
        </p:nvPicPr>
        <p:blipFill>
          <a:blip r:embed="rId2" cstate="print"/>
          <a:stretch>
            <a:fillRect/>
          </a:stretch>
        </p:blipFill>
        <p:spPr>
          <a:xfrm>
            <a:off x="607910" y="1052736"/>
            <a:ext cx="4608512" cy="2781404"/>
          </a:xfrm>
          <a:prstGeom prst="rect">
            <a:avLst/>
          </a:prstGeom>
        </p:spPr>
      </p:pic>
      <p:pic>
        <p:nvPicPr>
          <p:cNvPr id="7" name="image18.png">
            <a:extLst>
              <a:ext uri="{FF2B5EF4-FFF2-40B4-BE49-F238E27FC236}">
                <a16:creationId xmlns:a16="http://schemas.microsoft.com/office/drawing/2014/main" id="{4FA62CD4-F90B-4A30-8FCC-F40381D2D77D}"/>
              </a:ext>
            </a:extLst>
          </p:cNvPr>
          <p:cNvPicPr/>
          <p:nvPr/>
        </p:nvPicPr>
        <p:blipFill>
          <a:blip r:embed="rId3" cstate="print"/>
          <a:stretch>
            <a:fillRect/>
          </a:stretch>
        </p:blipFill>
        <p:spPr>
          <a:xfrm>
            <a:off x="4438328" y="3952067"/>
            <a:ext cx="4608512" cy="2731483"/>
          </a:xfrm>
          <a:prstGeom prst="rect">
            <a:avLst/>
          </a:prstGeom>
        </p:spPr>
      </p:pic>
    </p:spTree>
    <p:extLst>
      <p:ext uri="{BB962C8B-B14F-4D97-AF65-F5344CB8AC3E}">
        <p14:creationId xmlns:p14="http://schemas.microsoft.com/office/powerpoint/2010/main" val="3093230862"/>
      </p:ext>
    </p:extLst>
  </p:cSld>
  <p:clrMapOvr>
    <a:masterClrMapping/>
  </p:clrMapOvr>
  <p:transition>
    <p:newsflash/>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CC99"/>
        </a:solidFill>
        <a:effectLst/>
      </p:bgPr>
    </p:bg>
    <p:spTree>
      <p:nvGrpSpPr>
        <p:cNvPr id="1" name=""/>
        <p:cNvGrpSpPr/>
        <p:nvPr/>
      </p:nvGrpSpPr>
      <p:grpSpPr>
        <a:xfrm>
          <a:off x="0" y="0"/>
          <a:ext cx="0" cy="0"/>
          <a:chOff x="0" y="0"/>
          <a:chExt cx="0" cy="0"/>
        </a:xfrm>
      </p:grpSpPr>
      <p:sp>
        <p:nvSpPr>
          <p:cNvPr id="1048596" name="Title 2"/>
          <p:cNvSpPr>
            <a:spLocks noGrp="1"/>
          </p:cNvSpPr>
          <p:nvPr>
            <p:ph type="title"/>
          </p:nvPr>
        </p:nvSpPr>
        <p:spPr>
          <a:xfrm>
            <a:off x="323528" y="174450"/>
            <a:ext cx="8229600" cy="903032"/>
          </a:xfrm>
        </p:spPr>
        <p:txBody>
          <a:bodyPr rtlCol="0"/>
          <a:lstStyle/>
          <a:p>
            <a:r>
              <a:rPr lang="en-IN" dirty="0"/>
              <a:t>Screen shots</a:t>
            </a:r>
          </a:p>
        </p:txBody>
      </p:sp>
      <p:sp>
        <p:nvSpPr>
          <p:cNvPr id="4" name="TextBox 3">
            <a:extLst>
              <a:ext uri="{FF2B5EF4-FFF2-40B4-BE49-F238E27FC236}">
                <a16:creationId xmlns:a16="http://schemas.microsoft.com/office/drawing/2014/main" id="{419A915C-A8B4-444A-A3F1-668229F0F001}"/>
              </a:ext>
            </a:extLst>
          </p:cNvPr>
          <p:cNvSpPr txBox="1"/>
          <p:nvPr/>
        </p:nvSpPr>
        <p:spPr>
          <a:xfrm>
            <a:off x="323528" y="1052736"/>
            <a:ext cx="8496944" cy="3647152"/>
          </a:xfrm>
          <a:prstGeom prst="rect">
            <a:avLst/>
          </a:prstGeom>
          <a:noFill/>
        </p:spPr>
        <p:txBody>
          <a:bodyPr wrap="square" rtlCol="0">
            <a:spAutoFit/>
          </a:bodyPr>
          <a:lstStyle/>
          <a:p>
            <a:endParaRPr lang="en-US" sz="25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5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5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500" dirty="0">
              <a:solidFill>
                <a:srgbClr val="000000"/>
              </a:solidFill>
              <a:latin typeface="Times New Roman" panose="02020603050405020304" pitchFamily="18" charset="0"/>
              <a:cs typeface="Times New Roman" panose="02020603050405020304" pitchFamily="18" charset="0"/>
            </a:endParaRPr>
          </a:p>
          <a:p>
            <a:endParaRPr lang="en-IN" sz="2500" dirty="0"/>
          </a:p>
          <a:p>
            <a:endParaRPr lang="en-IN" sz="2500" dirty="0"/>
          </a:p>
          <a:p>
            <a:endParaRPr lang="en-IN" sz="2700" dirty="0"/>
          </a:p>
          <a:p>
            <a:endParaRPr lang="en-IN" dirty="0"/>
          </a:p>
          <a:p>
            <a:endParaRPr lang="en-IN" dirty="0"/>
          </a:p>
          <a:p>
            <a:endParaRPr lang="en-IN" dirty="0"/>
          </a:p>
        </p:txBody>
      </p:sp>
      <p:pic>
        <p:nvPicPr>
          <p:cNvPr id="5" name="image16.jpeg">
            <a:extLst>
              <a:ext uri="{FF2B5EF4-FFF2-40B4-BE49-F238E27FC236}">
                <a16:creationId xmlns:a16="http://schemas.microsoft.com/office/drawing/2014/main" id="{78CF8397-4266-4BD3-96D4-B4C27F75E03F}"/>
              </a:ext>
            </a:extLst>
          </p:cNvPr>
          <p:cNvPicPr/>
          <p:nvPr/>
        </p:nvPicPr>
        <p:blipFill>
          <a:blip r:embed="rId2" cstate="print"/>
          <a:stretch>
            <a:fillRect/>
          </a:stretch>
        </p:blipFill>
        <p:spPr>
          <a:xfrm>
            <a:off x="90464" y="980728"/>
            <a:ext cx="4753719" cy="2736304"/>
          </a:xfrm>
          <a:prstGeom prst="rect">
            <a:avLst/>
          </a:prstGeom>
        </p:spPr>
      </p:pic>
      <p:pic>
        <p:nvPicPr>
          <p:cNvPr id="7" name="image14.png">
            <a:extLst>
              <a:ext uri="{FF2B5EF4-FFF2-40B4-BE49-F238E27FC236}">
                <a16:creationId xmlns:a16="http://schemas.microsoft.com/office/drawing/2014/main" id="{C6BC20EB-677B-43AC-A016-66CE36758573}"/>
              </a:ext>
            </a:extLst>
          </p:cNvPr>
          <p:cNvPicPr/>
          <p:nvPr/>
        </p:nvPicPr>
        <p:blipFill>
          <a:blip r:embed="rId3" cstate="print"/>
          <a:stretch>
            <a:fillRect/>
          </a:stretch>
        </p:blipFill>
        <p:spPr>
          <a:xfrm>
            <a:off x="4716016" y="3789040"/>
            <a:ext cx="4104456" cy="2777953"/>
          </a:xfrm>
          <a:prstGeom prst="rect">
            <a:avLst/>
          </a:prstGeom>
        </p:spPr>
      </p:pic>
    </p:spTree>
    <p:extLst>
      <p:ext uri="{BB962C8B-B14F-4D97-AF65-F5344CB8AC3E}">
        <p14:creationId xmlns:p14="http://schemas.microsoft.com/office/powerpoint/2010/main" val="3772185839"/>
      </p:ext>
    </p:extLst>
  </p:cSld>
  <p:clrMapOvr>
    <a:masterClrMapping/>
  </p:clrMapOvr>
  <p:transition>
    <p:newsflash/>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CC99"/>
        </a:solidFill>
        <a:effectLst/>
      </p:bgPr>
    </p:bg>
    <p:spTree>
      <p:nvGrpSpPr>
        <p:cNvPr id="1" name=""/>
        <p:cNvGrpSpPr/>
        <p:nvPr/>
      </p:nvGrpSpPr>
      <p:grpSpPr>
        <a:xfrm>
          <a:off x="0" y="0"/>
          <a:ext cx="0" cy="0"/>
          <a:chOff x="0" y="0"/>
          <a:chExt cx="0" cy="0"/>
        </a:xfrm>
      </p:grpSpPr>
      <p:sp>
        <p:nvSpPr>
          <p:cNvPr id="1048596" name="Title 2"/>
          <p:cNvSpPr>
            <a:spLocks noGrp="1"/>
          </p:cNvSpPr>
          <p:nvPr>
            <p:ph type="title"/>
          </p:nvPr>
        </p:nvSpPr>
        <p:spPr>
          <a:xfrm>
            <a:off x="323528" y="174450"/>
            <a:ext cx="8229600" cy="903032"/>
          </a:xfrm>
        </p:spPr>
        <p:txBody>
          <a:bodyPr rtlCol="0"/>
          <a:lstStyle/>
          <a:p>
            <a:r>
              <a:rPr lang="en-IN" dirty="0"/>
              <a:t>Conclusion</a:t>
            </a:r>
          </a:p>
        </p:txBody>
      </p:sp>
      <p:sp>
        <p:nvSpPr>
          <p:cNvPr id="4" name="TextBox 3">
            <a:extLst>
              <a:ext uri="{FF2B5EF4-FFF2-40B4-BE49-F238E27FC236}">
                <a16:creationId xmlns:a16="http://schemas.microsoft.com/office/drawing/2014/main" id="{419A915C-A8B4-444A-A3F1-668229F0F001}"/>
              </a:ext>
            </a:extLst>
          </p:cNvPr>
          <p:cNvSpPr txBox="1"/>
          <p:nvPr/>
        </p:nvSpPr>
        <p:spPr>
          <a:xfrm>
            <a:off x="323528" y="1052736"/>
            <a:ext cx="8496944" cy="4331122"/>
          </a:xfrm>
          <a:prstGeom prst="rect">
            <a:avLst/>
          </a:prstGeom>
          <a:noFill/>
        </p:spPr>
        <p:txBody>
          <a:bodyPr wrap="square" rtlCol="0">
            <a:spAutoFit/>
          </a:bodyPr>
          <a:lstStyle/>
          <a:p>
            <a:pPr marL="285750" indent="-285750" algn="just">
              <a:lnSpc>
                <a:spcPct val="150000"/>
              </a:lnSpc>
              <a:spcAft>
                <a:spcPts val="1000"/>
              </a:spcAft>
              <a:buFont typeface="Arial" panose="020B0604020202020204" pitchFamily="34" charset="0"/>
              <a:buChar char="•"/>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This work presented and approved an occasion discovery framework at a beginning phase dependent on the client conduct data separated from OSNs, featuring the importance of joining the client conduct change examinations into arrangements of this kind. Thus, this work indicated the significance of the subtopic distinguishing proof by the NLP calculation utilizing an unaided AI procedure and the utilization of emotional investigation</a:t>
            </a:r>
          </a:p>
          <a:p>
            <a:pPr marL="285750" indent="-285750" algn="just">
              <a:lnSpc>
                <a:spcPct val="150000"/>
              </a:lnSpc>
              <a:spcAft>
                <a:spcPts val="1000"/>
              </a:spcAft>
              <a:buFont typeface="Arial" panose="020B0604020202020204" pitchFamily="34" charset="0"/>
              <a:buChar char="•"/>
            </a:pPr>
            <a:r>
              <a:rPr lang="en-US" sz="1800" dirty="0">
                <a:solidFill>
                  <a:schemeClr val="bg1"/>
                </a:solidFill>
                <a:effectLst/>
                <a:latin typeface="Times New Roman" panose="02020603050405020304" pitchFamily="18" charset="0"/>
                <a:ea typeface="Calibri" panose="020F0502020204030204" pitchFamily="34" charset="0"/>
              </a:rPr>
              <a:t>The proposed framework presents a superior presentation than two comparative occasion locator arrangements proposed. In spite of the fact that urban communities from various nations were investigated, a comparative conduct was distinguished by the adjustment in themes, yet at various dates.</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05058783"/>
      </p:ext>
    </p:extLst>
  </p:cSld>
  <p:clrMapOvr>
    <a:masterClrMapping/>
  </p:clrMapOvr>
  <p:transition>
    <p:newsflash/>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CC99"/>
        </a:solidFill>
        <a:effectLst/>
      </p:bgPr>
    </p:bg>
    <p:spTree>
      <p:nvGrpSpPr>
        <p:cNvPr id="1" name=""/>
        <p:cNvGrpSpPr/>
        <p:nvPr/>
      </p:nvGrpSpPr>
      <p:grpSpPr>
        <a:xfrm>
          <a:off x="0" y="0"/>
          <a:ext cx="0" cy="0"/>
          <a:chOff x="0" y="0"/>
          <a:chExt cx="0" cy="0"/>
        </a:xfrm>
      </p:grpSpPr>
      <p:sp>
        <p:nvSpPr>
          <p:cNvPr id="1048596" name="Title 2"/>
          <p:cNvSpPr>
            <a:spLocks noGrp="1"/>
          </p:cNvSpPr>
          <p:nvPr>
            <p:ph type="title"/>
          </p:nvPr>
        </p:nvSpPr>
        <p:spPr>
          <a:xfrm>
            <a:off x="323528" y="174450"/>
            <a:ext cx="8229600" cy="903032"/>
          </a:xfrm>
        </p:spPr>
        <p:txBody>
          <a:bodyPr rtlCol="0"/>
          <a:lstStyle/>
          <a:p>
            <a:r>
              <a:rPr lang="en-IN" dirty="0"/>
              <a:t>References</a:t>
            </a:r>
          </a:p>
        </p:txBody>
      </p:sp>
      <p:sp>
        <p:nvSpPr>
          <p:cNvPr id="4" name="TextBox 3">
            <a:extLst>
              <a:ext uri="{FF2B5EF4-FFF2-40B4-BE49-F238E27FC236}">
                <a16:creationId xmlns:a16="http://schemas.microsoft.com/office/drawing/2014/main" id="{419A915C-A8B4-444A-A3F1-668229F0F001}"/>
              </a:ext>
            </a:extLst>
          </p:cNvPr>
          <p:cNvSpPr txBox="1"/>
          <p:nvPr/>
        </p:nvSpPr>
        <p:spPr>
          <a:xfrm>
            <a:off x="323528" y="1052736"/>
            <a:ext cx="8496944" cy="5312352"/>
          </a:xfrm>
          <a:prstGeom prst="rect">
            <a:avLst/>
          </a:prstGeom>
          <a:noFill/>
        </p:spPr>
        <p:txBody>
          <a:bodyPr wrap="square" rtlCol="0">
            <a:spAutoFit/>
          </a:bodyPr>
          <a:lstStyle/>
          <a:p>
            <a:pPr>
              <a:spcBef>
                <a:spcPts val="5"/>
              </a:spcBef>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marR="711200" lvl="0" indent="-342900" algn="just">
              <a:lnSpc>
                <a:spcPct val="150000"/>
              </a:lnSpc>
              <a:spcBef>
                <a:spcPts val="5"/>
              </a:spcBef>
              <a:spcAft>
                <a:spcPts val="0"/>
              </a:spcAft>
              <a:buSzPts val="1400"/>
              <a:buFont typeface="Times New Roman" panose="02020603050405020304" pitchFamily="18" charset="0"/>
              <a:buAutoNum type="arabicPeriod"/>
              <a:tabLst>
                <a:tab pos="788035" algn="l"/>
              </a:tabLst>
            </a:pPr>
            <a:r>
              <a:rPr lang="en-US" sz="1800" spc="0" dirty="0">
                <a:solidFill>
                  <a:schemeClr val="bg1"/>
                </a:solidFill>
                <a:effectLst/>
                <a:latin typeface="Times New Roman" panose="02020603050405020304" pitchFamily="18" charset="0"/>
                <a:ea typeface="Times New Roman" panose="02020603050405020304" pitchFamily="18" charset="0"/>
              </a:rPr>
              <a:t>Ajzen and M. Fishbein, Understanding attitudes and predicting social behavior . Englewood Cliffs, New Jersey: Prentice-Hall,</a:t>
            </a:r>
            <a:r>
              <a:rPr lang="en-US" sz="1800" spc="-25" dirty="0">
                <a:solidFill>
                  <a:schemeClr val="bg1"/>
                </a:solidFill>
                <a:effectLst/>
                <a:latin typeface="Times New Roman" panose="02020603050405020304" pitchFamily="18" charset="0"/>
                <a:ea typeface="Times New Roman" panose="02020603050405020304" pitchFamily="18" charset="0"/>
              </a:rPr>
              <a:t> </a:t>
            </a:r>
            <a:r>
              <a:rPr lang="en-US" sz="1800" spc="0" dirty="0">
                <a:solidFill>
                  <a:schemeClr val="bg1"/>
                </a:solidFill>
                <a:effectLst/>
                <a:latin typeface="Times New Roman" panose="02020603050405020304" pitchFamily="18" charset="0"/>
                <a:ea typeface="Times New Roman" panose="02020603050405020304" pitchFamily="18" charset="0"/>
              </a:rPr>
              <a:t>1980.</a:t>
            </a:r>
          </a:p>
          <a:p>
            <a:pPr marL="342900" marR="711200" indent="-342900" algn="just">
              <a:lnSpc>
                <a:spcPct val="150000"/>
              </a:lnSpc>
              <a:spcBef>
                <a:spcPts val="5"/>
              </a:spcBef>
              <a:buSzPts val="1400"/>
              <a:buFont typeface="Times New Roman" panose="02020603050405020304" pitchFamily="18" charset="0"/>
              <a:buAutoNum type="arabicPeriod"/>
              <a:tabLst>
                <a:tab pos="788035" algn="l"/>
              </a:tabLst>
            </a:pPr>
            <a:r>
              <a:rPr lang="en-US" sz="1800" spc="0" dirty="0">
                <a:solidFill>
                  <a:schemeClr val="bg1"/>
                </a:solidFill>
                <a:effectLst/>
                <a:latin typeface="Times New Roman" panose="02020603050405020304" pitchFamily="18" charset="0"/>
                <a:ea typeface="Times New Roman" panose="02020603050405020304" pitchFamily="18" charset="0"/>
              </a:rPr>
              <a:t>R. L. Rosa, G. M. Schwartz, W. V. Ruggiero, and D. Z. Rodríguez, </a:t>
            </a:r>
            <a:r>
              <a:rPr lang="en-US" sz="1800" spc="-15" dirty="0">
                <a:solidFill>
                  <a:schemeClr val="bg1"/>
                </a:solidFill>
                <a:effectLst/>
                <a:latin typeface="Times New Roman" panose="02020603050405020304" pitchFamily="18" charset="0"/>
                <a:ea typeface="Times New Roman" panose="02020603050405020304" pitchFamily="18" charset="0"/>
              </a:rPr>
              <a:t>“A </a:t>
            </a:r>
            <a:r>
              <a:rPr lang="en-US" sz="1800" spc="0" dirty="0">
                <a:solidFill>
                  <a:schemeClr val="bg1"/>
                </a:solidFill>
                <a:effectLst/>
                <a:latin typeface="Times New Roman" panose="02020603050405020304" pitchFamily="18" charset="0"/>
                <a:ea typeface="Times New Roman" panose="02020603050405020304" pitchFamily="18" charset="0"/>
              </a:rPr>
              <a:t>knowledge-based recommendation system that includes sentiment analysis and deep learning,” IEEE Transactions on Industrial Informatics, vol. 15, pp. 2124– 2135, Apr.</a:t>
            </a:r>
            <a:r>
              <a:rPr lang="en-US" sz="1800" spc="-15" dirty="0">
                <a:solidFill>
                  <a:schemeClr val="bg1"/>
                </a:solidFill>
                <a:effectLst/>
                <a:latin typeface="Times New Roman" panose="02020603050405020304" pitchFamily="18" charset="0"/>
                <a:ea typeface="Times New Roman" panose="02020603050405020304" pitchFamily="18" charset="0"/>
              </a:rPr>
              <a:t> </a:t>
            </a:r>
            <a:r>
              <a:rPr lang="en-US" sz="1800" spc="0" dirty="0">
                <a:solidFill>
                  <a:schemeClr val="bg1"/>
                </a:solidFill>
                <a:effectLst/>
                <a:latin typeface="Times New Roman" panose="02020603050405020304" pitchFamily="18" charset="0"/>
                <a:ea typeface="Times New Roman" panose="02020603050405020304" pitchFamily="18" charset="0"/>
              </a:rPr>
              <a:t>2019.</a:t>
            </a:r>
            <a:endParaRPr lang="en-IN" sz="1800" spc="0" dirty="0">
              <a:solidFill>
                <a:schemeClr val="bg1"/>
              </a:solidFill>
              <a:effectLst/>
              <a:latin typeface="Times New Roman" panose="02020603050405020304" pitchFamily="18" charset="0"/>
              <a:ea typeface="Times New Roman" panose="02020603050405020304" pitchFamily="18" charset="0"/>
            </a:endParaRPr>
          </a:p>
          <a:p>
            <a:pPr marL="342900" marR="711200" indent="-342900" algn="just">
              <a:lnSpc>
                <a:spcPct val="150000"/>
              </a:lnSpc>
              <a:spcBef>
                <a:spcPts val="5"/>
              </a:spcBef>
              <a:buSzPts val="1400"/>
              <a:buFont typeface="Times New Roman" panose="02020603050405020304" pitchFamily="18" charset="0"/>
              <a:buAutoNum type="arabicPeriod"/>
              <a:tabLst>
                <a:tab pos="788035" algn="l"/>
              </a:tabLst>
            </a:pPr>
            <a:r>
              <a:rPr lang="en-US" sz="1800" spc="0" dirty="0">
                <a:solidFill>
                  <a:schemeClr val="bg1"/>
                </a:solidFill>
                <a:effectLst/>
                <a:latin typeface="Times New Roman" panose="02020603050405020304" pitchFamily="18" charset="0"/>
                <a:ea typeface="Times New Roman" panose="02020603050405020304" pitchFamily="18" charset="0"/>
              </a:rPr>
              <a:t>T. </a:t>
            </a:r>
            <a:r>
              <a:rPr lang="en-US" sz="1800" spc="0" dirty="0" err="1">
                <a:solidFill>
                  <a:schemeClr val="bg1"/>
                </a:solidFill>
                <a:effectLst/>
                <a:latin typeface="Times New Roman" panose="02020603050405020304" pitchFamily="18" charset="0"/>
                <a:ea typeface="Times New Roman" panose="02020603050405020304" pitchFamily="18" charset="0"/>
              </a:rPr>
              <a:t>Marcinkowski</a:t>
            </a:r>
            <a:r>
              <a:rPr lang="en-US" sz="1800" spc="0" dirty="0">
                <a:solidFill>
                  <a:schemeClr val="bg1"/>
                </a:solidFill>
                <a:effectLst/>
                <a:latin typeface="Times New Roman" panose="02020603050405020304" pitchFamily="18" charset="0"/>
                <a:ea typeface="Times New Roman" panose="02020603050405020304" pitchFamily="18" charset="0"/>
              </a:rPr>
              <a:t> and A. Reid, “Reviews of research on the attitude–behavior relationship and their implications for future environmental education  research,” Environmental Education Research, vol. 25, pp. 459– 471, Jul. 2019. </a:t>
            </a:r>
            <a:r>
              <a:rPr lang="en-US" sz="1800" spc="0" dirty="0" err="1">
                <a:solidFill>
                  <a:schemeClr val="bg1"/>
                </a:solidFill>
                <a:effectLst/>
                <a:latin typeface="Times New Roman" panose="02020603050405020304" pitchFamily="18" charset="0"/>
                <a:ea typeface="Times New Roman" panose="02020603050405020304" pitchFamily="18" charset="0"/>
              </a:rPr>
              <a:t>doi</a:t>
            </a:r>
            <a:r>
              <a:rPr lang="en-US" sz="1800" spc="0" dirty="0">
                <a:solidFill>
                  <a:schemeClr val="bg1"/>
                </a:solidFill>
                <a:effectLst/>
                <a:latin typeface="Times New Roman" panose="02020603050405020304" pitchFamily="18" charset="0"/>
                <a:ea typeface="Times New Roman" panose="02020603050405020304" pitchFamily="18" charset="0"/>
              </a:rPr>
              <a:t>:</a:t>
            </a:r>
            <a:r>
              <a:rPr lang="en-US" sz="1800" spc="-20" dirty="0">
                <a:solidFill>
                  <a:schemeClr val="bg1"/>
                </a:solidFill>
                <a:effectLst/>
                <a:latin typeface="Times New Roman" panose="02020603050405020304" pitchFamily="18" charset="0"/>
                <a:ea typeface="Times New Roman" panose="02020603050405020304" pitchFamily="18" charset="0"/>
              </a:rPr>
              <a:t> </a:t>
            </a:r>
            <a:r>
              <a:rPr lang="en-US" sz="1800" spc="0" dirty="0">
                <a:solidFill>
                  <a:schemeClr val="bg1"/>
                </a:solidFill>
                <a:effectLst/>
                <a:latin typeface="Times New Roman" panose="02020603050405020304" pitchFamily="18" charset="0"/>
                <a:ea typeface="Times New Roman" panose="02020603050405020304" pitchFamily="18" charset="0"/>
              </a:rPr>
              <a:t>10.1080/13504622.2019.1634237.</a:t>
            </a:r>
            <a:endParaRPr lang="en-IN" sz="1800" spc="0" dirty="0">
              <a:solidFill>
                <a:schemeClr val="bg1"/>
              </a:solidFill>
              <a:effectLst/>
              <a:latin typeface="Times New Roman" panose="02020603050405020304" pitchFamily="18" charset="0"/>
              <a:ea typeface="Times New Roman" panose="02020603050405020304" pitchFamily="18" charset="0"/>
            </a:endParaRPr>
          </a:p>
          <a:p>
            <a:pPr marL="342900" marR="711200" lvl="0" indent="-342900" algn="just">
              <a:lnSpc>
                <a:spcPct val="150000"/>
              </a:lnSpc>
              <a:spcBef>
                <a:spcPts val="5"/>
              </a:spcBef>
              <a:spcAft>
                <a:spcPts val="0"/>
              </a:spcAft>
              <a:buSzPts val="1400"/>
              <a:buFont typeface="Times New Roman" panose="02020603050405020304" pitchFamily="18" charset="0"/>
              <a:buAutoNum type="arabicPeriod"/>
              <a:tabLst>
                <a:tab pos="788035" algn="l"/>
              </a:tabLst>
            </a:pPr>
            <a:endParaRPr lang="en-IN" sz="1800" spc="0" dirty="0">
              <a:solidFill>
                <a:schemeClr val="bg1"/>
              </a:solidFill>
              <a:effectLst/>
              <a:latin typeface="Times New Roman" panose="02020603050405020304" pitchFamily="18" charset="0"/>
              <a:ea typeface="Times New Roman" panose="02020603050405020304" pitchFamily="18" charset="0"/>
            </a:endParaRPr>
          </a:p>
          <a:p>
            <a:pPr marL="285750" indent="-285750" algn="just">
              <a:lnSpc>
                <a:spcPct val="150000"/>
              </a:lnSpc>
              <a:spcAft>
                <a:spcPts val="1000"/>
              </a:spcAft>
              <a:buFont typeface="Arial" panose="020B0604020202020204" pitchFamily="34" charset="0"/>
              <a:buChar char="•"/>
            </a:pP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525152"/>
      </p:ext>
    </p:extLst>
  </p:cSld>
  <p:clrMapOvr>
    <a:masterClrMapping/>
  </p:clrMapOvr>
  <p:transition>
    <p:newsflash/>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CC99"/>
        </a:solidFill>
        <a:effectLst/>
      </p:bgPr>
    </p:bg>
    <p:spTree>
      <p:nvGrpSpPr>
        <p:cNvPr id="1" name=""/>
        <p:cNvGrpSpPr/>
        <p:nvPr/>
      </p:nvGrpSpPr>
      <p:grpSpPr>
        <a:xfrm>
          <a:off x="0" y="0"/>
          <a:ext cx="0" cy="0"/>
          <a:chOff x="0" y="0"/>
          <a:chExt cx="0" cy="0"/>
        </a:xfrm>
      </p:grpSpPr>
      <p:sp>
        <p:nvSpPr>
          <p:cNvPr id="1048596" name="Title 2"/>
          <p:cNvSpPr>
            <a:spLocks noGrp="1"/>
          </p:cNvSpPr>
          <p:nvPr>
            <p:ph type="title"/>
          </p:nvPr>
        </p:nvSpPr>
        <p:spPr>
          <a:xfrm>
            <a:off x="323528" y="174450"/>
            <a:ext cx="8229600" cy="903032"/>
          </a:xfrm>
        </p:spPr>
        <p:txBody>
          <a:bodyPr rtlCol="0"/>
          <a:lstStyle/>
          <a:p>
            <a:r>
              <a:rPr lang="en-IN" dirty="0"/>
              <a:t>References</a:t>
            </a:r>
          </a:p>
        </p:txBody>
      </p:sp>
      <p:sp>
        <p:nvSpPr>
          <p:cNvPr id="4" name="TextBox 3">
            <a:extLst>
              <a:ext uri="{FF2B5EF4-FFF2-40B4-BE49-F238E27FC236}">
                <a16:creationId xmlns:a16="http://schemas.microsoft.com/office/drawing/2014/main" id="{419A915C-A8B4-444A-A3F1-668229F0F001}"/>
              </a:ext>
            </a:extLst>
          </p:cNvPr>
          <p:cNvSpPr txBox="1"/>
          <p:nvPr/>
        </p:nvSpPr>
        <p:spPr>
          <a:xfrm>
            <a:off x="323528" y="1052736"/>
            <a:ext cx="8496944" cy="5312352"/>
          </a:xfrm>
          <a:prstGeom prst="rect">
            <a:avLst/>
          </a:prstGeom>
          <a:noFill/>
        </p:spPr>
        <p:txBody>
          <a:bodyPr wrap="square" rtlCol="0">
            <a:spAutoFit/>
          </a:bodyPr>
          <a:lstStyle/>
          <a:p>
            <a:pPr>
              <a:spcBef>
                <a:spcPts val="5"/>
              </a:spcBef>
            </a:pPr>
            <a:endParaRPr lang="en-IN" sz="1800" dirty="0">
              <a:effectLst/>
              <a:latin typeface="Times New Roman" panose="02020603050405020304" pitchFamily="18" charset="0"/>
              <a:ea typeface="Times New Roman" panose="02020603050405020304" pitchFamily="18" charset="0"/>
            </a:endParaRPr>
          </a:p>
          <a:p>
            <a:pPr marR="707390" lvl="0" algn="just">
              <a:lnSpc>
                <a:spcPct val="150000"/>
              </a:lnSpc>
              <a:buSzPts val="1400"/>
              <a:tabLst>
                <a:tab pos="788035" algn="l"/>
              </a:tabLst>
            </a:pPr>
            <a:r>
              <a:rPr lang="en-US" sz="1800" spc="0" dirty="0">
                <a:solidFill>
                  <a:schemeClr val="bg1"/>
                </a:solidFill>
                <a:effectLst/>
                <a:latin typeface="Times New Roman" panose="02020603050405020304" pitchFamily="18" charset="0"/>
                <a:ea typeface="Times New Roman" panose="02020603050405020304" pitchFamily="18" charset="0"/>
              </a:rPr>
              <a:t>4 . Y. </a:t>
            </a:r>
            <a:r>
              <a:rPr lang="en-US" sz="1800" spc="0" dirty="0" err="1">
                <a:solidFill>
                  <a:schemeClr val="bg1"/>
                </a:solidFill>
                <a:effectLst/>
                <a:latin typeface="Times New Roman" panose="02020603050405020304" pitchFamily="18" charset="0"/>
                <a:ea typeface="Times New Roman" panose="02020603050405020304" pitchFamily="18" charset="0"/>
              </a:rPr>
              <a:t>Su</a:t>
            </a:r>
            <a:r>
              <a:rPr lang="en-US" sz="1800" spc="0" dirty="0">
                <a:solidFill>
                  <a:schemeClr val="bg1"/>
                </a:solidFill>
                <a:effectLst/>
                <a:latin typeface="Times New Roman" panose="02020603050405020304" pitchFamily="18" charset="0"/>
                <a:ea typeface="Times New Roman" panose="02020603050405020304" pitchFamily="18" charset="0"/>
              </a:rPr>
              <a:t>, J. Luo, J. Fang, and Z. Chen, “Research and design of website user behavior data acquisition based on customized event tracking,” in 2019 IEEE 4th Advanced Information Technology, Electronic and Automation Control Conference (IAEAC), vol. 1, (Chengdu, China), pp. 2024–2029, Dec.</a:t>
            </a:r>
            <a:r>
              <a:rPr lang="en-US" sz="1800" spc="-115" dirty="0">
                <a:solidFill>
                  <a:schemeClr val="bg1"/>
                </a:solidFill>
                <a:effectLst/>
                <a:latin typeface="Times New Roman" panose="02020603050405020304" pitchFamily="18" charset="0"/>
                <a:ea typeface="Times New Roman" panose="02020603050405020304" pitchFamily="18" charset="0"/>
              </a:rPr>
              <a:t> </a:t>
            </a:r>
            <a:r>
              <a:rPr lang="en-US" sz="1800" spc="0" dirty="0">
                <a:solidFill>
                  <a:schemeClr val="bg1"/>
                </a:solidFill>
                <a:effectLst/>
                <a:latin typeface="Times New Roman" panose="02020603050405020304" pitchFamily="18" charset="0"/>
                <a:ea typeface="Times New Roman" panose="02020603050405020304" pitchFamily="18" charset="0"/>
              </a:rPr>
              <a:t>2019.</a:t>
            </a:r>
          </a:p>
          <a:p>
            <a:pPr marR="707390" lvl="0" algn="just">
              <a:lnSpc>
                <a:spcPct val="150000"/>
              </a:lnSpc>
              <a:buSzPts val="1400"/>
              <a:tabLst>
                <a:tab pos="788035" algn="l"/>
              </a:tabLst>
            </a:pPr>
            <a:endParaRPr lang="en-US" dirty="0">
              <a:solidFill>
                <a:schemeClr val="bg1"/>
              </a:solidFill>
              <a:latin typeface="Times New Roman" panose="02020603050405020304" pitchFamily="18" charset="0"/>
              <a:ea typeface="Times New Roman" panose="02020603050405020304" pitchFamily="18" charset="0"/>
            </a:endParaRPr>
          </a:p>
          <a:p>
            <a:pPr marR="707390" algn="just">
              <a:lnSpc>
                <a:spcPct val="150000"/>
              </a:lnSpc>
              <a:buSzPts val="1400"/>
              <a:tabLst>
                <a:tab pos="788035" algn="l"/>
              </a:tabLst>
            </a:pPr>
            <a:r>
              <a:rPr lang="en-US" sz="1800" spc="0" dirty="0">
                <a:solidFill>
                  <a:schemeClr val="bg1"/>
                </a:solidFill>
                <a:effectLst/>
                <a:latin typeface="Times New Roman" panose="02020603050405020304" pitchFamily="18" charset="0"/>
                <a:ea typeface="Times New Roman" panose="02020603050405020304" pitchFamily="18" charset="0"/>
              </a:rPr>
              <a:t>5 H. ˙I ¸S and T. </a:t>
            </a:r>
            <a:r>
              <a:rPr lang="en-US" sz="1800" spc="0" dirty="0" err="1">
                <a:solidFill>
                  <a:schemeClr val="bg1"/>
                </a:solidFill>
                <a:effectLst/>
                <a:latin typeface="Times New Roman" panose="02020603050405020304" pitchFamily="18" charset="0"/>
                <a:ea typeface="Times New Roman" panose="02020603050405020304" pitchFamily="18" charset="0"/>
              </a:rPr>
              <a:t>Tuncer</a:t>
            </a:r>
            <a:r>
              <a:rPr lang="en-US" sz="1800" spc="0" dirty="0">
                <a:solidFill>
                  <a:schemeClr val="bg1"/>
                </a:solidFill>
                <a:effectLst/>
                <a:latin typeface="Times New Roman" panose="02020603050405020304" pitchFamily="18" charset="0"/>
                <a:ea typeface="Times New Roman" panose="02020603050405020304" pitchFamily="18" charset="0"/>
              </a:rPr>
              <a:t>, “Confidence index analysis of Twitter users timeline,” in 2018 International Conference on Artificial Intelligence and Data Processing (IDAP), (Malatya, Turkey), pp. 1–8, Sept. 2018. </a:t>
            </a:r>
            <a:r>
              <a:rPr lang="en-US" sz="1800" spc="0" dirty="0" err="1">
                <a:solidFill>
                  <a:schemeClr val="bg1"/>
                </a:solidFill>
                <a:effectLst/>
                <a:latin typeface="Times New Roman" panose="02020603050405020304" pitchFamily="18" charset="0"/>
                <a:ea typeface="Times New Roman" panose="02020603050405020304" pitchFamily="18" charset="0"/>
              </a:rPr>
              <a:t>doi</a:t>
            </a:r>
            <a:r>
              <a:rPr lang="en-US" sz="1800" spc="0" dirty="0">
                <a:solidFill>
                  <a:schemeClr val="bg1"/>
                </a:solidFill>
                <a:effectLst/>
                <a:latin typeface="Times New Roman" panose="02020603050405020304" pitchFamily="18" charset="0"/>
                <a:ea typeface="Times New Roman" panose="02020603050405020304" pitchFamily="18" charset="0"/>
              </a:rPr>
              <a:t>: 10.1109/IDAP.2018.8620917.</a:t>
            </a:r>
            <a:endParaRPr lang="en-IN" sz="1800" spc="0" dirty="0">
              <a:solidFill>
                <a:schemeClr val="bg1"/>
              </a:solidFill>
              <a:effectLst/>
              <a:latin typeface="Times New Roman" panose="02020603050405020304" pitchFamily="18" charset="0"/>
              <a:ea typeface="Times New Roman" panose="02020603050405020304" pitchFamily="18" charset="0"/>
            </a:endParaRPr>
          </a:p>
          <a:p>
            <a:pPr marR="707390" lvl="0" algn="just">
              <a:lnSpc>
                <a:spcPct val="150000"/>
              </a:lnSpc>
              <a:buSzPts val="1400"/>
              <a:tabLst>
                <a:tab pos="788035" algn="l"/>
              </a:tabLst>
            </a:pPr>
            <a:endParaRPr lang="en-IN" sz="1800" spc="0" dirty="0">
              <a:solidFill>
                <a:schemeClr val="bg1"/>
              </a:solidFill>
              <a:effectLst/>
              <a:latin typeface="Times New Roman" panose="02020603050405020304" pitchFamily="18" charset="0"/>
              <a:ea typeface="Times New Roman" panose="02020603050405020304" pitchFamily="18" charset="0"/>
            </a:endParaRPr>
          </a:p>
          <a:p>
            <a:pPr marR="711200" lvl="0" algn="just">
              <a:lnSpc>
                <a:spcPct val="150000"/>
              </a:lnSpc>
              <a:spcBef>
                <a:spcPts val="5"/>
              </a:spcBef>
              <a:spcAft>
                <a:spcPts val="0"/>
              </a:spcAft>
              <a:buSzPts val="1400"/>
              <a:tabLst>
                <a:tab pos="788035" algn="l"/>
              </a:tabLst>
            </a:pPr>
            <a:endParaRPr lang="en-IN" sz="1800" spc="0" dirty="0">
              <a:solidFill>
                <a:schemeClr val="bg1"/>
              </a:solidFill>
              <a:effectLst/>
              <a:latin typeface="Times New Roman" panose="02020603050405020304" pitchFamily="18" charset="0"/>
              <a:ea typeface="Times New Roman" panose="02020603050405020304" pitchFamily="18" charset="0"/>
            </a:endParaRPr>
          </a:p>
          <a:p>
            <a:pPr marL="285750" indent="-285750" algn="just">
              <a:lnSpc>
                <a:spcPct val="150000"/>
              </a:lnSpc>
              <a:spcAft>
                <a:spcPts val="1000"/>
              </a:spcAft>
              <a:buFont typeface="Arial" panose="020B0604020202020204" pitchFamily="34" charset="0"/>
              <a:buChar char="•"/>
            </a:pP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7273307"/>
      </p:ext>
    </p:extLst>
  </p:cSld>
  <p:clrMapOvr>
    <a:masterClrMapping/>
  </p:clrMapOvr>
  <p:transition>
    <p:newsflash/>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C99"/>
        </a:solidFill>
        <a:effectLst/>
      </p:bgPr>
    </p:bg>
    <p:spTree>
      <p:nvGrpSpPr>
        <p:cNvPr id="1" name=""/>
        <p:cNvGrpSpPr/>
        <p:nvPr/>
      </p:nvGrpSpPr>
      <p:grpSpPr>
        <a:xfrm>
          <a:off x="0" y="0"/>
          <a:ext cx="0" cy="0"/>
          <a:chOff x="0" y="0"/>
          <a:chExt cx="0" cy="0"/>
        </a:xfrm>
      </p:grpSpPr>
      <p:sp>
        <p:nvSpPr>
          <p:cNvPr id="1048599" name="Content Placeholder 1"/>
          <p:cNvSpPr>
            <a:spLocks noGrp="1"/>
          </p:cNvSpPr>
          <p:nvPr>
            <p:ph idx="1"/>
          </p:nvPr>
        </p:nvSpPr>
        <p:spPr>
          <a:xfrm>
            <a:off x="357158" y="1357298"/>
            <a:ext cx="8329642" cy="4519973"/>
          </a:xfrm>
        </p:spPr>
        <p:txBody>
          <a:bodyPr>
            <a:normAutofit fontScale="85357"/>
          </a:bodyPr>
          <a:lstStyle/>
          <a:p>
            <a:pPr algn="just">
              <a:buFont typeface="Wingdings" charset="2"/>
              <a:buChar char="n"/>
            </a:pPr>
            <a:r>
              <a:rPr lang="en-US" sz="2800" dirty="0">
                <a:solidFill>
                  <a:srgbClr val="000000"/>
                </a:solidFill>
                <a:latin typeface="Times New Roman" panose="02020603050405020304" pitchFamily="18" charset="0"/>
                <a:cs typeface="Times New Roman" panose="02020603050405020304" pitchFamily="18" charset="0"/>
              </a:rPr>
              <a:t> People use Online Social Networks (OSNs) to express their opinions and feelings about many topics. Depending on the nature of an event and its dissemination rate in OSNs, and considering specific regions, the users' behavior can drastically change over a specific period of time.</a:t>
            </a:r>
          </a:p>
          <a:p>
            <a:pPr marL="109728" indent="0">
              <a:buNone/>
            </a:pPr>
            <a:endParaRPr lang="en-US" sz="2800" dirty="0">
              <a:solidFill>
                <a:srgbClr val="000000"/>
              </a:solidFill>
              <a:latin typeface="Times New Roman" panose="02020603050405020304" pitchFamily="18" charset="0"/>
              <a:cs typeface="Times New Roman" panose="02020603050405020304" pitchFamily="18" charset="0"/>
            </a:endParaRPr>
          </a:p>
          <a:p>
            <a:pPr>
              <a:buFont typeface="Wingdings" charset="2"/>
              <a:buChar char="n"/>
            </a:pPr>
            <a:r>
              <a:rPr lang="en-US" sz="2800" dirty="0">
                <a:solidFill>
                  <a:srgbClr val="000000"/>
                </a:solidFill>
                <a:latin typeface="Times New Roman" panose="02020603050405020304" pitchFamily="18" charset="0"/>
                <a:cs typeface="Times New Roman" panose="02020603050405020304" pitchFamily="18" charset="0"/>
              </a:rPr>
              <a:t>In this context, this work aims to propose an event detection system at the early stages of an event based on changes in the users' behavior in an OSN. This system can detect an event of any subject, and thus, it can be used for different purposes.</a:t>
            </a:r>
          </a:p>
          <a:p>
            <a:pPr marL="109728" indent="0">
              <a:buNone/>
            </a:pPr>
            <a:r>
              <a:rPr lang="en-US" sz="2800" dirty="0">
                <a:solidFill>
                  <a:srgbClr val="000000"/>
                </a:solidFill>
                <a:latin typeface="Times New Roman" panose="02020603050405020304" pitchFamily="18" charset="0"/>
                <a:cs typeface="Times New Roman" panose="02020603050405020304" pitchFamily="18" charset="0"/>
              </a:rPr>
              <a:t> </a:t>
            </a:r>
            <a:endParaRPr lang="en-IN" sz="2800" dirty="0">
              <a:solidFill>
                <a:srgbClr val="000000"/>
              </a:solidFill>
              <a:latin typeface="Times New Roman" panose="02020603050405020304" pitchFamily="18" charset="0"/>
              <a:cs typeface="Times New Roman" panose="02020603050405020304" pitchFamily="18" charset="0"/>
            </a:endParaRPr>
          </a:p>
          <a:p>
            <a:pPr>
              <a:buFont typeface="Wingdings" pitchFamily="2" charset="2"/>
              <a:buChar char="Ø"/>
            </a:pPr>
            <a:endParaRPr lang="en-US" sz="2800" dirty="0">
              <a:solidFill>
                <a:srgbClr val="000000"/>
              </a:solidFill>
              <a:latin typeface="Times New Roman" panose="02020603050405020304" pitchFamily="18" charset="0"/>
              <a:cs typeface="Times New Roman" panose="02020603050405020304" pitchFamily="18" charset="0"/>
            </a:endParaRPr>
          </a:p>
        </p:txBody>
      </p:sp>
      <p:sp>
        <p:nvSpPr>
          <p:cNvPr id="1048600" name="Title 2"/>
          <p:cNvSpPr>
            <a:spLocks noGrp="1"/>
          </p:cNvSpPr>
          <p:nvPr>
            <p:ph type="title"/>
          </p:nvPr>
        </p:nvSpPr>
        <p:spPr/>
        <p:txBody>
          <a:bodyPr rtlCol="0"/>
          <a:lstStyle/>
          <a:p>
            <a:r>
              <a:rPr lang="en-US" dirty="0"/>
              <a:t>ABSTRACT</a:t>
            </a:r>
            <a:endParaRPr lang="en-IN" dirty="0"/>
          </a:p>
        </p:txBody>
      </p:sp>
    </p:spTree>
  </p:cSld>
  <p:clrMapOvr>
    <a:masterClrMapping/>
  </p:clrMapOvr>
  <p:transition>
    <p:newsfla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C99"/>
        </a:solidFill>
        <a:effectLst/>
      </p:bgPr>
    </p:bg>
    <p:spTree>
      <p:nvGrpSpPr>
        <p:cNvPr id="1" name=""/>
        <p:cNvGrpSpPr/>
        <p:nvPr/>
      </p:nvGrpSpPr>
      <p:grpSpPr>
        <a:xfrm>
          <a:off x="0" y="0"/>
          <a:ext cx="0" cy="0"/>
          <a:chOff x="0" y="0"/>
          <a:chExt cx="0" cy="0"/>
        </a:xfrm>
      </p:grpSpPr>
      <p:sp>
        <p:nvSpPr>
          <p:cNvPr id="1048605" name="Content Placeholder 1"/>
          <p:cNvSpPr>
            <a:spLocks noGrp="1"/>
          </p:cNvSpPr>
          <p:nvPr>
            <p:ph idx="1"/>
          </p:nvPr>
        </p:nvSpPr>
        <p:spPr>
          <a:xfrm>
            <a:off x="457200" y="1481328"/>
            <a:ext cx="8229600" cy="4525963"/>
          </a:xfrm>
        </p:spPr>
        <p:txBody>
          <a:bodyPr/>
          <a:lstStyle/>
          <a:p>
            <a:pPr>
              <a:buFont typeface="Wingdings" charset="2"/>
              <a:buChar char="n"/>
            </a:pPr>
            <a:r>
              <a:rPr lang="en-US" dirty="0">
                <a:solidFill>
                  <a:srgbClr val="000000"/>
                </a:solidFill>
                <a:latin typeface="Times New Roman" panose="02020603050405020304" pitchFamily="18" charset="0"/>
                <a:cs typeface="Times New Roman" panose="02020603050405020304" pitchFamily="18" charset="0"/>
              </a:rPr>
              <a:t>In existing system to identify whether the person get infected by the virus there are centers established in cities where the conduct the tests to identify whether the person is infected by the virus or not.</a:t>
            </a:r>
          </a:p>
          <a:p>
            <a:pPr marL="109728" indent="0">
              <a:buNone/>
            </a:pPr>
            <a:endParaRPr lang="en-US" dirty="0">
              <a:solidFill>
                <a:srgbClr val="000000"/>
              </a:solidFill>
              <a:latin typeface="Times New Roman" panose="02020603050405020304" pitchFamily="18" charset="0"/>
              <a:cs typeface="Times New Roman" panose="02020603050405020304" pitchFamily="18" charset="0"/>
            </a:endParaRPr>
          </a:p>
          <a:p>
            <a:pPr>
              <a:buFont typeface="Wingdings" charset="2"/>
              <a:buChar char="n"/>
            </a:pPr>
            <a:r>
              <a:rPr lang="en-US" dirty="0">
                <a:solidFill>
                  <a:srgbClr val="000000"/>
                </a:solidFill>
                <a:latin typeface="Times New Roman" panose="02020603050405020304" pitchFamily="18" charset="0"/>
                <a:cs typeface="Times New Roman" panose="02020603050405020304" pitchFamily="18" charset="0"/>
              </a:rPr>
              <a:t>In this kind of scenario there are some kind of people who don’t get tested even they contain some of the symptoms like common cold </a:t>
            </a:r>
            <a:r>
              <a:rPr lang="en-US" dirty="0" err="1">
                <a:solidFill>
                  <a:srgbClr val="000000"/>
                </a:solidFill>
                <a:latin typeface="Times New Roman" panose="02020603050405020304" pitchFamily="18" charset="0"/>
                <a:cs typeface="Times New Roman" panose="02020603050405020304" pitchFamily="18" charset="0"/>
              </a:rPr>
              <a:t>etc</a:t>
            </a:r>
            <a:r>
              <a:rPr lang="en-US" dirty="0">
                <a:solidFill>
                  <a:srgbClr val="000000"/>
                </a:solidFill>
                <a:latin typeface="Times New Roman" panose="02020603050405020304" pitchFamily="18" charset="0"/>
                <a:cs typeface="Times New Roman" panose="02020603050405020304" pitchFamily="18" charset="0"/>
              </a:rPr>
              <a:t>, and government cannot identify people who are migrated form a place where there is a spread of disease effectively.</a:t>
            </a:r>
          </a:p>
          <a:p>
            <a:endParaRPr lang="en-IN" dirty="0">
              <a:solidFill>
                <a:srgbClr val="000000"/>
              </a:solidFill>
            </a:endParaRPr>
          </a:p>
        </p:txBody>
      </p:sp>
      <p:sp>
        <p:nvSpPr>
          <p:cNvPr id="1048606" name="Title 2"/>
          <p:cNvSpPr>
            <a:spLocks noGrp="1"/>
          </p:cNvSpPr>
          <p:nvPr>
            <p:ph type="title"/>
          </p:nvPr>
        </p:nvSpPr>
        <p:spPr/>
        <p:txBody>
          <a:bodyPr rtlCol="0"/>
          <a:lstStyle/>
          <a:p>
            <a:r>
              <a:rPr lang="en-US" dirty="0"/>
              <a:t>Existing system</a:t>
            </a:r>
            <a:endParaRPr lang="en-IN" dirty="0"/>
          </a:p>
        </p:txBody>
      </p:sp>
    </p:spTree>
  </p:cSld>
  <p:clrMapOvr>
    <a:masterClrMapping/>
  </p:clrMapOvr>
  <p:transition>
    <p:newsfla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C99"/>
        </a:solidFill>
        <a:effectLst/>
      </p:bgPr>
    </p:bg>
    <p:spTree>
      <p:nvGrpSpPr>
        <p:cNvPr id="1" name=""/>
        <p:cNvGrpSpPr/>
        <p:nvPr/>
      </p:nvGrpSpPr>
      <p:grpSpPr>
        <a:xfrm>
          <a:off x="0" y="0"/>
          <a:ext cx="0" cy="0"/>
          <a:chOff x="0" y="0"/>
          <a:chExt cx="0" cy="0"/>
        </a:xfrm>
      </p:grpSpPr>
      <p:sp>
        <p:nvSpPr>
          <p:cNvPr id="1048608" name="Content Placeholder 1"/>
          <p:cNvSpPr>
            <a:spLocks noGrp="1"/>
          </p:cNvSpPr>
          <p:nvPr>
            <p:ph idx="1"/>
          </p:nvPr>
        </p:nvSpPr>
        <p:spPr>
          <a:xfrm>
            <a:off x="457200" y="836712"/>
            <a:ext cx="8229600" cy="5170579"/>
          </a:xfrm>
        </p:spPr>
        <p:txBody>
          <a:bodyPr/>
          <a:lstStyle/>
          <a:p>
            <a:pPr marL="109728" indent="0">
              <a:buNone/>
            </a:pPr>
            <a:endParaRPr lang="en-US" dirty="0">
              <a:solidFill>
                <a:srgbClr val="000000"/>
              </a:solidFill>
              <a:latin typeface="Times New Roman" panose="02020603050405020304" pitchFamily="18" charset="0"/>
              <a:cs typeface="Times New Roman" panose="02020603050405020304" pitchFamily="18" charset="0"/>
            </a:endParaRPr>
          </a:p>
          <a:p>
            <a:pPr>
              <a:buFont typeface="Wingdings" charset="2"/>
              <a:buChar char="n"/>
            </a:pPr>
            <a:r>
              <a:rPr lang="en-US" dirty="0">
                <a:solidFill>
                  <a:srgbClr val="000000"/>
                </a:solidFill>
                <a:latin typeface="Times New Roman" panose="02020603050405020304" pitchFamily="18" charset="0"/>
                <a:cs typeface="Times New Roman" panose="02020603050405020304" pitchFamily="18" charset="0"/>
              </a:rPr>
              <a:t>In this kind of cases there is a high possibility that the virus spread further so the existing system is not that much efficient to tackle the virus from spreading further. </a:t>
            </a:r>
          </a:p>
          <a:p>
            <a:endParaRPr lang="en-IN" dirty="0">
              <a:solidFill>
                <a:srgbClr val="000000"/>
              </a:solidFill>
            </a:endParaRPr>
          </a:p>
        </p:txBody>
      </p:sp>
    </p:spTree>
  </p:cSld>
  <p:clrMapOvr>
    <a:masterClrMapping/>
  </p:clrMapOvr>
  <p:transition>
    <p:newsfla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C99"/>
        </a:solidFill>
        <a:effectLst/>
      </p:bgPr>
    </p:bg>
    <p:spTree>
      <p:nvGrpSpPr>
        <p:cNvPr id="1" name=""/>
        <p:cNvGrpSpPr/>
        <p:nvPr/>
      </p:nvGrpSpPr>
      <p:grpSpPr>
        <a:xfrm>
          <a:off x="0" y="0"/>
          <a:ext cx="0" cy="0"/>
          <a:chOff x="0" y="0"/>
          <a:chExt cx="0" cy="0"/>
        </a:xfrm>
      </p:grpSpPr>
      <p:sp>
        <p:nvSpPr>
          <p:cNvPr id="1048609" name="Content Placeholder 1"/>
          <p:cNvSpPr>
            <a:spLocks noGrp="1"/>
          </p:cNvSpPr>
          <p:nvPr>
            <p:ph idx="1"/>
          </p:nvPr>
        </p:nvSpPr>
        <p:spPr>
          <a:xfrm>
            <a:off x="457200" y="1481328"/>
            <a:ext cx="8229600" cy="4525963"/>
          </a:xfrm>
        </p:spPr>
        <p:txBody>
          <a:bodyPr>
            <a:normAutofit fontScale="88333" lnSpcReduction="10000"/>
          </a:bodyPr>
          <a:lstStyle/>
          <a:p>
            <a:pPr>
              <a:buFont typeface="Wingdings" charset="2"/>
              <a:buChar char="n"/>
            </a:pPr>
            <a:r>
              <a:rPr lang="en-US" dirty="0">
                <a:solidFill>
                  <a:srgbClr val="000000"/>
                </a:solidFill>
                <a:latin typeface="Times New Roman" panose="02020603050405020304" pitchFamily="18" charset="0"/>
                <a:cs typeface="Times New Roman" panose="02020603050405020304" pitchFamily="18" charset="0"/>
              </a:rPr>
              <a:t>The proposed event detection system is composed of the following main modules: (1) determination of the user's location, (2) message extraction from an OSN, (3) topic identification using natural language processing (NLP) based on the Deep Belief Network (DBN), (4) the user behavior change analyzer in the OSN, and (5) affective analysis for emotion identification based on a tree-convolutional neural network.</a:t>
            </a:r>
          </a:p>
          <a:p>
            <a:endParaRPr lang="en-US" dirty="0">
              <a:solidFill>
                <a:srgbClr val="000000"/>
              </a:solidFill>
              <a:latin typeface="Times New Roman" panose="02020603050405020304" pitchFamily="18" charset="0"/>
              <a:cs typeface="Times New Roman" panose="02020603050405020304" pitchFamily="18" charset="0"/>
            </a:endParaRPr>
          </a:p>
          <a:p>
            <a:pPr>
              <a:buFont typeface="Wingdings" charset="2"/>
              <a:buChar char="n"/>
            </a:pPr>
            <a:r>
              <a:rPr lang="en-US" dirty="0">
                <a:solidFill>
                  <a:srgbClr val="000000"/>
                </a:solidFill>
                <a:latin typeface="Times New Roman" panose="02020603050405020304" pitchFamily="18" charset="0"/>
                <a:cs typeface="Times New Roman" panose="02020603050405020304" pitchFamily="18" charset="0"/>
              </a:rPr>
              <a:t>In the case of public health, the early event detection is very relevant for the population and the authorities in order to be able take corrective actions.</a:t>
            </a:r>
          </a:p>
          <a:p>
            <a:endParaRPr lang="en-US" dirty="0">
              <a:solidFill>
                <a:srgbClr val="000000"/>
              </a:solidFill>
              <a:latin typeface="Times New Roman" panose="02020603050405020304" pitchFamily="18" charset="0"/>
              <a:cs typeface="Times New Roman" panose="02020603050405020304" pitchFamily="18" charset="0"/>
            </a:endParaRPr>
          </a:p>
          <a:p>
            <a:pPr>
              <a:buFont typeface="Wingdings" charset="2"/>
              <a:buChar char="n"/>
            </a:pPr>
            <a:endParaRPr lang="en-US" dirty="0">
              <a:solidFill>
                <a:srgbClr val="000000"/>
              </a:solidFill>
              <a:latin typeface="Times New Roman" panose="02020603050405020304" pitchFamily="18" charset="0"/>
              <a:cs typeface="Times New Roman" panose="02020603050405020304" pitchFamily="18" charset="0"/>
            </a:endParaRPr>
          </a:p>
          <a:p>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1048610" name="Title 2"/>
          <p:cNvSpPr>
            <a:spLocks noGrp="1"/>
          </p:cNvSpPr>
          <p:nvPr>
            <p:ph type="title"/>
          </p:nvPr>
        </p:nvSpPr>
        <p:spPr/>
        <p:txBody>
          <a:bodyPr rtlCol="0"/>
          <a:lstStyle/>
          <a:p>
            <a:r>
              <a:rPr lang="en-US" dirty="0">
                <a:solidFill>
                  <a:schemeClr val="tx1"/>
                </a:solidFill>
              </a:rPr>
              <a:t>PROPOSED</a:t>
            </a:r>
            <a:r>
              <a:rPr lang="en-US" dirty="0">
                <a:solidFill>
                  <a:schemeClr val="bg1"/>
                </a:solidFill>
              </a:rPr>
              <a:t> </a:t>
            </a:r>
            <a:r>
              <a:rPr lang="en-US" dirty="0">
                <a:solidFill>
                  <a:schemeClr val="tx1"/>
                </a:solidFill>
              </a:rPr>
              <a:t>SYSTEM</a:t>
            </a:r>
            <a:endParaRPr lang="en-IN" dirty="0"/>
          </a:p>
        </p:txBody>
      </p:sp>
    </p:spTree>
  </p:cSld>
  <p:clrMapOvr>
    <a:masterClrMapping/>
  </p:clrMapOvr>
  <p:transition>
    <p:newsfla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C99"/>
        </a:solidFill>
        <a:effectLst/>
      </p:bgPr>
    </p:bg>
    <p:spTree>
      <p:nvGrpSpPr>
        <p:cNvPr id="1" name=""/>
        <p:cNvGrpSpPr/>
        <p:nvPr/>
      </p:nvGrpSpPr>
      <p:grpSpPr>
        <a:xfrm>
          <a:off x="0" y="0"/>
          <a:ext cx="0" cy="0"/>
          <a:chOff x="0" y="0"/>
          <a:chExt cx="0" cy="0"/>
        </a:xfrm>
      </p:grpSpPr>
      <p:sp>
        <p:nvSpPr>
          <p:cNvPr id="1048612" name="Content Placeholder 1"/>
          <p:cNvSpPr>
            <a:spLocks noGrp="1"/>
          </p:cNvSpPr>
          <p:nvPr>
            <p:ph idx="1"/>
          </p:nvPr>
        </p:nvSpPr>
        <p:spPr>
          <a:xfrm>
            <a:off x="251520" y="908720"/>
            <a:ext cx="8229600" cy="4525963"/>
          </a:xfrm>
        </p:spPr>
        <p:txBody>
          <a:bodyPr>
            <a:normAutofit/>
          </a:bodyPr>
          <a:lstStyle/>
          <a:p>
            <a:pPr>
              <a:buFont typeface="Wingdings" charset="2"/>
              <a:buChar char="n"/>
            </a:pPr>
            <a:r>
              <a:rPr lang="en-US" sz="2800" dirty="0">
                <a:solidFill>
                  <a:srgbClr val="000000"/>
                </a:solidFill>
                <a:latin typeface="Times New Roman" panose="02020603050405020304" pitchFamily="18" charset="0"/>
                <a:cs typeface="Times New Roman" panose="02020603050405020304" pitchFamily="18" charset="0"/>
              </a:rPr>
              <a:t>The system identifies the users location and get the relevant datasets related health, social from the OSN and the behavior of the user is been predicted by tree based convolutional neural networks.</a:t>
            </a:r>
          </a:p>
          <a:p>
            <a:pPr marL="109728" indent="0">
              <a:buNone/>
            </a:pPr>
            <a:endParaRPr lang="en-US" sz="2800" dirty="0">
              <a:solidFill>
                <a:srgbClr val="000000"/>
              </a:solidFill>
              <a:latin typeface="Times New Roman" panose="02020603050405020304" pitchFamily="18" charset="0"/>
              <a:cs typeface="Times New Roman" panose="02020603050405020304" pitchFamily="18" charset="0"/>
            </a:endParaRPr>
          </a:p>
          <a:p>
            <a:pPr>
              <a:buFont typeface="Wingdings" charset="2"/>
              <a:buChar char="n"/>
            </a:pPr>
            <a:endParaRPr lang="en-US" sz="2800" dirty="0">
              <a:solidFill>
                <a:srgbClr val="000000"/>
              </a:solidFill>
              <a:latin typeface="Times New Roman" panose="02020603050405020304" pitchFamily="18" charset="0"/>
              <a:cs typeface="Times New Roman" panose="02020603050405020304" pitchFamily="18" charset="0"/>
            </a:endParaRPr>
          </a:p>
          <a:p>
            <a:pPr marL="109728" indent="0">
              <a:buNone/>
            </a:pPr>
            <a:endParaRPr lang="en-US" sz="28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p:newsfla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CC99"/>
        </a:solidFill>
        <a:effectLst/>
      </p:bgPr>
    </p:bg>
    <p:spTree>
      <p:nvGrpSpPr>
        <p:cNvPr id="1" name=""/>
        <p:cNvGrpSpPr/>
        <p:nvPr/>
      </p:nvGrpSpPr>
      <p:grpSpPr>
        <a:xfrm>
          <a:off x="0" y="0"/>
          <a:ext cx="0" cy="0"/>
          <a:chOff x="0" y="0"/>
          <a:chExt cx="0" cy="0"/>
        </a:xfrm>
      </p:grpSpPr>
      <p:graphicFrame>
        <p:nvGraphicFramePr>
          <p:cNvPr id="3" name="Content Placeholder 7">
            <a:extLst>
              <a:ext uri="{FF2B5EF4-FFF2-40B4-BE49-F238E27FC236}">
                <a16:creationId xmlns:a16="http://schemas.microsoft.com/office/drawing/2014/main" id="{B10580F2-5349-48D0-892B-86DB7582D4AF}"/>
              </a:ext>
            </a:extLst>
          </p:cNvPr>
          <p:cNvGraphicFramePr>
            <a:graphicFrameLocks/>
          </p:cNvGraphicFramePr>
          <p:nvPr>
            <p:extLst>
              <p:ext uri="{D42A27DB-BD31-4B8C-83A1-F6EECF244321}">
                <p14:modId xmlns:p14="http://schemas.microsoft.com/office/powerpoint/2010/main" val="3549345349"/>
              </p:ext>
            </p:extLst>
          </p:nvPr>
        </p:nvGraphicFramePr>
        <p:xfrm>
          <a:off x="107504" y="1484784"/>
          <a:ext cx="8763000" cy="4522708"/>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1705699">
                  <a:extLst>
                    <a:ext uri="{9D8B030D-6E8A-4147-A177-3AD203B41FA5}">
                      <a16:colId xmlns:a16="http://schemas.microsoft.com/office/drawing/2014/main" val="20001"/>
                    </a:ext>
                  </a:extLst>
                </a:gridCol>
                <a:gridCol w="1718436">
                  <a:extLst>
                    <a:ext uri="{9D8B030D-6E8A-4147-A177-3AD203B41FA5}">
                      <a16:colId xmlns:a16="http://schemas.microsoft.com/office/drawing/2014/main" val="20002"/>
                    </a:ext>
                  </a:extLst>
                </a:gridCol>
                <a:gridCol w="1391115">
                  <a:extLst>
                    <a:ext uri="{9D8B030D-6E8A-4147-A177-3AD203B41FA5}">
                      <a16:colId xmlns:a16="http://schemas.microsoft.com/office/drawing/2014/main" val="20003"/>
                    </a:ext>
                  </a:extLst>
                </a:gridCol>
                <a:gridCol w="1554775">
                  <a:extLst>
                    <a:ext uri="{9D8B030D-6E8A-4147-A177-3AD203B41FA5}">
                      <a16:colId xmlns:a16="http://schemas.microsoft.com/office/drawing/2014/main" val="20004"/>
                    </a:ext>
                  </a:extLst>
                </a:gridCol>
                <a:gridCol w="1554775">
                  <a:extLst>
                    <a:ext uri="{9D8B030D-6E8A-4147-A177-3AD203B41FA5}">
                      <a16:colId xmlns:a16="http://schemas.microsoft.com/office/drawing/2014/main" val="20005"/>
                    </a:ext>
                  </a:extLst>
                </a:gridCol>
              </a:tblGrid>
              <a:tr h="1054960">
                <a:tc>
                  <a:txBody>
                    <a:bodyPr/>
                    <a:lstStyle/>
                    <a:p>
                      <a:pPr algn="l"/>
                      <a:r>
                        <a:rPr kumimoji="0" lang="en-IN" sz="1500" b="1" kern="1200" dirty="0">
                          <a:solidFill>
                            <a:schemeClr val="lt1"/>
                          </a:solidFill>
                          <a:latin typeface="Times New Roman" pitchFamily="18" charset="0"/>
                          <a:ea typeface="+mn-ea"/>
                          <a:cs typeface="Times New Roman" pitchFamily="18" charset="0"/>
                        </a:rPr>
                        <a:t>SL.NO</a:t>
                      </a:r>
                      <a:endParaRPr lang="en-US" sz="1500" dirty="0">
                        <a:latin typeface="Times New Roman" pitchFamily="18" charset="0"/>
                        <a:cs typeface="Times New Roman" pitchFamily="18" charset="0"/>
                      </a:endParaRPr>
                    </a:p>
                  </a:txBody>
                  <a:tcPr/>
                </a:tc>
                <a:tc>
                  <a:txBody>
                    <a:bodyPr/>
                    <a:lstStyle/>
                    <a:p>
                      <a:pPr algn="l"/>
                      <a:r>
                        <a:rPr kumimoji="0" lang="en-IN" sz="1500" b="1" kern="1200" dirty="0">
                          <a:solidFill>
                            <a:schemeClr val="lt1"/>
                          </a:solidFill>
                          <a:latin typeface="Times New Roman" pitchFamily="18" charset="0"/>
                          <a:ea typeface="+mn-ea"/>
                          <a:cs typeface="Times New Roman" pitchFamily="18" charset="0"/>
                        </a:rPr>
                        <a:t>TITLE</a:t>
                      </a:r>
                      <a:endParaRPr lang="en-US" sz="1500" dirty="0">
                        <a:latin typeface="Times New Roman" pitchFamily="18" charset="0"/>
                        <a:cs typeface="Times New Roman" pitchFamily="18" charset="0"/>
                      </a:endParaRPr>
                    </a:p>
                  </a:txBody>
                  <a:tcPr/>
                </a:tc>
                <a:tc>
                  <a:txBody>
                    <a:bodyPr/>
                    <a:lstStyle/>
                    <a:p>
                      <a:pPr algn="l"/>
                      <a:r>
                        <a:rPr kumimoji="0" lang="en-IN" sz="1500" b="1" kern="1200" dirty="0">
                          <a:solidFill>
                            <a:schemeClr val="lt1"/>
                          </a:solidFill>
                          <a:latin typeface="Times New Roman" pitchFamily="18" charset="0"/>
                          <a:ea typeface="+mn-ea"/>
                          <a:cs typeface="Times New Roman" pitchFamily="18" charset="0"/>
                        </a:rPr>
                        <a:t>ISSUES ADDRESSED</a:t>
                      </a:r>
                      <a:endParaRPr lang="en-US" sz="1500" dirty="0">
                        <a:latin typeface="Times New Roman" pitchFamily="18" charset="0"/>
                        <a:cs typeface="Times New Roman" pitchFamily="18" charset="0"/>
                      </a:endParaRPr>
                    </a:p>
                  </a:txBody>
                  <a:tcPr/>
                </a:tc>
                <a:tc>
                  <a:txBody>
                    <a:bodyPr/>
                    <a:lstStyle/>
                    <a:p>
                      <a:pPr algn="l"/>
                      <a:r>
                        <a:rPr kumimoji="0" lang="en-IN" sz="1500" b="1" kern="1200" dirty="0">
                          <a:solidFill>
                            <a:schemeClr val="lt1"/>
                          </a:solidFill>
                          <a:latin typeface="Times New Roman" pitchFamily="18" charset="0"/>
                          <a:ea typeface="+mn-ea"/>
                          <a:cs typeface="Times New Roman" pitchFamily="18" charset="0"/>
                        </a:rPr>
                        <a:t>APPROACH</a:t>
                      </a:r>
                      <a:endParaRPr lang="en-US" sz="1500" dirty="0">
                        <a:latin typeface="Times New Roman" pitchFamily="18" charset="0"/>
                        <a:cs typeface="Times New Roman" pitchFamily="18" charset="0"/>
                      </a:endParaRPr>
                    </a:p>
                  </a:txBody>
                  <a:tcPr/>
                </a:tc>
                <a:tc>
                  <a:txBody>
                    <a:bodyPr/>
                    <a:lstStyle/>
                    <a:p>
                      <a:pPr algn="l"/>
                      <a:r>
                        <a:rPr kumimoji="0" lang="en-IN" sz="1500" b="1" kern="1200" dirty="0">
                          <a:solidFill>
                            <a:schemeClr val="lt1"/>
                          </a:solidFill>
                          <a:latin typeface="Times New Roman" pitchFamily="18" charset="0"/>
                          <a:ea typeface="+mn-ea"/>
                          <a:cs typeface="Times New Roman" pitchFamily="18" charset="0"/>
                        </a:rPr>
                        <a:t>MERITS</a:t>
                      </a:r>
                      <a:endParaRPr kumimoji="0" lang="en-US" sz="1500" b="1" kern="1200" dirty="0">
                        <a:solidFill>
                          <a:schemeClr val="lt1"/>
                        </a:solidFill>
                        <a:latin typeface="Times New Roman" pitchFamily="18" charset="0"/>
                        <a:ea typeface="+mn-ea"/>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kumimoji="0" lang="en-IN" sz="1500" b="1" kern="1200" dirty="0">
                          <a:solidFill>
                            <a:schemeClr val="lt1"/>
                          </a:solidFill>
                          <a:latin typeface="Times New Roman" pitchFamily="18" charset="0"/>
                          <a:ea typeface="+mn-ea"/>
                          <a:cs typeface="Times New Roman" pitchFamily="18" charset="0"/>
                        </a:rPr>
                        <a:t>CONCLUSION</a:t>
                      </a:r>
                      <a:endParaRPr kumimoji="0" lang="en-US" sz="1500" b="1" kern="1200" dirty="0">
                        <a:solidFill>
                          <a:schemeClr val="lt1"/>
                        </a:solidFill>
                        <a:latin typeface="Times New Roman" pitchFamily="18" charset="0"/>
                        <a:ea typeface="+mn-ea"/>
                        <a:cs typeface="Times New Roman" pitchFamily="18" charset="0"/>
                      </a:endParaRPr>
                    </a:p>
                    <a:p>
                      <a:pPr algn="l"/>
                      <a:endParaRPr lang="en-US" sz="15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467748">
                <a:tc>
                  <a:txBody>
                    <a:bodyPr/>
                    <a:lstStyle/>
                    <a:p>
                      <a:pPr algn="l"/>
                      <a:r>
                        <a:rPr lang="en-US" sz="1500" dirty="0">
                          <a:latin typeface="Times New Roman" pitchFamily="18" charset="0"/>
                          <a:cs typeface="Times New Roman" pitchFamily="18" charset="0"/>
                        </a:rPr>
                        <a:t>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effectLst/>
                          <a:latin typeface="+mn-lt"/>
                          <a:ea typeface="+mn-ea"/>
                          <a:cs typeface="+mn-cs"/>
                        </a:rPr>
                        <a:t>Social Network and information retrieval</a:t>
                      </a:r>
                      <a:endParaRPr kumimoji="0" lang="en-IN" sz="1800" kern="1200" dirty="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pPr>
                      <a:endParaRPr lang="en-US" sz="15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kumimoji="0" lang="en-US" sz="1800" kern="1200" baseline="0" dirty="0">
                          <a:solidFill>
                            <a:schemeClr val="dk1"/>
                          </a:solidFill>
                          <a:latin typeface="Times New Roman" pitchFamily="18" charset="0"/>
                          <a:ea typeface="+mn-ea"/>
                          <a:cs typeface="Times New Roman" pitchFamily="18" charset="0"/>
                        </a:rPr>
                        <a:t>Various techniques to retrieve the information from the online social networks(ONS) and documented. </a:t>
                      </a:r>
                      <a:endParaRPr lang="en-US"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sz="1500" dirty="0">
                          <a:latin typeface="Times New Roman" pitchFamily="18" charset="0"/>
                          <a:cs typeface="Times New Roman" pitchFamily="18" charset="0"/>
                        </a:rPr>
                        <a:t>Social network information retrieval, to find the domain, and categorize the information and analyze the obtain the information</a:t>
                      </a:r>
                    </a:p>
                  </a:txBody>
                  <a:tcPr/>
                </a:tc>
                <a:tc>
                  <a:txBody>
                    <a:bodyPr/>
                    <a:lstStyle/>
                    <a:p>
                      <a:pPr algn="l"/>
                      <a:r>
                        <a:rPr kumimoji="0" lang="en-IN" sz="1500" b="1" kern="1200" dirty="0">
                          <a:solidFill>
                            <a:schemeClr val="dk1"/>
                          </a:solidFill>
                          <a:latin typeface="Times New Roman" pitchFamily="18" charset="0"/>
                          <a:ea typeface="+mn-ea"/>
                          <a:cs typeface="Times New Roman" pitchFamily="18" charset="0"/>
                        </a:rPr>
                        <a:t>Merits:</a:t>
                      </a:r>
                      <a:r>
                        <a:rPr kumimoji="0" lang="en-IN" sz="1500" b="1" kern="1200" baseline="0" dirty="0">
                          <a:solidFill>
                            <a:schemeClr val="dk1"/>
                          </a:solidFill>
                          <a:latin typeface="Times New Roman" pitchFamily="18" charset="0"/>
                          <a:ea typeface="+mn-ea"/>
                          <a:cs typeface="Times New Roman" pitchFamily="18" charset="0"/>
                        </a:rPr>
                        <a:t> </a:t>
                      </a:r>
                      <a:r>
                        <a:rPr kumimoji="0" lang="en-IN" sz="1500" b="0" kern="1200" baseline="0" dirty="0">
                          <a:solidFill>
                            <a:schemeClr val="dk1"/>
                          </a:solidFill>
                          <a:latin typeface="Times New Roman" pitchFamily="18" charset="0"/>
                          <a:ea typeface="+mn-ea"/>
                          <a:cs typeface="Times New Roman" pitchFamily="18" charset="0"/>
                        </a:rPr>
                        <a:t>Information retrieval techniques can effetely retrieved and documented </a:t>
                      </a:r>
                    </a:p>
                    <a:p>
                      <a:pPr algn="l"/>
                      <a:endParaRPr kumimoji="0" lang="en-US" sz="1500" kern="1200" dirty="0">
                        <a:solidFill>
                          <a:schemeClr val="dk1"/>
                        </a:solidFill>
                        <a:latin typeface="Times New Roman" pitchFamily="18" charset="0"/>
                        <a:ea typeface="+mn-ea"/>
                        <a:cs typeface="Times New Roman" pitchFamily="18" charset="0"/>
                      </a:endParaRPr>
                    </a:p>
                    <a:p>
                      <a:pPr algn="l"/>
                      <a:endParaRPr kumimoji="0" lang="en-US" sz="1500" kern="1200" dirty="0">
                        <a:solidFill>
                          <a:schemeClr val="dk1"/>
                        </a:solidFill>
                        <a:latin typeface="Times New Roman" pitchFamily="18" charset="0"/>
                        <a:ea typeface="+mn-ea"/>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sz="1500" dirty="0">
                          <a:latin typeface="Times New Roman" pitchFamily="18" charset="0"/>
                          <a:cs typeface="Times New Roman" pitchFamily="18" charset="0"/>
                        </a:rPr>
                        <a:t>Various Information based on the domain can be obtained and can be documented for various </a:t>
                      </a:r>
                    </a:p>
                  </a:txBody>
                  <a:tcPr/>
                </a:tc>
                <a:extLst>
                  <a:ext uri="{0D108BD9-81ED-4DB2-BD59-A6C34878D82A}">
                    <a16:rowId xmlns:a16="http://schemas.microsoft.com/office/drawing/2014/main" val="10001"/>
                  </a:ext>
                </a:extLst>
              </a:tr>
            </a:tbl>
          </a:graphicData>
        </a:graphic>
      </p:graphicFrame>
      <p:sp>
        <p:nvSpPr>
          <p:cNvPr id="2" name="TextBox 1">
            <a:extLst>
              <a:ext uri="{FF2B5EF4-FFF2-40B4-BE49-F238E27FC236}">
                <a16:creationId xmlns:a16="http://schemas.microsoft.com/office/drawing/2014/main" id="{56E1B871-48C3-4CA3-9779-0EAB82B65084}"/>
              </a:ext>
            </a:extLst>
          </p:cNvPr>
          <p:cNvSpPr txBox="1"/>
          <p:nvPr/>
        </p:nvSpPr>
        <p:spPr>
          <a:xfrm>
            <a:off x="647564" y="764704"/>
            <a:ext cx="7848872" cy="477054"/>
          </a:xfrm>
          <a:prstGeom prst="rect">
            <a:avLst/>
          </a:prstGeom>
          <a:noFill/>
        </p:spPr>
        <p:txBody>
          <a:bodyPr wrap="square" rtlCol="0">
            <a:spAutoFit/>
          </a:bodyPr>
          <a:lstStyle/>
          <a:p>
            <a:r>
              <a:rPr lang="en-US" sz="2500" dirty="0"/>
              <a:t>LITERATURE SURVEY</a:t>
            </a:r>
            <a:endParaRPr lang="en-IN" sz="2500" dirty="0"/>
          </a:p>
        </p:txBody>
      </p:sp>
    </p:spTree>
    <p:extLst>
      <p:ext uri="{BB962C8B-B14F-4D97-AF65-F5344CB8AC3E}">
        <p14:creationId xmlns:p14="http://schemas.microsoft.com/office/powerpoint/2010/main" val="378263835"/>
      </p:ext>
    </p:extLst>
  </p:cSld>
  <p:clrMapOvr>
    <a:masterClrMapping/>
  </p:clrMapOvr>
  <p:transition>
    <p:newsfla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CC99"/>
        </a:solidFill>
        <a:effectLst/>
      </p:bgPr>
    </p:bg>
    <p:spTree>
      <p:nvGrpSpPr>
        <p:cNvPr id="1" name=""/>
        <p:cNvGrpSpPr/>
        <p:nvPr/>
      </p:nvGrpSpPr>
      <p:grpSpPr>
        <a:xfrm>
          <a:off x="0" y="0"/>
          <a:ext cx="0" cy="0"/>
          <a:chOff x="0" y="0"/>
          <a:chExt cx="0" cy="0"/>
        </a:xfrm>
      </p:grpSpPr>
      <p:graphicFrame>
        <p:nvGraphicFramePr>
          <p:cNvPr id="4" name="Content Placeholder 7">
            <a:extLst>
              <a:ext uri="{FF2B5EF4-FFF2-40B4-BE49-F238E27FC236}">
                <a16:creationId xmlns:a16="http://schemas.microsoft.com/office/drawing/2014/main" id="{4A765E8C-BA6B-47CA-AF47-314856CB14C3}"/>
              </a:ext>
            </a:extLst>
          </p:cNvPr>
          <p:cNvGraphicFramePr>
            <a:graphicFrameLocks/>
          </p:cNvGraphicFramePr>
          <p:nvPr>
            <p:extLst>
              <p:ext uri="{D42A27DB-BD31-4B8C-83A1-F6EECF244321}">
                <p14:modId xmlns:p14="http://schemas.microsoft.com/office/powerpoint/2010/main" val="2619162121"/>
              </p:ext>
            </p:extLst>
          </p:nvPr>
        </p:nvGraphicFramePr>
        <p:xfrm>
          <a:off x="251520" y="1124744"/>
          <a:ext cx="8763000" cy="45754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1705699">
                  <a:extLst>
                    <a:ext uri="{9D8B030D-6E8A-4147-A177-3AD203B41FA5}">
                      <a16:colId xmlns:a16="http://schemas.microsoft.com/office/drawing/2014/main" val="20001"/>
                    </a:ext>
                  </a:extLst>
                </a:gridCol>
                <a:gridCol w="1718436">
                  <a:extLst>
                    <a:ext uri="{9D8B030D-6E8A-4147-A177-3AD203B41FA5}">
                      <a16:colId xmlns:a16="http://schemas.microsoft.com/office/drawing/2014/main" val="20002"/>
                    </a:ext>
                  </a:extLst>
                </a:gridCol>
                <a:gridCol w="1391115">
                  <a:extLst>
                    <a:ext uri="{9D8B030D-6E8A-4147-A177-3AD203B41FA5}">
                      <a16:colId xmlns:a16="http://schemas.microsoft.com/office/drawing/2014/main" val="20003"/>
                    </a:ext>
                  </a:extLst>
                </a:gridCol>
                <a:gridCol w="1554775">
                  <a:extLst>
                    <a:ext uri="{9D8B030D-6E8A-4147-A177-3AD203B41FA5}">
                      <a16:colId xmlns:a16="http://schemas.microsoft.com/office/drawing/2014/main" val="20004"/>
                    </a:ext>
                  </a:extLst>
                </a:gridCol>
                <a:gridCol w="1554775">
                  <a:extLst>
                    <a:ext uri="{9D8B030D-6E8A-4147-A177-3AD203B41FA5}">
                      <a16:colId xmlns:a16="http://schemas.microsoft.com/office/drawing/2014/main" val="20005"/>
                    </a:ext>
                  </a:extLst>
                </a:gridCol>
              </a:tblGrid>
              <a:tr h="1054960">
                <a:tc>
                  <a:txBody>
                    <a:bodyPr/>
                    <a:lstStyle/>
                    <a:p>
                      <a:pPr algn="l"/>
                      <a:r>
                        <a:rPr kumimoji="0" lang="en-IN" sz="1500" b="1" kern="1200" dirty="0">
                          <a:solidFill>
                            <a:schemeClr val="lt1"/>
                          </a:solidFill>
                          <a:latin typeface="Times New Roman" pitchFamily="18" charset="0"/>
                          <a:ea typeface="+mn-ea"/>
                          <a:cs typeface="Times New Roman" pitchFamily="18" charset="0"/>
                        </a:rPr>
                        <a:t>SL.NO</a:t>
                      </a:r>
                      <a:endParaRPr lang="en-US" sz="1500" dirty="0">
                        <a:latin typeface="Times New Roman" pitchFamily="18" charset="0"/>
                        <a:cs typeface="Times New Roman" pitchFamily="18" charset="0"/>
                      </a:endParaRPr>
                    </a:p>
                  </a:txBody>
                  <a:tcPr/>
                </a:tc>
                <a:tc>
                  <a:txBody>
                    <a:bodyPr/>
                    <a:lstStyle/>
                    <a:p>
                      <a:pPr algn="l"/>
                      <a:r>
                        <a:rPr kumimoji="0" lang="en-IN" sz="1500" b="1" kern="1200" dirty="0">
                          <a:solidFill>
                            <a:schemeClr val="lt1"/>
                          </a:solidFill>
                          <a:latin typeface="Times New Roman" pitchFamily="18" charset="0"/>
                          <a:ea typeface="+mn-ea"/>
                          <a:cs typeface="Times New Roman" pitchFamily="18" charset="0"/>
                        </a:rPr>
                        <a:t>TITLE, Author</a:t>
                      </a:r>
                      <a:endParaRPr lang="en-US" sz="1500" dirty="0">
                        <a:latin typeface="Times New Roman" pitchFamily="18" charset="0"/>
                        <a:cs typeface="Times New Roman" pitchFamily="18" charset="0"/>
                      </a:endParaRPr>
                    </a:p>
                  </a:txBody>
                  <a:tcPr/>
                </a:tc>
                <a:tc>
                  <a:txBody>
                    <a:bodyPr/>
                    <a:lstStyle/>
                    <a:p>
                      <a:pPr algn="l"/>
                      <a:r>
                        <a:rPr kumimoji="0" lang="en-IN" sz="1500" b="1" kern="1200" dirty="0">
                          <a:solidFill>
                            <a:schemeClr val="lt1"/>
                          </a:solidFill>
                          <a:latin typeface="Times New Roman" pitchFamily="18" charset="0"/>
                          <a:ea typeface="+mn-ea"/>
                          <a:cs typeface="Times New Roman" pitchFamily="18" charset="0"/>
                        </a:rPr>
                        <a:t>ISSUES ADDRESSED</a:t>
                      </a:r>
                      <a:endParaRPr lang="en-US" sz="1500" dirty="0">
                        <a:latin typeface="Times New Roman" pitchFamily="18" charset="0"/>
                        <a:cs typeface="Times New Roman" pitchFamily="18" charset="0"/>
                      </a:endParaRPr>
                    </a:p>
                  </a:txBody>
                  <a:tcPr/>
                </a:tc>
                <a:tc>
                  <a:txBody>
                    <a:bodyPr/>
                    <a:lstStyle/>
                    <a:p>
                      <a:pPr algn="l"/>
                      <a:r>
                        <a:rPr kumimoji="0" lang="en-IN" sz="1500" b="1" kern="1200" dirty="0">
                          <a:solidFill>
                            <a:schemeClr val="lt1"/>
                          </a:solidFill>
                          <a:latin typeface="Times New Roman" pitchFamily="18" charset="0"/>
                          <a:ea typeface="+mn-ea"/>
                          <a:cs typeface="Times New Roman" pitchFamily="18" charset="0"/>
                        </a:rPr>
                        <a:t>APPROACH</a:t>
                      </a:r>
                      <a:endParaRPr lang="en-US" sz="1500" dirty="0">
                        <a:latin typeface="Times New Roman" pitchFamily="18" charset="0"/>
                        <a:cs typeface="Times New Roman" pitchFamily="18" charset="0"/>
                      </a:endParaRPr>
                    </a:p>
                  </a:txBody>
                  <a:tcPr/>
                </a:tc>
                <a:tc>
                  <a:txBody>
                    <a:bodyPr/>
                    <a:lstStyle/>
                    <a:p>
                      <a:pPr algn="l"/>
                      <a:r>
                        <a:rPr kumimoji="0" lang="en-IN" sz="1500" b="1" kern="1200" dirty="0">
                          <a:solidFill>
                            <a:schemeClr val="lt1"/>
                          </a:solidFill>
                          <a:latin typeface="Times New Roman" pitchFamily="18" charset="0"/>
                          <a:ea typeface="+mn-ea"/>
                          <a:cs typeface="Times New Roman" pitchFamily="18" charset="0"/>
                        </a:rPr>
                        <a:t>MERITS</a:t>
                      </a:r>
                      <a:endParaRPr kumimoji="0" lang="en-US" sz="1500" b="1" kern="1200" dirty="0">
                        <a:solidFill>
                          <a:schemeClr val="lt1"/>
                        </a:solidFill>
                        <a:latin typeface="Times New Roman" pitchFamily="18" charset="0"/>
                        <a:ea typeface="+mn-ea"/>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kumimoji="0" lang="en-IN" sz="1500" b="1" kern="1200" dirty="0">
                          <a:solidFill>
                            <a:schemeClr val="lt1"/>
                          </a:solidFill>
                          <a:latin typeface="Times New Roman" pitchFamily="18" charset="0"/>
                          <a:ea typeface="+mn-ea"/>
                          <a:cs typeface="Times New Roman" pitchFamily="18" charset="0"/>
                        </a:rPr>
                        <a:t>CONCLUSION</a:t>
                      </a:r>
                      <a:endParaRPr kumimoji="0" lang="en-US" sz="1500" b="1" kern="1200" dirty="0">
                        <a:solidFill>
                          <a:schemeClr val="lt1"/>
                        </a:solidFill>
                        <a:latin typeface="Times New Roman" pitchFamily="18" charset="0"/>
                        <a:ea typeface="+mn-ea"/>
                        <a:cs typeface="Times New Roman" pitchFamily="18" charset="0"/>
                      </a:endParaRPr>
                    </a:p>
                    <a:p>
                      <a:pPr algn="l"/>
                      <a:endParaRPr lang="en-US" sz="15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467748">
                <a:tc>
                  <a:txBody>
                    <a:bodyPr/>
                    <a:lstStyle/>
                    <a:p>
                      <a:pPr algn="l"/>
                      <a:r>
                        <a:rPr lang="en-US" sz="1500" dirty="0">
                          <a:latin typeface="Times New Roman" pitchFamily="18" charset="0"/>
                          <a:cs typeface="Times New Roman" pitchFamily="18" charset="0"/>
                        </a:rPr>
                        <a:t>   2</a:t>
                      </a:r>
                    </a:p>
                  </a:txBody>
                  <a:tcPr/>
                </a:tc>
                <a:tc>
                  <a:txBody>
                    <a:bodyPr/>
                    <a:lstStyle/>
                    <a:p>
                      <a:pPr algn="l"/>
                      <a:r>
                        <a:rPr lang="en-US" sz="1600" dirty="0">
                          <a:latin typeface="Times New Roman"/>
                          <a:ea typeface="MS Mincho"/>
                        </a:rPr>
                        <a:t>Information Retrieval and social Media Mining </a:t>
                      </a:r>
                      <a:endParaRPr lang="en-US" sz="1600" dirty="0">
                        <a:latin typeface="Times New Roman"/>
                        <a:ea typeface="Times New Roman"/>
                      </a:endParaRPr>
                    </a:p>
                    <a:p>
                      <a:pPr marL="0" marR="0" indent="0" algn="l" defTabSz="914400" rtl="0" eaLnBrk="1" fontAlgn="auto" latinLnBrk="0" hangingPunct="1">
                        <a:lnSpc>
                          <a:spcPct val="100000"/>
                        </a:lnSpc>
                        <a:spcBef>
                          <a:spcPts val="0"/>
                        </a:spcBef>
                        <a:spcAft>
                          <a:spcPts val="0"/>
                        </a:spcAft>
                        <a:buClrTx/>
                        <a:buSzTx/>
                        <a:buFontTx/>
                        <a:buNone/>
                      </a:pPr>
                      <a:endParaRPr lang="en-US" sz="1500"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pPr>
                      <a:r>
                        <a:rPr lang="en-US" sz="1500" b="1" dirty="0">
                          <a:latin typeface="Times New Roman" pitchFamily="18" charset="0"/>
                          <a:cs typeface="Times New Roman" pitchFamily="18" charset="0"/>
                        </a:rPr>
                        <a:t>Author:</a:t>
                      </a:r>
                    </a:p>
                    <a:p>
                      <a:pPr marL="0" marR="0" indent="0" algn="l" defTabSz="914400" rtl="0" eaLnBrk="1" fontAlgn="auto" latinLnBrk="0" hangingPunct="1">
                        <a:lnSpc>
                          <a:spcPct val="100000"/>
                        </a:lnSpc>
                        <a:spcBef>
                          <a:spcPts val="0"/>
                        </a:spcBef>
                        <a:spcAft>
                          <a:spcPts val="0"/>
                        </a:spcAft>
                        <a:buClrTx/>
                        <a:buSzTx/>
                        <a:buFontTx/>
                        <a:buNone/>
                      </a:pPr>
                      <a:r>
                        <a:rPr lang="en-US" sz="1500" b="1" dirty="0">
                          <a:latin typeface="Times New Roman" pitchFamily="18" charset="0"/>
                          <a:cs typeface="Times New Roman" pitchFamily="18" charset="0"/>
                        </a:rPr>
                        <a:t> </a:t>
                      </a:r>
                      <a:r>
                        <a:rPr lang="en-US" sz="1500" b="0" dirty="0">
                          <a:latin typeface="Times New Roman" pitchFamily="18" charset="0"/>
                          <a:cs typeface="Times New Roman" pitchFamily="18" charset="0"/>
                        </a:rPr>
                        <a:t>Maria N</a:t>
                      </a:r>
                    </a:p>
                    <a:p>
                      <a:pPr marL="0" marR="0" indent="0" algn="l" defTabSz="914400" rtl="0" eaLnBrk="1" fontAlgn="auto" latinLnBrk="0" hangingPunct="1">
                        <a:lnSpc>
                          <a:spcPct val="100000"/>
                        </a:lnSpc>
                        <a:spcBef>
                          <a:spcPts val="0"/>
                        </a:spcBef>
                        <a:spcAft>
                          <a:spcPts val="0"/>
                        </a:spcAft>
                        <a:buClrTx/>
                        <a:buSzTx/>
                        <a:buFontTx/>
                        <a:buNone/>
                      </a:pPr>
                      <a:r>
                        <a:rPr lang="en-US" sz="1500" b="0" dirty="0">
                          <a:latin typeface="Times New Roman" pitchFamily="18" charset="0"/>
                          <a:cs typeface="Times New Roman" pitchFamily="18" charset="0"/>
                        </a:rPr>
                        <a:t>Moreno-Garcia</a:t>
                      </a:r>
                      <a:endParaRPr lang="en-US" sz="1500" b="1"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kumimoji="0" lang="en-US" sz="1800" kern="1200" baseline="0" dirty="0">
                          <a:solidFill>
                            <a:schemeClr val="dk1"/>
                          </a:solidFill>
                          <a:latin typeface="Times New Roman" pitchFamily="18" charset="0"/>
                          <a:ea typeface="+mn-ea"/>
                          <a:cs typeface="Times New Roman" pitchFamily="18" charset="0"/>
                        </a:rPr>
                        <a:t>Online Social Networks which contain large amount of data retrieval issues are addressed.</a:t>
                      </a:r>
                      <a:endParaRPr lang="en-US"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sz="1500" dirty="0">
                          <a:latin typeface="Times New Roman" pitchFamily="18" charset="0"/>
                          <a:cs typeface="Times New Roman" pitchFamily="18" charset="0"/>
                        </a:rPr>
                        <a:t>Data mining algorithms which efficiently filter</a:t>
                      </a:r>
                    </a:p>
                    <a:p>
                      <a:pPr marL="0" marR="0" indent="0" algn="l" defTabSz="914400" rtl="0" eaLnBrk="1" fontAlgn="auto" latinLnBrk="0" hangingPunct="1">
                        <a:lnSpc>
                          <a:spcPct val="100000"/>
                        </a:lnSpc>
                        <a:spcBef>
                          <a:spcPts val="0"/>
                        </a:spcBef>
                        <a:spcAft>
                          <a:spcPts val="0"/>
                        </a:spcAft>
                        <a:buClrTx/>
                        <a:buSzTx/>
                        <a:buFontTx/>
                        <a:buNone/>
                      </a:pPr>
                      <a:r>
                        <a:rPr lang="en-US" sz="1500" dirty="0">
                          <a:latin typeface="Times New Roman" pitchFamily="18" charset="0"/>
                          <a:cs typeface="Times New Roman" pitchFamily="18" charset="0"/>
                        </a:rPr>
                        <a:t>The information for the user based on the necessity like location, domain etc. are  taken into notice to retrieve the information.</a:t>
                      </a:r>
                    </a:p>
                  </a:txBody>
                  <a:tcPr/>
                </a:tc>
                <a:tc>
                  <a:txBody>
                    <a:bodyPr/>
                    <a:lstStyle/>
                    <a:p>
                      <a:pPr algn="l"/>
                      <a:r>
                        <a:rPr kumimoji="0" lang="en-IN" sz="1500" b="1" kern="1200" dirty="0">
                          <a:solidFill>
                            <a:schemeClr val="dk1"/>
                          </a:solidFill>
                          <a:latin typeface="Times New Roman" pitchFamily="18" charset="0"/>
                          <a:ea typeface="+mn-ea"/>
                          <a:cs typeface="Times New Roman" pitchFamily="18" charset="0"/>
                        </a:rPr>
                        <a:t>Merits:</a:t>
                      </a:r>
                      <a:r>
                        <a:rPr kumimoji="0" lang="en-IN" sz="1500" b="1" kern="1200" baseline="0" dirty="0">
                          <a:solidFill>
                            <a:schemeClr val="dk1"/>
                          </a:solidFill>
                          <a:latin typeface="Times New Roman" pitchFamily="18" charset="0"/>
                          <a:ea typeface="+mn-ea"/>
                          <a:cs typeface="Times New Roman" pitchFamily="18" charset="0"/>
                        </a:rPr>
                        <a:t> </a:t>
                      </a:r>
                      <a:r>
                        <a:rPr kumimoji="0" lang="en-IN" sz="1500" b="0" kern="1200" baseline="0" dirty="0">
                          <a:solidFill>
                            <a:schemeClr val="dk1"/>
                          </a:solidFill>
                          <a:latin typeface="Times New Roman" pitchFamily="18" charset="0"/>
                          <a:ea typeface="+mn-ea"/>
                          <a:cs typeface="Times New Roman" pitchFamily="18" charset="0"/>
                        </a:rPr>
                        <a:t> </a:t>
                      </a:r>
                    </a:p>
                    <a:p>
                      <a:pPr algn="l"/>
                      <a:r>
                        <a:rPr kumimoji="0" lang="en-US" sz="1500" kern="1200" dirty="0">
                          <a:solidFill>
                            <a:schemeClr val="dk1"/>
                          </a:solidFill>
                          <a:latin typeface="Times New Roman" pitchFamily="18" charset="0"/>
                          <a:ea typeface="+mn-ea"/>
                          <a:cs typeface="Times New Roman" pitchFamily="18" charset="0"/>
                        </a:rPr>
                        <a:t>Data mining algorithms to efficiently filter the information based on the requirement.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endParaRPr lang="en-US" sz="15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18045851"/>
      </p:ext>
    </p:extLst>
  </p:cSld>
  <p:clrMapOvr>
    <a:masterClrMapping/>
  </p:clrMapOvr>
  <p:transition>
    <p:newsflash/>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644</TotalTime>
  <Words>1953</Words>
  <Application>Microsoft Office PowerPoint</Application>
  <PresentationFormat>On-screen Show (4:3)</PresentationFormat>
  <Paragraphs>261</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Lucida Sans Unicode</vt:lpstr>
      <vt:lpstr>Times New Roman</vt:lpstr>
      <vt:lpstr>Verdana</vt:lpstr>
      <vt:lpstr>Wingdings</vt:lpstr>
      <vt:lpstr>Wingdings 2</vt:lpstr>
      <vt:lpstr>Wingdings 3</vt:lpstr>
      <vt:lpstr>Concourse</vt:lpstr>
      <vt:lpstr>Event Detection System for covid-19 pandemic</vt:lpstr>
      <vt:lpstr>Introduction</vt:lpstr>
      <vt:lpstr>ABSTRACT</vt:lpstr>
      <vt:lpstr>Existing system</vt:lpstr>
      <vt:lpstr>PowerPoint Presentation</vt:lpstr>
      <vt:lpstr>PROPOSED SYSTEM</vt:lpstr>
      <vt:lpstr>PowerPoint Presentation</vt:lpstr>
      <vt:lpstr>PowerPoint Presentation</vt:lpstr>
      <vt:lpstr>PowerPoint Presentation</vt:lpstr>
      <vt:lpstr>PowerPoint Presentation</vt:lpstr>
      <vt:lpstr>System Architecture</vt:lpstr>
      <vt:lpstr>System Design</vt:lpstr>
      <vt:lpstr>System Design</vt:lpstr>
      <vt:lpstr>System Design</vt:lpstr>
      <vt:lpstr>System Design</vt:lpstr>
      <vt:lpstr>MODULES</vt:lpstr>
      <vt:lpstr>MODULES</vt:lpstr>
      <vt:lpstr>MODULES</vt:lpstr>
      <vt:lpstr>Testing</vt:lpstr>
      <vt:lpstr>Testing</vt:lpstr>
      <vt:lpstr>Screen shots</vt:lpstr>
      <vt:lpstr>Screen shots</vt:lpstr>
      <vt:lpstr>Screen shots</vt:lpstr>
      <vt:lpstr>Screen shots</vt:lpstr>
      <vt:lpstr>Conclusion</vt:lpstr>
      <vt:lpstr>References</vt:lpstr>
      <vt:lpstr>References</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2017peccs373</dc:creator>
  <cp:lastModifiedBy>bhargav kr</cp:lastModifiedBy>
  <cp:revision>42</cp:revision>
  <dcterms:created xsi:type="dcterms:W3CDTF">2020-01-23T10:01:41Z</dcterms:created>
  <dcterms:modified xsi:type="dcterms:W3CDTF">2021-06-17T09:08:16Z</dcterms:modified>
</cp:coreProperties>
</file>