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601200" cy="12801600" type="A3"/>
  <p:notesSz cx="9601200" cy="128016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406" y="281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0090" y="3968496"/>
            <a:ext cx="8161020" cy="26883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40180" y="7168896"/>
            <a:ext cx="6720840" cy="320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0060" y="2944368"/>
            <a:ext cx="4176522" cy="8449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44618" y="2944368"/>
            <a:ext cx="4176522" cy="8449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601200" cy="12801600"/>
          </a:xfrm>
          <a:custGeom>
            <a:avLst/>
            <a:gdLst/>
            <a:ahLst/>
            <a:cxnLst/>
            <a:rect l="l" t="t" r="r" b="b"/>
            <a:pathLst>
              <a:path w="9601200" h="12801600">
                <a:moveTo>
                  <a:pt x="9601200" y="0"/>
                </a:moveTo>
                <a:lnTo>
                  <a:pt x="0" y="0"/>
                </a:lnTo>
                <a:lnTo>
                  <a:pt x="0" y="12801600"/>
                </a:lnTo>
                <a:lnTo>
                  <a:pt x="9601200" y="12801600"/>
                </a:lnTo>
                <a:lnTo>
                  <a:pt x="9601200" y="0"/>
                </a:lnTo>
                <a:close/>
              </a:path>
            </a:pathLst>
          </a:custGeom>
          <a:solidFill>
            <a:srgbClr val="F4E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52475" y="352425"/>
            <a:ext cx="6543675" cy="38100"/>
          </a:xfrm>
          <a:custGeom>
            <a:avLst/>
            <a:gdLst/>
            <a:ahLst/>
            <a:cxnLst/>
            <a:rect l="l" t="t" r="r" b="b"/>
            <a:pathLst>
              <a:path w="6543675" h="38100">
                <a:moveTo>
                  <a:pt x="6543675" y="0"/>
                </a:moveTo>
                <a:lnTo>
                  <a:pt x="0" y="0"/>
                </a:lnTo>
                <a:lnTo>
                  <a:pt x="0" y="38100"/>
                </a:lnTo>
                <a:lnTo>
                  <a:pt x="6543675" y="38100"/>
                </a:lnTo>
                <a:lnTo>
                  <a:pt x="6543675" y="0"/>
                </a:lnTo>
                <a:close/>
              </a:path>
            </a:pathLst>
          </a:custGeom>
          <a:solidFill>
            <a:srgbClr val="A48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34275" y="352425"/>
            <a:ext cx="1657350" cy="7143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0060" y="512064"/>
            <a:ext cx="8641080" cy="2048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0060" y="2944368"/>
            <a:ext cx="8641080" cy="8449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64408" y="11905488"/>
            <a:ext cx="3072384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0060" y="11905488"/>
            <a:ext cx="2208276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912864" y="11905488"/>
            <a:ext cx="2208276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9775" y="700722"/>
            <a:ext cx="6870065" cy="155575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55880" marR="5080" indent="-43815">
              <a:lnSpc>
                <a:spcPts val="2850"/>
              </a:lnSpc>
              <a:spcBef>
                <a:spcPts val="220"/>
              </a:spcBef>
            </a:pPr>
            <a:r>
              <a:rPr sz="2400" b="1" u="heavy" spc="-200" dirty="0">
                <a:solidFill>
                  <a:srgbClr val="006F69"/>
                </a:solidFill>
                <a:uFill>
                  <a:solidFill>
                    <a:srgbClr val="A48254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006F69"/>
                </a:solidFill>
                <a:uFill>
                  <a:solidFill>
                    <a:srgbClr val="A48254"/>
                  </a:solidFill>
                </a:uFill>
                <a:latin typeface="Calibri"/>
                <a:cs typeface="Calibri"/>
              </a:rPr>
              <a:t>Title</a:t>
            </a:r>
            <a:r>
              <a:rPr sz="2400" b="1" u="heavy" spc="-85" dirty="0">
                <a:solidFill>
                  <a:srgbClr val="006F69"/>
                </a:solidFill>
                <a:uFill>
                  <a:solidFill>
                    <a:srgbClr val="A48254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006F69"/>
                </a:solidFill>
                <a:uFill>
                  <a:solidFill>
                    <a:srgbClr val="A48254"/>
                  </a:solidFill>
                </a:uFill>
                <a:latin typeface="Calibri"/>
                <a:cs typeface="Calibri"/>
              </a:rPr>
              <a:t>of</a:t>
            </a:r>
            <a:r>
              <a:rPr sz="2400" b="1" u="heavy" spc="5" dirty="0">
                <a:solidFill>
                  <a:srgbClr val="006F69"/>
                </a:solidFill>
                <a:uFill>
                  <a:solidFill>
                    <a:srgbClr val="A48254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006F69"/>
                </a:solidFill>
                <a:uFill>
                  <a:solidFill>
                    <a:srgbClr val="A48254"/>
                  </a:solidFill>
                </a:uFill>
                <a:latin typeface="Calibri"/>
                <a:cs typeface="Calibri"/>
              </a:rPr>
              <a:t>the</a:t>
            </a:r>
            <a:r>
              <a:rPr sz="2400" b="1" u="heavy" spc="-55" dirty="0">
                <a:solidFill>
                  <a:srgbClr val="006F69"/>
                </a:solidFill>
                <a:uFill>
                  <a:solidFill>
                    <a:srgbClr val="A48254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A48254"/>
                </a:solidFill>
                <a:uFill>
                  <a:solidFill>
                    <a:srgbClr val="A48254"/>
                  </a:solidFill>
                </a:uFill>
                <a:latin typeface="Calibri"/>
                <a:cs typeface="Calibri"/>
              </a:rPr>
              <a:t>Project:</a:t>
            </a:r>
            <a:r>
              <a:rPr sz="2400" b="1" u="heavy" spc="-45" dirty="0">
                <a:solidFill>
                  <a:srgbClr val="A48254"/>
                </a:solidFill>
                <a:uFill>
                  <a:solidFill>
                    <a:srgbClr val="A48254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A48254"/>
                </a:solidFill>
                <a:uFill>
                  <a:solidFill>
                    <a:srgbClr val="A48254"/>
                  </a:solidFill>
                </a:uFill>
                <a:latin typeface="Calibri"/>
                <a:cs typeface="Calibri"/>
              </a:rPr>
              <a:t>Integrating</a:t>
            </a:r>
            <a:r>
              <a:rPr sz="2400" b="1" u="heavy" spc="-70" dirty="0">
                <a:solidFill>
                  <a:srgbClr val="A48254"/>
                </a:solidFill>
                <a:uFill>
                  <a:solidFill>
                    <a:srgbClr val="A48254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A48254"/>
                </a:solidFill>
                <a:uFill>
                  <a:solidFill>
                    <a:srgbClr val="A48254"/>
                  </a:solidFill>
                </a:uFill>
                <a:latin typeface="Calibri"/>
                <a:cs typeface="Calibri"/>
              </a:rPr>
              <a:t>Clinical</a:t>
            </a:r>
            <a:r>
              <a:rPr sz="2400" b="1" u="heavy" spc="-45" dirty="0">
                <a:solidFill>
                  <a:srgbClr val="A48254"/>
                </a:solidFill>
                <a:uFill>
                  <a:solidFill>
                    <a:srgbClr val="A48254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A48254"/>
                </a:solidFill>
                <a:uFill>
                  <a:solidFill>
                    <a:srgbClr val="A48254"/>
                  </a:solidFill>
                </a:uFill>
                <a:latin typeface="Calibri"/>
                <a:cs typeface="Calibri"/>
              </a:rPr>
              <a:t>Data</a:t>
            </a:r>
            <a:r>
              <a:rPr sz="2400" b="1" u="heavy" spc="-45" dirty="0">
                <a:solidFill>
                  <a:srgbClr val="A48254"/>
                </a:solidFill>
                <a:uFill>
                  <a:solidFill>
                    <a:srgbClr val="A48254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A48254"/>
                </a:solidFill>
                <a:uFill>
                  <a:solidFill>
                    <a:srgbClr val="A48254"/>
                  </a:solidFill>
                </a:uFill>
                <a:latin typeface="Calibri"/>
                <a:cs typeface="Calibri"/>
              </a:rPr>
              <a:t>with</a:t>
            </a:r>
            <a:r>
              <a:rPr sz="2400" b="1" u="heavy" spc="-65" dirty="0">
                <a:solidFill>
                  <a:srgbClr val="A48254"/>
                </a:solidFill>
                <a:uFill>
                  <a:solidFill>
                    <a:srgbClr val="A48254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25" dirty="0">
                <a:solidFill>
                  <a:srgbClr val="A48254"/>
                </a:solidFill>
                <a:uFill>
                  <a:solidFill>
                    <a:srgbClr val="A48254"/>
                  </a:solidFill>
                </a:uFill>
                <a:latin typeface="Calibri"/>
                <a:cs typeface="Calibri"/>
              </a:rPr>
              <a:t>CN</a:t>
            </a:r>
            <a:r>
              <a:rPr sz="2400" b="1" spc="-25" dirty="0">
                <a:solidFill>
                  <a:srgbClr val="A48254"/>
                </a:solidFill>
                <a:latin typeface="Calibri"/>
                <a:cs typeface="Calibri"/>
              </a:rPr>
              <a:t>N </a:t>
            </a:r>
            <a:r>
              <a:rPr sz="2400" b="1" dirty="0">
                <a:solidFill>
                  <a:srgbClr val="A48254"/>
                </a:solidFill>
                <a:latin typeface="Calibri"/>
                <a:cs typeface="Calibri"/>
              </a:rPr>
              <a:t>for</a:t>
            </a:r>
            <a:r>
              <a:rPr sz="2400" b="1" spc="-15" dirty="0">
                <a:solidFill>
                  <a:srgbClr val="A4825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A48254"/>
                </a:solidFill>
                <a:latin typeface="Calibri"/>
                <a:cs typeface="Calibri"/>
              </a:rPr>
              <a:t>Skin Cancer</a:t>
            </a:r>
            <a:r>
              <a:rPr sz="2400" b="1" spc="-25" dirty="0">
                <a:solidFill>
                  <a:srgbClr val="A48254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A48254"/>
                </a:solidFill>
                <a:latin typeface="Calibri"/>
                <a:cs typeface="Calibri"/>
              </a:rPr>
              <a:t>Diagnosis</a:t>
            </a:r>
            <a:endParaRPr sz="2400">
              <a:latin typeface="Calibri"/>
              <a:cs typeface="Calibri"/>
            </a:endParaRPr>
          </a:p>
          <a:p>
            <a:pPr marL="55880" marR="1659889">
              <a:lnSpc>
                <a:spcPct val="100800"/>
              </a:lnSpc>
              <a:spcBef>
                <a:spcPts val="1750"/>
              </a:spcBef>
            </a:pPr>
            <a:r>
              <a:rPr sz="1850" dirty="0">
                <a:solidFill>
                  <a:srgbClr val="004640"/>
                </a:solidFill>
                <a:latin typeface="Calibri"/>
                <a:cs typeface="Calibri"/>
              </a:rPr>
              <a:t>Presenter</a:t>
            </a:r>
            <a:r>
              <a:rPr sz="1850" spc="25" dirty="0">
                <a:solidFill>
                  <a:srgbClr val="004640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004640"/>
                </a:solidFill>
                <a:latin typeface="Calibri"/>
                <a:cs typeface="Calibri"/>
              </a:rPr>
              <a:t>Names:</a:t>
            </a:r>
            <a:r>
              <a:rPr sz="1850" spc="114" dirty="0">
                <a:solidFill>
                  <a:srgbClr val="004640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004640"/>
                </a:solidFill>
                <a:latin typeface="Calibri"/>
                <a:cs typeface="Calibri"/>
              </a:rPr>
              <a:t>Sharmila,</a:t>
            </a:r>
            <a:r>
              <a:rPr sz="1850" spc="75" dirty="0">
                <a:solidFill>
                  <a:srgbClr val="004640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004640"/>
                </a:solidFill>
                <a:latin typeface="Calibri"/>
                <a:cs typeface="Calibri"/>
              </a:rPr>
              <a:t>Charan,</a:t>
            </a:r>
            <a:r>
              <a:rPr sz="1850" spc="70" dirty="0">
                <a:solidFill>
                  <a:srgbClr val="004640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004640"/>
                </a:solidFill>
                <a:latin typeface="Calibri"/>
                <a:cs typeface="Calibri"/>
              </a:rPr>
              <a:t>Bhargav,</a:t>
            </a:r>
            <a:r>
              <a:rPr sz="1850" spc="70" dirty="0">
                <a:solidFill>
                  <a:srgbClr val="004640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004640"/>
                </a:solidFill>
                <a:latin typeface="Calibri"/>
                <a:cs typeface="Calibri"/>
              </a:rPr>
              <a:t>Varsha </a:t>
            </a:r>
            <a:r>
              <a:rPr sz="1850" dirty="0">
                <a:solidFill>
                  <a:srgbClr val="004640"/>
                </a:solidFill>
                <a:latin typeface="Calibri"/>
                <a:cs typeface="Calibri"/>
              </a:rPr>
              <a:t>Guide</a:t>
            </a:r>
            <a:r>
              <a:rPr sz="1850" spc="50" dirty="0">
                <a:solidFill>
                  <a:srgbClr val="004640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004640"/>
                </a:solidFill>
                <a:latin typeface="Calibri"/>
                <a:cs typeface="Calibri"/>
              </a:rPr>
              <a:t>Name:</a:t>
            </a:r>
            <a:r>
              <a:rPr sz="1850" spc="70" dirty="0">
                <a:solidFill>
                  <a:srgbClr val="004640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004640"/>
                </a:solidFill>
                <a:latin typeface="Calibri"/>
                <a:cs typeface="Calibri"/>
              </a:rPr>
              <a:t>Mr</a:t>
            </a:r>
            <a:r>
              <a:rPr sz="1850" spc="30" dirty="0">
                <a:solidFill>
                  <a:srgbClr val="004640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004640"/>
                </a:solidFill>
                <a:latin typeface="Calibri"/>
                <a:cs typeface="Calibri"/>
              </a:rPr>
              <a:t>Ranajit</a:t>
            </a:r>
            <a:r>
              <a:rPr sz="1850" spc="65" dirty="0">
                <a:solidFill>
                  <a:srgbClr val="004640"/>
                </a:solidFill>
                <a:latin typeface="Calibri"/>
                <a:cs typeface="Calibri"/>
              </a:rPr>
              <a:t> </a:t>
            </a:r>
            <a:r>
              <a:rPr sz="1850" spc="-20" dirty="0">
                <a:solidFill>
                  <a:srgbClr val="004640"/>
                </a:solidFill>
                <a:latin typeface="Calibri"/>
                <a:cs typeface="Calibri"/>
              </a:rPr>
              <a:t>Senko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775" y="2364360"/>
            <a:ext cx="4043679" cy="314960"/>
          </a:xfrm>
          <a:prstGeom prst="rect">
            <a:avLst/>
          </a:prstGeom>
          <a:solidFill>
            <a:srgbClr val="A48254"/>
          </a:solidFill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900" y="5667375"/>
            <a:ext cx="4043679" cy="323850"/>
          </a:xfrm>
          <a:prstGeom prst="rect">
            <a:avLst/>
          </a:prstGeom>
          <a:solidFill>
            <a:srgbClr val="A48254"/>
          </a:solidFill>
        </p:spPr>
        <p:txBody>
          <a:bodyPr vert="horz" wrap="square" lIns="0" tIns="463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5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Methods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900" y="8972550"/>
            <a:ext cx="4043679" cy="314325"/>
          </a:xfrm>
          <a:prstGeom prst="rect">
            <a:avLst/>
          </a:prstGeom>
          <a:solidFill>
            <a:srgbClr val="A48254"/>
          </a:solidFill>
        </p:spPr>
        <p:txBody>
          <a:bodyPr vert="horz" wrap="square" lIns="0" tIns="463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5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43500" y="2371725"/>
            <a:ext cx="4053204" cy="304800"/>
          </a:xfrm>
          <a:prstGeom prst="rect">
            <a:avLst/>
          </a:prstGeom>
          <a:solidFill>
            <a:srgbClr val="A48254"/>
          </a:solidFill>
        </p:spPr>
        <p:txBody>
          <a:bodyPr vert="horz" wrap="square" lIns="0" tIns="3746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295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Findings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Results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14925" y="5667375"/>
            <a:ext cx="4043679" cy="314325"/>
          </a:xfrm>
          <a:prstGeom prst="rect">
            <a:avLst/>
          </a:prstGeom>
          <a:solidFill>
            <a:srgbClr val="A48254"/>
          </a:solidFill>
        </p:spPr>
        <p:txBody>
          <a:bodyPr vert="horz" wrap="square" lIns="0" tIns="4635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5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Conclusions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43500" y="8972550"/>
            <a:ext cx="4053204" cy="304800"/>
          </a:xfrm>
          <a:prstGeom prst="rect">
            <a:avLst/>
          </a:prstGeom>
          <a:solidFill>
            <a:srgbClr val="A48254"/>
          </a:solidFill>
        </p:spPr>
        <p:txBody>
          <a:bodyPr vert="horz" wrap="square" lIns="0" tIns="4635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365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References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8662" y="2681351"/>
            <a:ext cx="4038600" cy="2800350"/>
          </a:xfrm>
          <a:custGeom>
            <a:avLst/>
            <a:gdLst/>
            <a:ahLst/>
            <a:cxnLst/>
            <a:rect l="l" t="t" r="r" b="b"/>
            <a:pathLst>
              <a:path w="4038600" h="2800350">
                <a:moveTo>
                  <a:pt x="0" y="2800350"/>
                </a:moveTo>
                <a:lnTo>
                  <a:pt x="4038600" y="2800350"/>
                </a:lnTo>
                <a:lnTo>
                  <a:pt x="4038600" y="0"/>
                </a:lnTo>
                <a:lnTo>
                  <a:pt x="0" y="0"/>
                </a:lnTo>
                <a:lnTo>
                  <a:pt x="0" y="2800350"/>
                </a:lnTo>
                <a:close/>
              </a:path>
            </a:pathLst>
          </a:custGeom>
          <a:ln w="9525">
            <a:solidFill>
              <a:srgbClr val="A482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33425" y="2710815"/>
            <a:ext cx="4029075" cy="2472728"/>
          </a:xfrm>
          <a:prstGeom prst="rect">
            <a:avLst/>
          </a:prstGeom>
        </p:spPr>
        <p:txBody>
          <a:bodyPr vert="horz" wrap="square" lIns="0" tIns="8255" rIns="0" bIns="0" numCol="1" rtlCol="0">
            <a:spAutoFit/>
          </a:bodyPr>
          <a:lstStyle/>
          <a:p>
            <a:pPr marL="81915" marR="139065" algn="ctr">
              <a:lnSpc>
                <a:spcPct val="103800"/>
              </a:lnSpc>
              <a:spcBef>
                <a:spcPts val="65"/>
              </a:spcBef>
            </a:pPr>
            <a:r>
              <a:rPr sz="1400" dirty="0">
                <a:latin typeface="Arial MT"/>
                <a:cs typeface="Arial MT"/>
              </a:rPr>
              <a:t>Our</a:t>
            </a:r>
            <a:r>
              <a:rPr sz="1400" spc="1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project</a:t>
            </a:r>
            <a:r>
              <a:rPr sz="1400" spc="1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enhances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skin</a:t>
            </a:r>
            <a:r>
              <a:rPr sz="1400" spc="1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cancer</a:t>
            </a:r>
            <a:r>
              <a:rPr sz="1400" spc="1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detection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by </a:t>
            </a:r>
            <a:r>
              <a:rPr sz="1400" dirty="0">
                <a:latin typeface="Arial MT"/>
                <a:cs typeface="Arial MT"/>
              </a:rPr>
              <a:t>integrating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clinical</a:t>
            </a:r>
            <a:r>
              <a:rPr sz="1400" spc="1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metadata</a:t>
            </a:r>
            <a:r>
              <a:rPr sz="1400" spc="1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with</a:t>
            </a:r>
            <a:r>
              <a:rPr sz="1400" spc="1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deep</a:t>
            </a:r>
            <a:r>
              <a:rPr sz="1400" spc="18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learning </a:t>
            </a:r>
            <a:r>
              <a:rPr sz="1400" dirty="0">
                <a:latin typeface="Arial MT"/>
                <a:cs typeface="Arial MT"/>
              </a:rPr>
              <a:t>models.</a:t>
            </a:r>
            <a:r>
              <a:rPr sz="1400" spc="2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Traditional</a:t>
            </a:r>
            <a:r>
              <a:rPr sz="1400" spc="229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CNN-based</a:t>
            </a:r>
            <a:r>
              <a:rPr sz="1400" spc="1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approaches</a:t>
            </a:r>
            <a:r>
              <a:rPr sz="1400" spc="2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focus </a:t>
            </a:r>
            <a:r>
              <a:rPr sz="1400" dirty="0">
                <a:latin typeface="Arial MT"/>
                <a:cs typeface="Arial MT"/>
              </a:rPr>
              <a:t>only</a:t>
            </a:r>
            <a:r>
              <a:rPr sz="1400" spc="1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1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images,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missing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key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patient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details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like</a:t>
            </a:r>
            <a:r>
              <a:rPr sz="1400" spc="23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age, </a:t>
            </a:r>
            <a:r>
              <a:rPr sz="1400" dirty="0">
                <a:latin typeface="Arial MT"/>
                <a:cs typeface="Arial MT"/>
              </a:rPr>
              <a:t>sex,</a:t>
            </a:r>
            <a:r>
              <a:rPr sz="1400" spc="1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1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lesion</a:t>
            </a:r>
            <a:r>
              <a:rPr sz="1400" spc="1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characteristics.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1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improve</a:t>
            </a:r>
            <a:r>
              <a:rPr sz="1400" spc="5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accuracy,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we</a:t>
            </a:r>
            <a:r>
              <a:rPr sz="1400" spc="11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combine</a:t>
            </a:r>
            <a:r>
              <a:rPr sz="1400" spc="229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CNNs</a:t>
            </a:r>
            <a:r>
              <a:rPr sz="1400" spc="1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image</a:t>
            </a:r>
            <a:r>
              <a:rPr sz="1400" spc="11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analysis</a:t>
            </a:r>
            <a:r>
              <a:rPr sz="1400" spc="5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with</a:t>
            </a:r>
            <a:r>
              <a:rPr sz="1400" spc="1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CatBoost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metadata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processing.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system </a:t>
            </a:r>
            <a:r>
              <a:rPr sz="1400" dirty="0">
                <a:latin typeface="Arial MT"/>
                <a:cs typeface="Arial MT"/>
              </a:rPr>
              <a:t>processes</a:t>
            </a:r>
            <a:r>
              <a:rPr sz="1400" spc="1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dermoscopic</a:t>
            </a:r>
            <a:r>
              <a:rPr sz="1400" spc="1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images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2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clinical</a:t>
            </a:r>
            <a:r>
              <a:rPr sz="1400" spc="1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data, </a:t>
            </a:r>
            <a:r>
              <a:rPr sz="1400" dirty="0">
                <a:latin typeface="Arial MT"/>
                <a:cs typeface="Arial MT"/>
              </a:rPr>
              <a:t>predicting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whether</a:t>
            </a:r>
            <a:r>
              <a:rPr sz="1400" spc="1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lesion</a:t>
            </a:r>
            <a:r>
              <a:rPr sz="1400" spc="1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1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benign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malignant..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8662" y="5986398"/>
            <a:ext cx="4038600" cy="2800350"/>
          </a:xfrm>
          <a:custGeom>
            <a:avLst/>
            <a:gdLst/>
            <a:ahLst/>
            <a:cxnLst/>
            <a:rect l="l" t="t" r="r" b="b"/>
            <a:pathLst>
              <a:path w="4038600" h="2800350">
                <a:moveTo>
                  <a:pt x="0" y="2800350"/>
                </a:moveTo>
                <a:lnTo>
                  <a:pt x="4038600" y="2800350"/>
                </a:lnTo>
                <a:lnTo>
                  <a:pt x="4038600" y="0"/>
                </a:lnTo>
                <a:lnTo>
                  <a:pt x="0" y="0"/>
                </a:lnTo>
                <a:lnTo>
                  <a:pt x="0" y="2800350"/>
                </a:lnTo>
                <a:close/>
              </a:path>
            </a:pathLst>
          </a:custGeom>
          <a:ln w="9525">
            <a:solidFill>
              <a:srgbClr val="A482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33425" y="6015990"/>
            <a:ext cx="4029075" cy="28135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915" marR="116839" algn="ctr">
              <a:lnSpc>
                <a:spcPct val="99900"/>
              </a:lnSpc>
              <a:spcBef>
                <a:spcPts val="100"/>
              </a:spcBef>
            </a:pPr>
            <a:r>
              <a:rPr lang="en-US" sz="1300" dirty="0">
                <a:latin typeface="Arial MT"/>
              </a:rPr>
              <a:t>We used the ISIC 2024 dataset, containing skin lesion images and patient metadata. Image preprocessing involved augmentations using </a:t>
            </a:r>
            <a:r>
              <a:rPr lang="en-US" sz="1300" dirty="0" err="1">
                <a:latin typeface="Arial MT"/>
              </a:rPr>
              <a:t>Albumentations</a:t>
            </a:r>
            <a:r>
              <a:rPr lang="en-US" sz="1300" dirty="0">
                <a:latin typeface="Arial MT"/>
              </a:rPr>
              <a:t>, including flipping, brightness contrast adjustments, and distortions. Metadata processing included feature engineering and handling missing values. Our machine learning pipeline integrates a CNN (EfficientNet_B0) for extracting image features and </a:t>
            </a:r>
            <a:r>
              <a:rPr lang="en-US" sz="1300" dirty="0" err="1">
                <a:latin typeface="Arial MT"/>
              </a:rPr>
              <a:t>CatBoost</a:t>
            </a:r>
            <a:r>
              <a:rPr lang="en-US" sz="1300" dirty="0">
                <a:latin typeface="Arial MT"/>
              </a:rPr>
              <a:t> for analyzing structured metadata. To address data imbalance, we applied the Stratified Group K-Fold method for fair class distribution. The final prediction is obtained by combining the outputs of both models for improved accuracy.</a:t>
            </a:r>
            <a:endParaRPr sz="1300" dirty="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8662" y="9282112"/>
            <a:ext cx="4038600" cy="3019425"/>
          </a:xfrm>
          <a:custGeom>
            <a:avLst/>
            <a:gdLst/>
            <a:ahLst/>
            <a:cxnLst/>
            <a:rect l="l" t="t" r="r" b="b"/>
            <a:pathLst>
              <a:path w="4038600" h="3019425">
                <a:moveTo>
                  <a:pt x="0" y="3019425"/>
                </a:moveTo>
                <a:lnTo>
                  <a:pt x="4038600" y="3019425"/>
                </a:lnTo>
                <a:lnTo>
                  <a:pt x="4038600" y="0"/>
                </a:lnTo>
                <a:lnTo>
                  <a:pt x="0" y="0"/>
                </a:lnTo>
                <a:lnTo>
                  <a:pt x="0" y="3019425"/>
                </a:lnTo>
                <a:close/>
              </a:path>
            </a:pathLst>
          </a:custGeom>
          <a:ln w="9525">
            <a:solidFill>
              <a:srgbClr val="A482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33425" y="9306623"/>
            <a:ext cx="4029075" cy="3016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1915" marR="79375" algn="ctr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analysis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involved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examining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dataset's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characteristics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understand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key </a:t>
            </a:r>
            <a:r>
              <a:rPr sz="1400" dirty="0">
                <a:latin typeface="Arial MT"/>
                <a:cs typeface="Arial MT"/>
              </a:rPr>
              <a:t>patterns.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distribution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age,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sex,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and </a:t>
            </a:r>
            <a:r>
              <a:rPr sz="1400" dirty="0">
                <a:latin typeface="Arial MT"/>
                <a:cs typeface="Arial MT"/>
              </a:rPr>
              <a:t>anatomical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site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was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analyzed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identify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trends </a:t>
            </a:r>
            <a:r>
              <a:rPr sz="1400" spc="-25" dirty="0">
                <a:latin typeface="Arial MT"/>
                <a:cs typeface="Arial MT"/>
              </a:rPr>
              <a:t>in </a:t>
            </a:r>
            <a:r>
              <a:rPr sz="1400" dirty="0">
                <a:latin typeface="Arial MT"/>
                <a:cs typeface="Arial MT"/>
              </a:rPr>
              <a:t>skin</a:t>
            </a:r>
            <a:r>
              <a:rPr sz="1400" spc="-9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cancer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occurrence.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proportion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 </a:t>
            </a:r>
            <a:r>
              <a:rPr sz="1400" spc="-10" dirty="0">
                <a:latin typeface="Arial MT"/>
                <a:cs typeface="Arial MT"/>
              </a:rPr>
              <a:t>benign </a:t>
            </a:r>
            <a:r>
              <a:rPr sz="1400" dirty="0">
                <a:latin typeface="Arial MT"/>
                <a:cs typeface="Arial MT"/>
              </a:rPr>
              <a:t>vs.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malignant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lesions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was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visualized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highlight </a:t>
            </a:r>
            <a:r>
              <a:rPr sz="1400" dirty="0">
                <a:latin typeface="Arial MT"/>
                <a:cs typeface="Arial MT"/>
              </a:rPr>
              <a:t>class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imbalance.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Probability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analysis</a:t>
            </a:r>
            <a:r>
              <a:rPr sz="1400" spc="-25" dirty="0">
                <a:latin typeface="Arial MT"/>
                <a:cs typeface="Arial MT"/>
              </a:rPr>
              <a:t> was </a:t>
            </a:r>
            <a:r>
              <a:rPr sz="1400" dirty="0">
                <a:latin typeface="Arial MT"/>
                <a:cs typeface="Arial MT"/>
              </a:rPr>
              <a:t>conducted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assess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melanoma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risk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based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on </a:t>
            </a:r>
            <a:r>
              <a:rPr sz="1400" dirty="0">
                <a:latin typeface="Arial MT"/>
                <a:cs typeface="Arial MT"/>
              </a:rPr>
              <a:t>age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sex.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Feature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importance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was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evaluated </a:t>
            </a:r>
            <a:r>
              <a:rPr sz="1400" dirty="0">
                <a:latin typeface="Arial MT"/>
                <a:cs typeface="Arial MT"/>
              </a:rPr>
              <a:t>using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CatBoost,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revealing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most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significant </a:t>
            </a:r>
            <a:r>
              <a:rPr sz="1400" dirty="0">
                <a:latin typeface="Arial MT"/>
                <a:cs typeface="Arial MT"/>
              </a:rPr>
              <a:t>metadata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attributes.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Finally,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different</a:t>
            </a:r>
            <a:r>
              <a:rPr sz="1400" spc="-9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data</a:t>
            </a:r>
            <a:r>
              <a:rPr sz="1400" spc="5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splitting</a:t>
            </a:r>
            <a:r>
              <a:rPr sz="1400" spc="-9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techniques, including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Stratified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Group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K- </a:t>
            </a:r>
            <a:r>
              <a:rPr sz="1400" dirty="0">
                <a:latin typeface="Arial MT"/>
                <a:cs typeface="Arial MT"/>
              </a:rPr>
              <a:t>Fold,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were</a:t>
            </a:r>
            <a:r>
              <a:rPr sz="1400" spc="-9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compared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improve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model </a:t>
            </a:r>
            <a:r>
              <a:rPr sz="1400" dirty="0">
                <a:latin typeface="Arial MT"/>
                <a:cs typeface="Arial MT"/>
              </a:rPr>
              <a:t>robustness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reduce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bias.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48326" y="2652776"/>
            <a:ext cx="4048125" cy="2809875"/>
          </a:xfrm>
          <a:custGeom>
            <a:avLst/>
            <a:gdLst/>
            <a:ahLst/>
            <a:cxnLst/>
            <a:rect l="l" t="t" r="r" b="b"/>
            <a:pathLst>
              <a:path w="4048125" h="2809875">
                <a:moveTo>
                  <a:pt x="0" y="2809875"/>
                </a:moveTo>
                <a:lnTo>
                  <a:pt x="4048125" y="2809875"/>
                </a:lnTo>
                <a:lnTo>
                  <a:pt x="4048125" y="0"/>
                </a:lnTo>
                <a:lnTo>
                  <a:pt x="0" y="0"/>
                </a:lnTo>
                <a:lnTo>
                  <a:pt x="0" y="2809875"/>
                </a:lnTo>
                <a:close/>
              </a:path>
            </a:pathLst>
          </a:custGeom>
          <a:ln w="9525">
            <a:solidFill>
              <a:srgbClr val="A482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153088" y="2677223"/>
            <a:ext cx="4038600" cy="263065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88265" marR="146050" algn="ctr">
              <a:lnSpc>
                <a:spcPct val="100499"/>
              </a:lnSpc>
              <a:spcBef>
                <a:spcPts val="120"/>
              </a:spcBef>
            </a:pP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findings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results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showed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age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and </a:t>
            </a:r>
            <a:r>
              <a:rPr sz="1400" dirty="0">
                <a:latin typeface="Arial MT"/>
                <a:cs typeface="Arial MT"/>
              </a:rPr>
              <a:t>anatomical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site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significantly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influence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melanoma </a:t>
            </a:r>
            <a:r>
              <a:rPr sz="1400" dirty="0">
                <a:latin typeface="Arial MT"/>
                <a:cs typeface="Arial MT"/>
              </a:rPr>
              <a:t>risk,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with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older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individuals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having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higher </a:t>
            </a:r>
            <a:r>
              <a:rPr sz="1400" dirty="0">
                <a:latin typeface="Arial MT"/>
                <a:cs typeface="Arial MT"/>
              </a:rPr>
              <a:t>probability.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CNN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effectively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extracted </a:t>
            </a:r>
            <a:r>
              <a:rPr sz="1400" dirty="0">
                <a:latin typeface="Arial MT"/>
                <a:cs typeface="Arial MT"/>
              </a:rPr>
              <a:t>image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features,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while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CatBoost</a:t>
            </a:r>
            <a:endParaRPr sz="1400" dirty="0">
              <a:latin typeface="Arial MT"/>
              <a:cs typeface="Arial MT"/>
            </a:endParaRPr>
          </a:p>
          <a:p>
            <a:pPr marL="88265" algn="ctr">
              <a:lnSpc>
                <a:spcPts val="1655"/>
              </a:lnSpc>
            </a:pPr>
            <a:r>
              <a:rPr sz="1400" dirty="0">
                <a:latin typeface="Arial MT"/>
                <a:cs typeface="Arial MT"/>
              </a:rPr>
              <a:t>model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identified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key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metadata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factors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like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lesion</a:t>
            </a:r>
            <a:endParaRPr sz="1400" dirty="0">
              <a:latin typeface="Arial MT"/>
              <a:cs typeface="Arial MT"/>
            </a:endParaRPr>
          </a:p>
          <a:p>
            <a:pPr marL="88265" algn="ctr">
              <a:lnSpc>
                <a:spcPts val="1664"/>
              </a:lnSpc>
              <a:spcBef>
                <a:spcPts val="45"/>
              </a:spcBef>
            </a:pPr>
            <a:r>
              <a:rPr sz="1400" dirty="0">
                <a:latin typeface="Arial MT"/>
                <a:cs typeface="Arial MT"/>
              </a:rPr>
              <a:t>color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size.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Stratified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Group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K-</a:t>
            </a:r>
            <a:endParaRPr sz="1400" dirty="0">
              <a:latin typeface="Arial MT"/>
              <a:cs typeface="Arial MT"/>
            </a:endParaRPr>
          </a:p>
          <a:p>
            <a:pPr marL="88265" marR="398780" algn="ctr">
              <a:lnSpc>
                <a:spcPts val="1650"/>
              </a:lnSpc>
              <a:spcBef>
                <a:spcPts val="65"/>
              </a:spcBef>
            </a:pPr>
            <a:r>
              <a:rPr sz="1400" dirty="0">
                <a:latin typeface="Arial MT"/>
                <a:cs typeface="Arial MT"/>
              </a:rPr>
              <a:t>Fold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method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more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balanced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dataset, </a:t>
            </a:r>
            <a:r>
              <a:rPr sz="1400" dirty="0">
                <a:latin typeface="Arial MT"/>
                <a:cs typeface="Arial MT"/>
              </a:rPr>
              <a:t>reducing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bias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feature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importance.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final</a:t>
            </a:r>
            <a:endParaRPr sz="1400" dirty="0">
              <a:latin typeface="Arial MT"/>
              <a:cs typeface="Arial MT"/>
            </a:endParaRPr>
          </a:p>
          <a:p>
            <a:pPr marL="88265" marR="205104" algn="ctr">
              <a:lnSpc>
                <a:spcPts val="1650"/>
              </a:lnSpc>
              <a:spcBef>
                <a:spcPts val="75"/>
              </a:spcBef>
            </a:pPr>
            <a:r>
              <a:rPr sz="1400" dirty="0">
                <a:latin typeface="Arial MT"/>
                <a:cs typeface="Arial MT"/>
              </a:rPr>
              <a:t>deployment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 smtClean="0">
                <a:latin typeface="Arial MT"/>
                <a:cs typeface="Arial MT"/>
              </a:rPr>
              <a:t>o</a:t>
            </a:r>
            <a:r>
              <a:rPr lang="en-US" sz="1400" dirty="0" smtClean="0">
                <a:latin typeface="Arial MT"/>
                <a:cs typeface="Arial MT"/>
              </a:rPr>
              <a:t>f</a:t>
            </a:r>
            <a:r>
              <a:rPr sz="1400" spc="-35" dirty="0" smtClean="0">
                <a:latin typeface="Arial MT"/>
                <a:cs typeface="Arial MT"/>
              </a:rPr>
              <a:t> </a:t>
            </a:r>
            <a:r>
              <a:rPr lang="en-US" sz="1400" dirty="0" smtClean="0">
                <a:latin typeface="Arial MT"/>
                <a:cs typeface="Arial MT"/>
              </a:rPr>
              <a:t>models</a:t>
            </a:r>
            <a:r>
              <a:rPr sz="1400" spc="-5" dirty="0" smtClean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enabled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fast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reliable </a:t>
            </a:r>
            <a:r>
              <a:rPr sz="1400" dirty="0">
                <a:latin typeface="Arial MT"/>
                <a:cs typeface="Arial MT"/>
              </a:rPr>
              <a:t>predictions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through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web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interface,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assisting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in</a:t>
            </a:r>
            <a:endParaRPr sz="1400" dirty="0">
              <a:latin typeface="Arial MT"/>
              <a:cs typeface="Arial MT"/>
            </a:endParaRPr>
          </a:p>
          <a:p>
            <a:pPr marL="88265" algn="ctr">
              <a:lnSpc>
                <a:spcPts val="1675"/>
              </a:lnSpc>
            </a:pPr>
            <a:r>
              <a:rPr sz="1400" dirty="0">
                <a:latin typeface="Arial MT"/>
                <a:cs typeface="Arial MT"/>
              </a:rPr>
              <a:t>early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skin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cancer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detection.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119751" y="5957823"/>
            <a:ext cx="4038600" cy="2809875"/>
          </a:xfrm>
          <a:custGeom>
            <a:avLst/>
            <a:gdLst/>
            <a:ahLst/>
            <a:cxnLst/>
            <a:rect l="l" t="t" r="r" b="b"/>
            <a:pathLst>
              <a:path w="4038600" h="2809875">
                <a:moveTo>
                  <a:pt x="0" y="2809875"/>
                </a:moveTo>
                <a:lnTo>
                  <a:pt x="4038600" y="2809875"/>
                </a:lnTo>
                <a:lnTo>
                  <a:pt x="4038600" y="0"/>
                </a:lnTo>
                <a:lnTo>
                  <a:pt x="0" y="0"/>
                </a:lnTo>
                <a:lnTo>
                  <a:pt x="0" y="2809875"/>
                </a:lnTo>
                <a:close/>
              </a:path>
            </a:pathLst>
          </a:custGeom>
          <a:ln w="9525">
            <a:solidFill>
              <a:srgbClr val="A482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124513" y="5981001"/>
            <a:ext cx="4029075" cy="28073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3185" marR="84455" algn="ctr">
              <a:lnSpc>
                <a:spcPct val="100099"/>
              </a:lnSpc>
              <a:spcBef>
                <a:spcPts val="125"/>
              </a:spcBef>
            </a:pPr>
            <a:r>
              <a:rPr sz="1400" dirty="0">
                <a:latin typeface="Arial MT"/>
                <a:cs typeface="Arial MT"/>
              </a:rPr>
              <a:t>Our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project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successfully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integrates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deep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learning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machine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learning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enhance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early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diagnosis </a:t>
            </a:r>
            <a:r>
              <a:rPr sz="1400" dirty="0">
                <a:latin typeface="Arial MT"/>
                <a:cs typeface="Arial MT"/>
              </a:rPr>
              <a:t>accuracy.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leveraging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both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image</a:t>
            </a:r>
            <a:r>
              <a:rPr sz="1400" spc="-10" dirty="0">
                <a:latin typeface="Arial MT"/>
                <a:cs typeface="Arial MT"/>
              </a:rPr>
              <a:t> analysis </a:t>
            </a:r>
            <a:r>
              <a:rPr sz="1400" dirty="0">
                <a:latin typeface="Arial MT"/>
                <a:cs typeface="Arial MT"/>
              </a:rPr>
              <a:t>(CNN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EfficientNet_B0)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metadata </a:t>
            </a:r>
            <a:r>
              <a:rPr sz="1400" dirty="0">
                <a:latin typeface="Arial MT"/>
                <a:cs typeface="Arial MT"/>
              </a:rPr>
              <a:t>processing</a:t>
            </a:r>
            <a:r>
              <a:rPr sz="1400" spc="-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(CatBoost),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system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improves </a:t>
            </a:r>
            <a:r>
              <a:rPr sz="1400" dirty="0">
                <a:latin typeface="Arial MT"/>
                <a:cs typeface="Arial MT"/>
              </a:rPr>
              <a:t>detection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capabilities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beyond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traditional</a:t>
            </a:r>
            <a:r>
              <a:rPr sz="1400" spc="5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methods.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preprocessing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balanced </a:t>
            </a:r>
            <a:r>
              <a:rPr sz="1400" dirty="0">
                <a:latin typeface="Arial MT"/>
                <a:cs typeface="Arial MT"/>
              </a:rPr>
              <a:t>sampling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(Stratified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Group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K-Fold)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played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a </a:t>
            </a:r>
            <a:r>
              <a:rPr sz="1400" dirty="0">
                <a:latin typeface="Arial MT"/>
                <a:cs typeface="Arial MT"/>
              </a:rPr>
              <a:t>crucial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role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ensuring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fairness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and </a:t>
            </a:r>
            <a:r>
              <a:rPr sz="1400" dirty="0">
                <a:latin typeface="Arial MT"/>
                <a:cs typeface="Arial MT"/>
              </a:rPr>
              <a:t>robustness.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project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demonstrates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potential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AI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healthcare,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supporting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clinicians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making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more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informed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decisions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and</a:t>
            </a:r>
            <a:r>
              <a:rPr sz="1400" spc="5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improving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patient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outcomes.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48326" y="9263062"/>
            <a:ext cx="4048125" cy="3038475"/>
          </a:xfrm>
          <a:custGeom>
            <a:avLst/>
            <a:gdLst/>
            <a:ahLst/>
            <a:cxnLst/>
            <a:rect l="l" t="t" r="r" b="b"/>
            <a:pathLst>
              <a:path w="4048125" h="3038475">
                <a:moveTo>
                  <a:pt x="0" y="3038475"/>
                </a:moveTo>
                <a:lnTo>
                  <a:pt x="4048125" y="3038475"/>
                </a:lnTo>
                <a:lnTo>
                  <a:pt x="4048125" y="0"/>
                </a:lnTo>
                <a:lnTo>
                  <a:pt x="0" y="0"/>
                </a:lnTo>
                <a:lnTo>
                  <a:pt x="0" y="3038475"/>
                </a:lnTo>
                <a:close/>
              </a:path>
            </a:pathLst>
          </a:custGeom>
          <a:ln w="9525">
            <a:solidFill>
              <a:srgbClr val="A482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876800" y="9295130"/>
            <a:ext cx="4276787" cy="230896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774700" marR="353060" indent="-228600" algn="just">
              <a:lnSpc>
                <a:spcPct val="105300"/>
              </a:lnSpc>
              <a:spcBef>
                <a:spcPts val="65"/>
              </a:spcBef>
              <a:buFont typeface="+mj-lt"/>
              <a:buAutoNum type="arabicPeriod"/>
            </a:pPr>
            <a:r>
              <a:rPr lang="en-US" sz="1400" spc="-10" dirty="0" smtClean="0">
                <a:latin typeface="Arial MT"/>
              </a:rPr>
              <a:t>ISIC Archive - International Skin Imaging Collaboration (ISIC) Dataset.</a:t>
            </a:r>
          </a:p>
          <a:p>
            <a:pPr marL="774700" marR="353060" indent="-228600" algn="just">
              <a:lnSpc>
                <a:spcPct val="105300"/>
              </a:lnSpc>
              <a:spcBef>
                <a:spcPts val="65"/>
              </a:spcBef>
              <a:buFont typeface="+mj-lt"/>
              <a:buAutoNum type="arabicPeriod"/>
            </a:pPr>
            <a:r>
              <a:rPr lang="en-US" sz="1400" spc="-10" dirty="0" err="1" smtClean="0">
                <a:latin typeface="Arial MT"/>
              </a:rPr>
              <a:t>EfficientNet</a:t>
            </a:r>
            <a:r>
              <a:rPr lang="en-US" sz="1400" spc="-10" dirty="0" smtClean="0">
                <a:latin typeface="Arial MT"/>
              </a:rPr>
              <a:t> - Tan, M., &amp; Le, Q. (2019). </a:t>
            </a:r>
            <a:r>
              <a:rPr lang="en-US" sz="1400" spc="-10" dirty="0" err="1" smtClean="0">
                <a:latin typeface="Arial MT"/>
              </a:rPr>
              <a:t>EfficientNet</a:t>
            </a:r>
            <a:r>
              <a:rPr lang="en-US" sz="1400" spc="-10" dirty="0" smtClean="0">
                <a:latin typeface="Arial MT"/>
              </a:rPr>
              <a:t>: Rethinking Model Scaling for Convolutional Neural Networks.</a:t>
            </a:r>
          </a:p>
          <a:p>
            <a:pPr marL="774700" marR="353060" indent="-228600" algn="just">
              <a:lnSpc>
                <a:spcPct val="105300"/>
              </a:lnSpc>
              <a:spcBef>
                <a:spcPts val="65"/>
              </a:spcBef>
              <a:buFont typeface="+mj-lt"/>
              <a:buAutoNum type="arabicPeriod"/>
            </a:pPr>
            <a:r>
              <a:rPr lang="en-IN" sz="1400" spc="-10" dirty="0" err="1" smtClean="0">
                <a:latin typeface="Arial MT"/>
              </a:rPr>
              <a:t>CatBoost</a:t>
            </a:r>
            <a:r>
              <a:rPr lang="en-IN" sz="1400" spc="-10" dirty="0" smtClean="0">
                <a:latin typeface="Arial MT"/>
              </a:rPr>
              <a:t> - </a:t>
            </a:r>
            <a:r>
              <a:rPr lang="en-IN" sz="1400" spc="-10" dirty="0" err="1" smtClean="0">
                <a:latin typeface="Arial MT"/>
              </a:rPr>
              <a:t>Prokhorenkova</a:t>
            </a:r>
            <a:r>
              <a:rPr lang="en-IN" sz="1400" spc="-10" dirty="0" smtClean="0">
                <a:latin typeface="Arial MT"/>
              </a:rPr>
              <a:t>, L., </a:t>
            </a:r>
            <a:r>
              <a:rPr lang="en-IN" sz="1400" spc="-10" dirty="0" err="1" smtClean="0">
                <a:latin typeface="Arial MT"/>
              </a:rPr>
              <a:t>Gusev</a:t>
            </a:r>
            <a:r>
              <a:rPr lang="en-IN" sz="1400" spc="-10" dirty="0" smtClean="0">
                <a:latin typeface="Arial MT"/>
              </a:rPr>
              <a:t>, G., </a:t>
            </a:r>
            <a:r>
              <a:rPr lang="en-IN" sz="1400" spc="-10" dirty="0" err="1" smtClean="0">
                <a:latin typeface="Arial MT"/>
              </a:rPr>
              <a:t>Vorobev</a:t>
            </a:r>
            <a:r>
              <a:rPr lang="en-IN" sz="1400" spc="-10" dirty="0" smtClean="0">
                <a:latin typeface="Arial MT"/>
              </a:rPr>
              <a:t>, A., </a:t>
            </a:r>
            <a:r>
              <a:rPr lang="en-IN" sz="1400" spc="-10" dirty="0" err="1" smtClean="0">
                <a:latin typeface="Arial MT"/>
              </a:rPr>
              <a:t>Dorogush</a:t>
            </a:r>
            <a:r>
              <a:rPr lang="en-IN" sz="1400" spc="-10" dirty="0" smtClean="0">
                <a:latin typeface="Arial MT"/>
              </a:rPr>
              <a:t>, A. V., &amp; </a:t>
            </a:r>
            <a:r>
              <a:rPr lang="en-IN" sz="1400" spc="-10" dirty="0" err="1" smtClean="0">
                <a:latin typeface="Arial MT"/>
              </a:rPr>
              <a:t>Gulin</a:t>
            </a:r>
            <a:r>
              <a:rPr lang="en-IN" sz="1400" spc="-10" dirty="0" smtClean="0">
                <a:latin typeface="Arial MT"/>
              </a:rPr>
              <a:t>, A. (2018).</a:t>
            </a:r>
          </a:p>
          <a:p>
            <a:pPr marL="774700" marR="353060" indent="-228600" algn="just">
              <a:lnSpc>
                <a:spcPct val="105300"/>
              </a:lnSpc>
              <a:spcBef>
                <a:spcPts val="65"/>
              </a:spcBef>
              <a:buFont typeface="+mj-lt"/>
              <a:buAutoNum type="arabicPeriod"/>
            </a:pPr>
            <a:r>
              <a:rPr lang="en-IN" sz="1400" spc="-10" dirty="0" err="1" smtClean="0">
                <a:latin typeface="Arial MT"/>
              </a:rPr>
              <a:t>Albumentations</a:t>
            </a:r>
            <a:r>
              <a:rPr lang="en-IN" sz="1400" spc="-10" dirty="0" smtClean="0">
                <a:latin typeface="Arial MT"/>
              </a:rPr>
              <a:t> - </a:t>
            </a:r>
            <a:r>
              <a:rPr lang="en-IN" sz="1400" spc="-10" dirty="0" err="1" smtClean="0">
                <a:latin typeface="Arial MT"/>
              </a:rPr>
              <a:t>Buslaev</a:t>
            </a:r>
            <a:r>
              <a:rPr lang="en-IN" sz="1400" spc="-10" dirty="0" smtClean="0">
                <a:latin typeface="Arial MT"/>
              </a:rPr>
              <a:t>, A., </a:t>
            </a:r>
            <a:r>
              <a:rPr lang="en-IN" sz="1400" spc="-10" dirty="0" err="1" smtClean="0">
                <a:latin typeface="Arial MT"/>
              </a:rPr>
              <a:t>Ilyas</a:t>
            </a:r>
            <a:r>
              <a:rPr lang="en-IN" sz="1400" spc="-10" dirty="0" smtClean="0">
                <a:latin typeface="Arial MT"/>
              </a:rPr>
              <a:t>, R., Kalinin, A. A., &amp; </a:t>
            </a:r>
            <a:r>
              <a:rPr lang="en-IN" sz="1400" spc="-10" dirty="0" err="1" smtClean="0">
                <a:latin typeface="Arial MT"/>
              </a:rPr>
              <a:t>Seferbekov</a:t>
            </a:r>
            <a:r>
              <a:rPr lang="en-IN" sz="1400" spc="-10" dirty="0" smtClean="0">
                <a:latin typeface="Arial MT"/>
              </a:rPr>
              <a:t>, S. (2020)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8282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563</Words>
  <Application>Microsoft Office PowerPoint</Application>
  <PresentationFormat>A3 Paper (297x420 mm)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Sharmila</dc:creator>
  <cp:lastModifiedBy>DELL</cp:lastModifiedBy>
  <cp:revision>3</cp:revision>
  <dcterms:created xsi:type="dcterms:W3CDTF">2025-03-26T05:09:21Z</dcterms:created>
  <dcterms:modified xsi:type="dcterms:W3CDTF">2025-03-26T06:19:43Z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2025-03-18T00:00:00Z</vt:filetime>
  </property>
  <property fmtid="{D5CDD505-2E9C-101B-9397-08002B2CF9AE}" pid="3" name="LastSaved">
    <vt:filetime>2025-03-26T00:00:00Z</vt:filetime>
  </property>
</Properties>
</file>