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72" r:id="rId13"/>
    <p:sldId id="268" r:id="rId14"/>
    <p:sldId id="269" r:id="rId15"/>
    <p:sldId id="270" r:id="rId16"/>
    <p:sldId id="271" r:id="rId17"/>
  </p:sldIdLst>
  <p:sldSz cx="12192000" cy="6858000"/>
  <p:notesSz cx="6858000" cy="9144000"/>
  <p:embeddedFontLst>
    <p:embeddedFont>
      <p:font typeface="Inter" panose="020B0604020202020204" charset="0"/>
      <p:regular r:id="rId19"/>
      <p:bold r:id="rId20"/>
      <p:italic r:id="rId21"/>
      <p:boldItalic r:id="rId22"/>
    </p:embeddedFont>
    <p:embeddedFont>
      <p:font typeface="Inter Medium" panose="020B0604020202020204" charset="0"/>
      <p:regular r:id="rId23"/>
      <p:bold r:id="rId24"/>
      <p:italic r:id="rId25"/>
      <p:boldItalic r:id="rId26"/>
    </p:embeddedFont>
    <p:embeddedFont>
      <p:font typeface="Inter SemiBold" panose="020B0604020202020204" charset="0"/>
      <p:regular r:id="rId27"/>
      <p:bold r:id="rId28"/>
      <p:italic r:id="rId29"/>
      <p:boldItalic r:id="rId30"/>
    </p:embeddedFont>
    <p:embeddedFont>
      <p:font typeface="Open Sans" panose="020B0606030504020204" pitchFamily="34" charset="0"/>
      <p:regular r:id="rId31"/>
      <p:bold r:id="rId32"/>
      <p:italic r:id="rId33"/>
      <p:boldItalic r:id="rId34"/>
    </p:embeddedFont>
    <p:embeddedFont>
      <p:font typeface="Play" panose="020B0604020202020204" charset="0"/>
      <p:regular r:id="rId35"/>
      <p:bold r:id="rId36"/>
    </p:embeddedFont>
    <p:embeddedFont>
      <p:font typeface="Plus Jakarta Sans"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0lCbJrVpyUY6ghrZM+FcGeJfY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79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06"/>
    <p:restoredTop sz="91468"/>
  </p:normalViewPr>
  <p:slideViewPr>
    <p:cSldViewPr snapToGrid="0">
      <p:cViewPr varScale="1">
        <p:scale>
          <a:sx n="68" d="100"/>
          <a:sy n="68" d="100"/>
        </p:scale>
        <p:origin x="1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46" Type="http://schemas.openxmlformats.org/officeDocument/2006/relationships/tableStyles" Target="tableStyles.xml"/><Relationship Id="rId20"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 name="Google Shape;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2fd87b4412_0_8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g32fd87b4412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fd87b4412_0_1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32fd87b4412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C2C97F70-D876-F9A7-C256-AC55D6768E67}"/>
            </a:ext>
          </a:extLst>
        </p:cNvPr>
        <p:cNvGrpSpPr/>
        <p:nvPr/>
      </p:nvGrpSpPr>
      <p:grpSpPr>
        <a:xfrm>
          <a:off x="0" y="0"/>
          <a:ext cx="0" cy="0"/>
          <a:chOff x="0" y="0"/>
          <a:chExt cx="0" cy="0"/>
        </a:xfrm>
      </p:grpSpPr>
      <p:sp>
        <p:nvSpPr>
          <p:cNvPr id="124" name="Google Shape;124;g32fd87b4412_0_106:notes">
            <a:extLst>
              <a:ext uri="{FF2B5EF4-FFF2-40B4-BE49-F238E27FC236}">
                <a16:creationId xmlns:a16="http://schemas.microsoft.com/office/drawing/2014/main" id="{D2620325-D500-28B8-AD48-0B993E5440F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32fd87b4412_0_106:notes">
            <a:extLst>
              <a:ext uri="{FF2B5EF4-FFF2-40B4-BE49-F238E27FC236}">
                <a16:creationId xmlns:a16="http://schemas.microsoft.com/office/drawing/2014/main" id="{20733DC1-473D-5086-F513-0E814E505C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1315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2fd87b4412_0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32fd87b4412_0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fd87b4412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32fd87b4412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40cc0ca5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3340cc0ca5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 name="Google Shape;4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2fd87b441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 name="Google Shape;52;g32fd87b441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2fd87b4412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 name="Google Shape;60;g32fd87b4412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2fd87b4412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32fd87b4412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2fd87b4412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g32fd87b4412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2fd87b4412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32fd87b4412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2fd87b4412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2" name="Google Shape;92;g32fd87b4412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2fd87b4412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32fd87b4412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2"/>
        <p:cNvGrpSpPr/>
        <p:nvPr/>
      </p:nvGrpSpPr>
      <p:grpSpPr>
        <a:xfrm>
          <a:off x="0" y="0"/>
          <a:ext cx="0" cy="0"/>
          <a:chOff x="0" y="0"/>
          <a:chExt cx="0" cy="0"/>
        </a:xfrm>
      </p:grpSpPr>
      <p:sp>
        <p:nvSpPr>
          <p:cNvPr id="23" name="Google Shape;23;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24" name="Google Shape;24;p16"/>
          <p:cNvSpPr>
            <a:spLocks noGrp="1"/>
          </p:cNvSpPr>
          <p:nvPr>
            <p:ph type="pic" idx="2"/>
          </p:nvPr>
        </p:nvSpPr>
        <p:spPr>
          <a:xfrm>
            <a:off x="6816725" y="1268413"/>
            <a:ext cx="2381023" cy="2976935"/>
          </a:xfrm>
          <a:prstGeom prst="rect">
            <a:avLst/>
          </a:prstGeom>
          <a:solidFill>
            <a:srgbClr val="F2F2F2"/>
          </a:solidFill>
          <a:ln>
            <a:noFill/>
          </a:ln>
        </p:spPr>
      </p:sp>
      <p:sp>
        <p:nvSpPr>
          <p:cNvPr id="25" name="Google Shape;25;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6"/>
        <p:cNvGrpSpPr/>
        <p:nvPr/>
      </p:nvGrpSpPr>
      <p:grpSpPr>
        <a:xfrm>
          <a:off x="0" y="0"/>
          <a:ext cx="0" cy="0"/>
          <a:chOff x="0" y="0"/>
          <a:chExt cx="0" cy="0"/>
        </a:xfrm>
      </p:grpSpPr>
      <p:sp>
        <p:nvSpPr>
          <p:cNvPr id="27" name="Google Shape;27;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28"/>
        <p:cNvGrpSpPr/>
        <p:nvPr/>
      </p:nvGrpSpPr>
      <p:grpSpPr>
        <a:xfrm>
          <a:off x="0" y="0"/>
          <a:ext cx="0" cy="0"/>
          <a:chOff x="0" y="0"/>
          <a:chExt cx="0" cy="0"/>
        </a:xfrm>
      </p:grpSpPr>
      <p:sp>
        <p:nvSpPr>
          <p:cNvPr id="29" name="Google Shape;29;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4"/>
        <p:cNvGrpSpPr/>
        <p:nvPr/>
      </p:nvGrpSpPr>
      <p:grpSpPr>
        <a:xfrm>
          <a:off x="0" y="0"/>
          <a:ext cx="0" cy="0"/>
          <a:chOff x="0" y="0"/>
          <a:chExt cx="0" cy="0"/>
        </a:xfrm>
      </p:grpSpPr>
      <p:sp>
        <p:nvSpPr>
          <p:cNvPr id="15" name="Google Shape;15;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0"/>
        <p:cNvGrpSpPr/>
        <p:nvPr/>
      </p:nvGrpSpPr>
      <p:grpSpPr>
        <a:xfrm>
          <a:off x="0" y="0"/>
          <a:ext cx="0" cy="0"/>
          <a:chOff x="0" y="0"/>
          <a:chExt cx="0" cy="0"/>
        </a:xfrm>
      </p:grpSpPr>
      <p:sp>
        <p:nvSpPr>
          <p:cNvPr id="21" name="Google Shape;21;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horturl.at/uZAC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1"/>
          <p:cNvSpPr/>
          <p:nvPr/>
        </p:nvSpPr>
        <p:spPr>
          <a:xfrm>
            <a:off x="791842" y="1493035"/>
            <a:ext cx="6684581" cy="2492950"/>
          </a:xfrm>
          <a:prstGeom prst="rect">
            <a:avLst/>
          </a:prstGeom>
          <a:noFill/>
          <a:ln>
            <a:noFill/>
          </a:ln>
        </p:spPr>
        <p:txBody>
          <a:bodyPr spcFirstLastPara="1" wrap="square" lIns="91425" tIns="45700" rIns="91425" bIns="45700" anchor="t" anchorCtr="0">
            <a:spAutoFit/>
          </a:bodyPr>
          <a:lstStyle/>
          <a:p>
            <a:pPr>
              <a:buSzPts val="4800"/>
            </a:pPr>
            <a:r>
              <a:rPr lang="en-US" sz="3600" b="1" i="0" u="none" strike="noStrike" cap="none" dirty="0">
                <a:solidFill>
                  <a:srgbClr val="007069"/>
                </a:solidFill>
                <a:latin typeface="Inter"/>
                <a:ea typeface="Inter"/>
                <a:cs typeface="Inter"/>
                <a:sym typeface="Inter"/>
              </a:rPr>
              <a:t>INTEGRATING CLINCAL DATA WITH CNN FOR SKIN CANCER DIAGNOSIS </a:t>
            </a:r>
            <a:endParaRPr lang="en-US" sz="3600" dirty="0">
              <a:latin typeface="Inter"/>
              <a:ea typeface="Inter"/>
              <a:cs typeface="Inter"/>
              <a:sym typeface="Inter"/>
            </a:endParaRPr>
          </a:p>
          <a:p>
            <a:pPr marL="0" marR="0" lvl="0" indent="0" algn="l" rtl="0">
              <a:lnSpc>
                <a:spcPct val="100000"/>
              </a:lnSpc>
              <a:spcBef>
                <a:spcPts val="0"/>
              </a:spcBef>
              <a:spcAft>
                <a:spcPts val="0"/>
              </a:spcAft>
              <a:buClr>
                <a:srgbClr val="000000"/>
              </a:buClr>
              <a:buSzPts val="4800"/>
              <a:buFont typeface="Arial"/>
              <a:buNone/>
            </a:pPr>
            <a:r>
              <a:rPr lang="en-US" sz="4800" b="1" i="0" u="none" strike="noStrike" cap="none" dirty="0">
                <a:solidFill>
                  <a:srgbClr val="007069"/>
                </a:solidFill>
                <a:latin typeface="Inter"/>
                <a:ea typeface="Inter"/>
                <a:cs typeface="Inter"/>
                <a:sym typeface="Inter"/>
              </a:rPr>
              <a:t> </a:t>
            </a:r>
            <a:endParaRPr sz="1400" b="0" i="0" u="none" strike="noStrike" cap="none" dirty="0">
              <a:solidFill>
                <a:srgbClr val="000000"/>
              </a:solidFill>
              <a:latin typeface="Inter"/>
              <a:ea typeface="Inter"/>
              <a:cs typeface="Inter"/>
              <a:sym typeface="Inter"/>
            </a:endParaRPr>
          </a:p>
        </p:txBody>
      </p:sp>
      <p:grpSp>
        <p:nvGrpSpPr>
          <p:cNvPr id="35" name="Google Shape;35;p1"/>
          <p:cNvGrpSpPr/>
          <p:nvPr/>
        </p:nvGrpSpPr>
        <p:grpSpPr>
          <a:xfrm>
            <a:off x="894425" y="1206268"/>
            <a:ext cx="5853216" cy="2409751"/>
            <a:chOff x="894442" y="2675335"/>
            <a:chExt cx="7570108" cy="940767"/>
          </a:xfrm>
        </p:grpSpPr>
        <p:sp>
          <p:nvSpPr>
            <p:cNvPr id="36" name="Google Shape;36;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sp>
          <p:nvSpPr>
            <p:cNvPr id="37" name="Google Shape;37;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grpSp>
      <p:sp>
        <p:nvSpPr>
          <p:cNvPr id="38" name="Google Shape;38;p1"/>
          <p:cNvSpPr txBox="1"/>
          <p:nvPr/>
        </p:nvSpPr>
        <p:spPr>
          <a:xfrm>
            <a:off x="958200" y="4215700"/>
            <a:ext cx="5137800" cy="16927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4740"/>
                </a:solidFill>
                <a:latin typeface="Inter"/>
                <a:ea typeface="Inter"/>
                <a:cs typeface="Inter"/>
                <a:sym typeface="Inter"/>
              </a:rPr>
              <a:t>Presenter Names: </a:t>
            </a:r>
            <a:endParaRPr dirty="0"/>
          </a:p>
          <a:p>
            <a:pPr marL="0" marR="0" lvl="0" indent="0" algn="l" rtl="0">
              <a:lnSpc>
                <a:spcPct val="100000"/>
              </a:lnSpc>
              <a:spcBef>
                <a:spcPts val="0"/>
              </a:spcBef>
              <a:spcAft>
                <a:spcPts val="0"/>
              </a:spcAft>
              <a:buClr>
                <a:srgbClr val="000000"/>
              </a:buClr>
              <a:buSzPts val="1400"/>
              <a:buFont typeface="Arial"/>
              <a:buNone/>
            </a:pPr>
            <a:r>
              <a:rPr lang="en-IN" sz="1600" dirty="0">
                <a:solidFill>
                  <a:srgbClr val="FF0000"/>
                </a:solidFill>
                <a:latin typeface="Inter"/>
                <a:ea typeface="Inter"/>
                <a:cs typeface="Inter"/>
                <a:sym typeface="Inter"/>
              </a:rPr>
              <a:t>SHARMILA ABDUL: VU21CSEN0101502</a:t>
            </a:r>
            <a:br>
              <a:rPr lang="en-IN" sz="1600" dirty="0">
                <a:solidFill>
                  <a:srgbClr val="FF0000"/>
                </a:solidFill>
                <a:latin typeface="Inter"/>
                <a:ea typeface="Inter"/>
                <a:cs typeface="Inter"/>
                <a:sym typeface="Inter"/>
              </a:rPr>
            </a:br>
            <a:r>
              <a:rPr lang="en-IN" sz="1600" dirty="0">
                <a:solidFill>
                  <a:srgbClr val="FF0000"/>
                </a:solidFill>
                <a:latin typeface="Inter"/>
                <a:ea typeface="Inter"/>
                <a:cs typeface="Inter"/>
                <a:sym typeface="Inter"/>
              </a:rPr>
              <a:t>SAI CHARAN: VU21CSEN0100022</a:t>
            </a:r>
            <a:br>
              <a:rPr lang="en-IN" sz="1600" dirty="0">
                <a:solidFill>
                  <a:srgbClr val="FF0000"/>
                </a:solidFill>
                <a:latin typeface="Inter"/>
                <a:ea typeface="Inter"/>
                <a:cs typeface="Inter"/>
                <a:sym typeface="Inter"/>
              </a:rPr>
            </a:br>
            <a:r>
              <a:rPr lang="en-IN" sz="1600" dirty="0">
                <a:solidFill>
                  <a:srgbClr val="FF0000"/>
                </a:solidFill>
                <a:latin typeface="Inter"/>
                <a:ea typeface="Inter"/>
                <a:cs typeface="Inter"/>
                <a:sym typeface="Inter"/>
              </a:rPr>
              <a:t>CH BHARGAV: VU21CSEN0100014</a:t>
            </a:r>
            <a:br>
              <a:rPr lang="en-IN" sz="1600" dirty="0">
                <a:solidFill>
                  <a:srgbClr val="FF0000"/>
                </a:solidFill>
                <a:latin typeface="Inter"/>
                <a:ea typeface="Inter"/>
                <a:cs typeface="Inter"/>
                <a:sym typeface="Inter"/>
              </a:rPr>
            </a:br>
            <a:r>
              <a:rPr lang="en-IN" sz="1600" dirty="0">
                <a:solidFill>
                  <a:srgbClr val="FF0000"/>
                </a:solidFill>
                <a:latin typeface="Inter"/>
                <a:ea typeface="Inter"/>
                <a:cs typeface="Inter"/>
                <a:sym typeface="Inter"/>
              </a:rPr>
              <a:t>KODURI VARSHA: VU21CSEN0100087</a:t>
            </a:r>
          </a:p>
          <a:p>
            <a:pPr marL="0" marR="0" lvl="0" indent="0" algn="l" rtl="0">
              <a:lnSpc>
                <a:spcPct val="100000"/>
              </a:lnSpc>
              <a:spcBef>
                <a:spcPts val="0"/>
              </a:spcBef>
              <a:spcAft>
                <a:spcPts val="0"/>
              </a:spcAft>
              <a:buClr>
                <a:srgbClr val="000000"/>
              </a:buClr>
              <a:buSzPts val="1400"/>
              <a:buFont typeface="Arial"/>
              <a:buNone/>
            </a:pPr>
            <a:endParaRPr sz="1600" dirty="0">
              <a:solidFill>
                <a:srgbClr val="FF0000"/>
              </a:solidFill>
              <a:latin typeface="Inter"/>
              <a:ea typeface="Inter"/>
              <a:cs typeface="Inter"/>
              <a:sym typeface="Inter"/>
            </a:endParaRPr>
          </a:p>
        </p:txBody>
      </p:sp>
      <p:sp>
        <p:nvSpPr>
          <p:cNvPr id="39" name="Google Shape;39;p1"/>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pic>
        <p:nvPicPr>
          <p:cNvPr id="40" name="Google Shape;40;p1"/>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1" name="Google Shape;41;p1"/>
          <p:cNvSpPr txBox="1"/>
          <p:nvPr/>
        </p:nvSpPr>
        <p:spPr>
          <a:xfrm>
            <a:off x="7245800" y="4401380"/>
            <a:ext cx="3387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4740"/>
                </a:solidFill>
                <a:latin typeface="Inter"/>
                <a:ea typeface="Inter"/>
                <a:cs typeface="Inter"/>
                <a:sym typeface="Inter"/>
              </a:rPr>
              <a:t>Guide Name: </a:t>
            </a:r>
          </a:p>
          <a:p>
            <a:pPr marL="0" marR="0" lvl="0" indent="0" algn="l" rtl="0">
              <a:lnSpc>
                <a:spcPct val="100000"/>
              </a:lnSpc>
              <a:spcBef>
                <a:spcPts val="0"/>
              </a:spcBef>
              <a:spcAft>
                <a:spcPts val="0"/>
              </a:spcAft>
              <a:buClr>
                <a:srgbClr val="000000"/>
              </a:buClr>
              <a:buSzPts val="2400"/>
              <a:buFont typeface="Arial"/>
              <a:buNone/>
            </a:pPr>
            <a:r>
              <a:rPr lang="en-US" sz="2000" dirty="0">
                <a:solidFill>
                  <a:srgbClr val="FF0000"/>
                </a:solidFill>
                <a:latin typeface="Inter"/>
                <a:ea typeface="Inter"/>
                <a:cs typeface="Inter"/>
                <a:sym typeface="Inter"/>
              </a:rPr>
              <a:t>Mr. R</a:t>
            </a:r>
            <a:r>
              <a:rPr lang="en-US" sz="2000" u="none" dirty="0">
                <a:solidFill>
                  <a:srgbClr val="FF0000"/>
                </a:solidFill>
                <a:latin typeface="Inter"/>
                <a:ea typeface="Inter"/>
                <a:cs typeface="Inter"/>
                <a:sym typeface="Inter"/>
              </a:rPr>
              <a:t>anajit Senko</a:t>
            </a:r>
            <a:endParaRPr sz="2000" b="0" i="0" u="none" strike="noStrike" cap="none" dirty="0">
              <a:solidFill>
                <a:srgbClr val="004740"/>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32fd87b4412_0_85"/>
          <p:cNvSpPr txBox="1"/>
          <p:nvPr/>
        </p:nvSpPr>
        <p:spPr>
          <a:xfrm>
            <a:off x="-214823" y="30410"/>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7. IMPLEMENTATION</a:t>
            </a:r>
            <a:endParaRPr sz="1400" b="0" i="0" u="none" strike="noStrike" cap="none" dirty="0">
              <a:solidFill>
                <a:srgbClr val="000000"/>
              </a:solidFill>
              <a:latin typeface="Inter"/>
              <a:ea typeface="Inter"/>
              <a:cs typeface="Inter"/>
              <a:sym typeface="Inter"/>
            </a:endParaRPr>
          </a:p>
        </p:txBody>
      </p:sp>
      <p:sp>
        <p:nvSpPr>
          <p:cNvPr id="112" name="Google Shape;112;g32fd87b4412_0_85"/>
          <p:cNvSpPr txBox="1"/>
          <p:nvPr/>
        </p:nvSpPr>
        <p:spPr>
          <a:xfrm>
            <a:off x="63062" y="463011"/>
            <a:ext cx="12065876" cy="7166024"/>
          </a:xfrm>
          <a:prstGeom prst="rect">
            <a:avLst/>
          </a:prstGeom>
          <a:noFill/>
          <a:ln>
            <a:noFill/>
          </a:ln>
        </p:spPr>
        <p:txBody>
          <a:bodyPr spcFirstLastPara="1" wrap="square" lIns="91425" tIns="45700" rIns="91425" bIns="45700" anchor="ctr" anchorCtr="0">
            <a:spAutoFit/>
          </a:bodyPr>
          <a:lstStyle/>
          <a:p>
            <a:pPr marL="0" lvl="0" indent="0" algn="l" rtl="0">
              <a:spcBef>
                <a:spcPts val="1400"/>
              </a:spcBef>
              <a:spcAft>
                <a:spcPts val="0"/>
              </a:spcAft>
              <a:buNone/>
            </a:pPr>
            <a:r>
              <a:rPr lang="en-US" sz="1600" b="1" dirty="0">
                <a:solidFill>
                  <a:srgbClr val="A58255"/>
                </a:solidFill>
                <a:latin typeface="+mj-lt"/>
                <a:ea typeface="Inter Medium"/>
                <a:cs typeface="Inter Medium"/>
                <a:sym typeface="Inter Medium"/>
              </a:rPr>
              <a:t>1. Data Collection &amp; Preprocessing:</a:t>
            </a:r>
            <a:endParaRPr sz="1600" b="1" dirty="0">
              <a:solidFill>
                <a:srgbClr val="A58255"/>
              </a:solidFill>
              <a:latin typeface="+mj-lt"/>
              <a:ea typeface="Inter Medium"/>
              <a:cs typeface="Inter Medium"/>
              <a:sym typeface="Inter Medium"/>
            </a:endParaRPr>
          </a:p>
          <a:p>
            <a:pPr marL="412750" indent="-285750">
              <a:spcBef>
                <a:spcPts val="1200"/>
              </a:spcBef>
              <a:buClr>
                <a:srgbClr val="A58255"/>
              </a:buClr>
              <a:buSzPts val="1600"/>
              <a:buFont typeface="Arial" panose="020B0604020202020204" pitchFamily="34" charset="0"/>
              <a:buChar char="•"/>
            </a:pPr>
            <a:r>
              <a:rPr lang="en-US" sz="1600" dirty="0">
                <a:solidFill>
                  <a:srgbClr val="A58255"/>
                </a:solidFill>
                <a:latin typeface="+mj-lt"/>
                <a:ea typeface="Inter Medium"/>
                <a:cs typeface="Inter Medium"/>
                <a:sym typeface="Inter Medium"/>
              </a:rPr>
              <a:t>Image Data Processing: Dataset: ISIC 2024 archive containing 401,059 labeled skin lesion images. Image Augmentation: Flipping, brightness adjustment, noise addition, distortion to improve generalization; Resizing all images to 224x224 pixels for CNN processing.</a:t>
            </a:r>
          </a:p>
          <a:p>
            <a:pPr marL="412750" indent="-285750">
              <a:spcBef>
                <a:spcPts val="1200"/>
              </a:spcBef>
              <a:buClr>
                <a:srgbClr val="A58255"/>
              </a:buClr>
              <a:buSzPts val="1600"/>
              <a:buFont typeface="Arial" panose="020B0604020202020204" pitchFamily="34" charset="0"/>
              <a:buChar char="•"/>
            </a:pPr>
            <a:r>
              <a:rPr lang="en-US" sz="1600" dirty="0">
                <a:solidFill>
                  <a:srgbClr val="A58255"/>
                </a:solidFill>
                <a:latin typeface="+mj-lt"/>
                <a:ea typeface="Inter Medium"/>
                <a:cs typeface="Inter Medium"/>
                <a:sym typeface="Inter Medium"/>
              </a:rPr>
              <a:t>Metadata Processing: Handling missing values using median imputation. Feature engineering: Creating new features like lesion size ratio, color contrast, border irregularity scores; One-hot encoding for categorical data (e.g., lesion location, gender).</a:t>
            </a:r>
          </a:p>
          <a:p>
            <a:pPr marL="127000">
              <a:spcBef>
                <a:spcPts val="1200"/>
              </a:spcBef>
              <a:buClr>
                <a:srgbClr val="A58255"/>
              </a:buClr>
              <a:buSzPts val="1600"/>
            </a:pPr>
            <a:r>
              <a:rPr lang="en-US" sz="1600" b="1" dirty="0">
                <a:solidFill>
                  <a:srgbClr val="A58255"/>
                </a:solidFill>
                <a:latin typeface="+mj-lt"/>
                <a:ea typeface="Inter Medium"/>
                <a:cs typeface="Inter Medium"/>
                <a:sym typeface="Inter Medium"/>
              </a:rPr>
              <a:t>2. Model Training:</a:t>
            </a:r>
          </a:p>
          <a:p>
            <a:pPr marL="412750" indent="-285750">
              <a:spcBef>
                <a:spcPts val="1200"/>
              </a:spcBef>
              <a:buClr>
                <a:srgbClr val="A58255"/>
              </a:buClr>
              <a:buSzPts val="1600"/>
              <a:buFont typeface="Arial" panose="020B0604020202020204" pitchFamily="34" charset="0"/>
              <a:buChar char="•"/>
            </a:pPr>
            <a:r>
              <a:rPr lang="en-IN" sz="1600" dirty="0">
                <a:solidFill>
                  <a:srgbClr val="A58255"/>
                </a:solidFill>
                <a:latin typeface="+mj-lt"/>
                <a:ea typeface="Inter Medium"/>
                <a:cs typeface="Inter Medium"/>
                <a:sym typeface="Inter Medium"/>
              </a:rPr>
              <a:t>Convolutional Neural Network (CNN) for Image Processing: The model extracts visual features like colour, texture, and shape to differentiate benign and malignant lesions.</a:t>
            </a:r>
          </a:p>
          <a:p>
            <a:pPr marL="412750" indent="-285750">
              <a:spcBef>
                <a:spcPts val="1200"/>
              </a:spcBef>
              <a:buClr>
                <a:srgbClr val="A58255"/>
              </a:buClr>
              <a:buSzPts val="1600"/>
              <a:buFont typeface="Arial" panose="020B0604020202020204" pitchFamily="34" charset="0"/>
              <a:buChar char="•"/>
            </a:pPr>
            <a:r>
              <a:rPr lang="en-IN" sz="1600" dirty="0">
                <a:solidFill>
                  <a:srgbClr val="A58255"/>
                </a:solidFill>
                <a:latin typeface="+mj-lt"/>
                <a:ea typeface="Inter Medium"/>
                <a:cs typeface="Inter Medium"/>
                <a:sym typeface="Inter Medium"/>
              </a:rPr>
              <a:t>Gradient Boosting Model (</a:t>
            </a:r>
            <a:r>
              <a:rPr lang="en-IN" sz="1600" dirty="0" err="1">
                <a:solidFill>
                  <a:srgbClr val="A58255"/>
                </a:solidFill>
                <a:latin typeface="+mj-lt"/>
                <a:ea typeface="Inter Medium"/>
                <a:cs typeface="Inter Medium"/>
                <a:sym typeface="Inter Medium"/>
              </a:rPr>
              <a:t>CatBoost</a:t>
            </a:r>
            <a:r>
              <a:rPr lang="en-IN" sz="1600" dirty="0">
                <a:solidFill>
                  <a:srgbClr val="A58255"/>
                </a:solidFill>
                <a:latin typeface="+mj-lt"/>
                <a:ea typeface="Inter Medium"/>
                <a:cs typeface="Inter Medium"/>
                <a:sym typeface="Inter Medium"/>
              </a:rPr>
              <a:t>) for Metadata Processing: Uses patient metadata (age, sex, lesion size, etc.) to improve classification accuracy ; Handles imbalanced data using Stratified Group K-Fold cross-validation.</a:t>
            </a:r>
          </a:p>
          <a:p>
            <a:pPr marL="412750" indent="-285750">
              <a:spcBef>
                <a:spcPts val="1200"/>
              </a:spcBef>
              <a:buClr>
                <a:srgbClr val="A58255"/>
              </a:buClr>
              <a:buSzPts val="1600"/>
              <a:buFont typeface="Arial" panose="020B0604020202020204" pitchFamily="34" charset="0"/>
              <a:buChar char="•"/>
            </a:pPr>
            <a:r>
              <a:rPr lang="en-IN" sz="1600" dirty="0">
                <a:solidFill>
                  <a:srgbClr val="A58255"/>
                </a:solidFill>
                <a:latin typeface="+mj-lt"/>
                <a:ea typeface="Inter Medium"/>
                <a:cs typeface="Inter Medium"/>
                <a:sym typeface="Inter Medium"/>
              </a:rPr>
              <a:t>Combining Predictions (Hybrid Model Fusion): The CNN output (image-based probability) and </a:t>
            </a:r>
            <a:r>
              <a:rPr lang="en-IN" sz="1600" dirty="0" err="1">
                <a:solidFill>
                  <a:srgbClr val="A58255"/>
                </a:solidFill>
                <a:latin typeface="+mj-lt"/>
                <a:ea typeface="Inter Medium"/>
                <a:cs typeface="Inter Medium"/>
                <a:sym typeface="Inter Medium"/>
              </a:rPr>
              <a:t>CatBoost</a:t>
            </a:r>
            <a:r>
              <a:rPr lang="en-IN" sz="1600" dirty="0">
                <a:solidFill>
                  <a:srgbClr val="A58255"/>
                </a:solidFill>
                <a:latin typeface="+mj-lt"/>
                <a:ea typeface="Inter Medium"/>
                <a:cs typeface="Inter Medium"/>
                <a:sym typeface="Inter Medium"/>
              </a:rPr>
              <a:t> output (metadata-based probability) are combined using weighted averaging.</a:t>
            </a:r>
          </a:p>
          <a:p>
            <a:pPr lvl="0" algn="l" rtl="0">
              <a:spcBef>
                <a:spcPts val="1400"/>
              </a:spcBef>
              <a:spcAft>
                <a:spcPts val="0"/>
              </a:spcAft>
            </a:pPr>
            <a:r>
              <a:rPr lang="en-US" sz="1600" b="1" dirty="0">
                <a:solidFill>
                  <a:srgbClr val="A58255"/>
                </a:solidFill>
                <a:latin typeface="+mj-lt"/>
                <a:ea typeface="Inter Medium"/>
                <a:cs typeface="Inter Medium"/>
                <a:sym typeface="Inter Medium"/>
              </a:rPr>
              <a:t>3. Performance &amp; Evaluation:</a:t>
            </a:r>
          </a:p>
          <a:p>
            <a:pPr marL="285750" lvl="0" indent="-285750" algn="l" rtl="0">
              <a:spcBef>
                <a:spcPts val="1400"/>
              </a:spcBef>
              <a:spcAft>
                <a:spcPts val="0"/>
              </a:spcAft>
              <a:buClr>
                <a:srgbClr val="AB7942"/>
              </a:buClr>
              <a:buSzPct val="89000"/>
              <a:buFont typeface="Arial" panose="020B0604020202020204" pitchFamily="34" charset="0"/>
              <a:buChar char="•"/>
            </a:pPr>
            <a:r>
              <a:rPr lang="en-US" sz="1600" dirty="0">
                <a:solidFill>
                  <a:srgbClr val="A58255"/>
                </a:solidFill>
                <a:latin typeface="+mj-lt"/>
                <a:ea typeface="Inter Medium"/>
                <a:cs typeface="Inter Medium"/>
                <a:sym typeface="Inter Medium"/>
              </a:rPr>
              <a:t>Evaluation Metrics Used: Accuracy, Precision, Recall, F1-score, and AUC (Area Under Curve).</a:t>
            </a:r>
          </a:p>
          <a:p>
            <a:pPr marL="285750" lvl="0" indent="-285750" algn="l" rtl="0">
              <a:spcBef>
                <a:spcPts val="1400"/>
              </a:spcBef>
              <a:spcAft>
                <a:spcPts val="0"/>
              </a:spcAft>
              <a:buClr>
                <a:srgbClr val="AB7942"/>
              </a:buClr>
              <a:buSzPct val="89000"/>
              <a:buFont typeface="Arial" panose="020B0604020202020204" pitchFamily="34" charset="0"/>
              <a:buChar char="•"/>
            </a:pPr>
            <a:r>
              <a:rPr lang="en-US" sz="1600" dirty="0">
                <a:solidFill>
                  <a:srgbClr val="A58255"/>
                </a:solidFill>
                <a:latin typeface="+mj-lt"/>
                <a:ea typeface="Inter Medium"/>
                <a:cs typeface="Inter Medium"/>
                <a:sym typeface="Inter Medium"/>
              </a:rPr>
              <a:t>Results Analysis: CNN alone achieved 82% accuracy, while metadata alone achieved 75% accuracy. Hybrid model (CNN + Metadata) achieved 88% accuracy, proving the effectiveness of the integrated approach.</a:t>
            </a:r>
          </a:p>
          <a:p>
            <a:pPr marL="412750" indent="-285750">
              <a:spcBef>
                <a:spcPts val="1200"/>
              </a:spcBef>
              <a:buClr>
                <a:srgbClr val="A58255"/>
              </a:buClr>
              <a:buSzPts val="1600"/>
              <a:buFont typeface="Arial" panose="020B0604020202020204" pitchFamily="34" charset="0"/>
              <a:buChar char="•"/>
            </a:pPr>
            <a:endParaRPr lang="en-IN" sz="1800" dirty="0">
              <a:solidFill>
                <a:srgbClr val="A58255"/>
              </a:solidFill>
              <a:latin typeface="+mj-lt"/>
              <a:ea typeface="Inter Medium"/>
              <a:cs typeface="Inter Medium"/>
              <a:sym typeface="Inter Medium"/>
            </a:endParaRPr>
          </a:p>
          <a:p>
            <a:pPr marL="127000">
              <a:spcBef>
                <a:spcPts val="1200"/>
              </a:spcBef>
              <a:buClr>
                <a:srgbClr val="A58255"/>
              </a:buClr>
              <a:buSzPts val="1600"/>
            </a:pPr>
            <a:endParaRPr lang="en-IN" sz="1600" dirty="0">
              <a:solidFill>
                <a:srgbClr val="A58255"/>
              </a:solidFill>
              <a:latin typeface="Inter Medium"/>
              <a:ea typeface="Inter Medium"/>
              <a:cs typeface="Inter Medium"/>
              <a:sym typeface="Inter Medium"/>
            </a:endParaRPr>
          </a:p>
          <a:p>
            <a:pPr marL="127000">
              <a:spcBef>
                <a:spcPts val="1200"/>
              </a:spcBef>
              <a:buClr>
                <a:srgbClr val="A58255"/>
              </a:buClr>
              <a:buSzPts val="1600"/>
            </a:pPr>
            <a:endParaRPr sz="1700" dirty="0">
              <a:solidFill>
                <a:srgbClr val="A58255"/>
              </a:solidFill>
              <a:latin typeface="Inter Medium"/>
              <a:ea typeface="Inter Medium"/>
              <a:cs typeface="Inter Medium"/>
              <a:sym typeface="Inter Medium"/>
            </a:endParaRPr>
          </a:p>
        </p:txBody>
      </p:sp>
      <p:pic>
        <p:nvPicPr>
          <p:cNvPr id="113" name="Google Shape;113;g32fd87b4412_0_85"/>
          <p:cNvPicPr preferRelativeResize="0"/>
          <p:nvPr/>
        </p:nvPicPr>
        <p:blipFill rotWithShape="1">
          <a:blip r:embed="rId3">
            <a:alphaModFix/>
          </a:blip>
          <a:srcRect/>
          <a:stretch/>
        </p:blipFill>
        <p:spPr>
          <a:xfrm>
            <a:off x="9805863" y="5957988"/>
            <a:ext cx="2100002" cy="900001"/>
          </a:xfrm>
          <a:prstGeom prst="rect">
            <a:avLst/>
          </a:prstGeom>
          <a:noFill/>
          <a:ln>
            <a:noFill/>
          </a:ln>
        </p:spPr>
      </p:pic>
      <p:sp>
        <p:nvSpPr>
          <p:cNvPr id="114" name="Google Shape;114;g32fd87b4412_0_85"/>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a:ea typeface="Inter"/>
                <a:cs typeface="Inter"/>
                <a:sym typeface="Inter"/>
              </a:rPr>
              <a:t>CSE, GST, Visakhapatnam</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32fd87b4412_0_106"/>
          <p:cNvSpPr txBox="1"/>
          <p:nvPr/>
        </p:nvSpPr>
        <p:spPr>
          <a:xfrm>
            <a:off x="334974" y="226025"/>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8. SCREENSHOTS OF PROJECT</a:t>
            </a:r>
            <a:endParaRPr sz="1400" b="0" i="0" u="none" strike="noStrike" cap="none">
              <a:solidFill>
                <a:srgbClr val="000000"/>
              </a:solidFill>
              <a:latin typeface="Inter"/>
              <a:ea typeface="Inter"/>
              <a:cs typeface="Inter"/>
              <a:sym typeface="Inter"/>
            </a:endParaRPr>
          </a:p>
        </p:txBody>
      </p:sp>
      <p:pic>
        <p:nvPicPr>
          <p:cNvPr id="128" name="Google Shape;128;g32fd87b4412_0_106"/>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129" name="Google Shape;129;g32fd87b4412_0_106"/>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pic>
        <p:nvPicPr>
          <p:cNvPr id="3" name="Picture 2" descr="A screen shot of a computer program&#10;&#10;Description automatically generated">
            <a:extLst>
              <a:ext uri="{FF2B5EF4-FFF2-40B4-BE49-F238E27FC236}">
                <a16:creationId xmlns:a16="http://schemas.microsoft.com/office/drawing/2014/main" id="{423585A0-8ACB-E56F-88D0-5A3ECE7B2427}"/>
              </a:ext>
            </a:extLst>
          </p:cNvPr>
          <p:cNvPicPr>
            <a:picLocks noChangeAspect="1"/>
          </p:cNvPicPr>
          <p:nvPr/>
        </p:nvPicPr>
        <p:blipFill>
          <a:blip r:embed="rId4"/>
          <a:stretch>
            <a:fillRect/>
          </a:stretch>
        </p:blipFill>
        <p:spPr>
          <a:xfrm>
            <a:off x="334973" y="1067937"/>
            <a:ext cx="9694121" cy="2361063"/>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F077BE54-79FB-4A1E-D54E-A9D6D5FE2023}"/>
              </a:ext>
            </a:extLst>
          </p:cNvPr>
          <p:cNvPicPr>
            <a:picLocks noChangeAspect="1"/>
          </p:cNvPicPr>
          <p:nvPr/>
        </p:nvPicPr>
        <p:blipFill>
          <a:blip r:embed="rId5"/>
          <a:stretch>
            <a:fillRect/>
          </a:stretch>
        </p:blipFill>
        <p:spPr>
          <a:xfrm>
            <a:off x="334974" y="3696863"/>
            <a:ext cx="9694122" cy="21117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DECBEA4-9679-E544-B147-98DD9A3DB58C}"/>
            </a:ext>
          </a:extLst>
        </p:cNvPr>
        <p:cNvGrpSpPr/>
        <p:nvPr/>
      </p:nvGrpSpPr>
      <p:grpSpPr>
        <a:xfrm>
          <a:off x="0" y="0"/>
          <a:ext cx="0" cy="0"/>
          <a:chOff x="0" y="0"/>
          <a:chExt cx="0" cy="0"/>
        </a:xfrm>
      </p:grpSpPr>
      <p:sp>
        <p:nvSpPr>
          <p:cNvPr id="127" name="Google Shape;127;g32fd87b4412_0_106">
            <a:extLst>
              <a:ext uri="{FF2B5EF4-FFF2-40B4-BE49-F238E27FC236}">
                <a16:creationId xmlns:a16="http://schemas.microsoft.com/office/drawing/2014/main" id="{7402E3C6-E809-B5D6-1259-03CBC4CCE057}"/>
              </a:ext>
            </a:extLst>
          </p:cNvPr>
          <p:cNvSpPr txBox="1"/>
          <p:nvPr/>
        </p:nvSpPr>
        <p:spPr>
          <a:xfrm>
            <a:off x="334974" y="226025"/>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8. SCREENSHOTS OF PROJECT</a:t>
            </a:r>
            <a:endParaRPr sz="1400" b="0" i="0" u="none" strike="noStrike" cap="none">
              <a:solidFill>
                <a:srgbClr val="000000"/>
              </a:solidFill>
              <a:latin typeface="Inter"/>
              <a:ea typeface="Inter"/>
              <a:cs typeface="Inter"/>
              <a:sym typeface="Inter"/>
            </a:endParaRPr>
          </a:p>
        </p:txBody>
      </p:sp>
      <p:pic>
        <p:nvPicPr>
          <p:cNvPr id="128" name="Google Shape;128;g32fd87b4412_0_106">
            <a:extLst>
              <a:ext uri="{FF2B5EF4-FFF2-40B4-BE49-F238E27FC236}">
                <a16:creationId xmlns:a16="http://schemas.microsoft.com/office/drawing/2014/main" id="{705D7495-5D9D-BA2E-8A13-25DB8AD27418}"/>
              </a:ext>
            </a:extLst>
          </p:cNvPr>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129" name="Google Shape;129;g32fd87b4412_0_106">
            <a:extLst>
              <a:ext uri="{FF2B5EF4-FFF2-40B4-BE49-F238E27FC236}">
                <a16:creationId xmlns:a16="http://schemas.microsoft.com/office/drawing/2014/main" id="{0BD6B84E-4CDC-8041-2BF5-3701D83961D9}"/>
              </a:ext>
            </a:extLst>
          </p:cNvPr>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pic>
        <p:nvPicPr>
          <p:cNvPr id="4" name="Picture 3">
            <a:extLst>
              <a:ext uri="{FF2B5EF4-FFF2-40B4-BE49-F238E27FC236}">
                <a16:creationId xmlns:a16="http://schemas.microsoft.com/office/drawing/2014/main" id="{1690EC72-40EC-14B1-C9D1-4563776541D6}"/>
              </a:ext>
            </a:extLst>
          </p:cNvPr>
          <p:cNvPicPr>
            <a:picLocks noChangeAspect="1"/>
          </p:cNvPicPr>
          <p:nvPr/>
        </p:nvPicPr>
        <p:blipFill>
          <a:blip r:embed="rId4"/>
          <a:stretch>
            <a:fillRect/>
          </a:stretch>
        </p:blipFill>
        <p:spPr>
          <a:xfrm>
            <a:off x="0" y="1585912"/>
            <a:ext cx="12192000" cy="3686175"/>
          </a:xfrm>
          <a:prstGeom prst="rect">
            <a:avLst/>
          </a:prstGeom>
        </p:spPr>
      </p:pic>
    </p:spTree>
    <p:extLst>
      <p:ext uri="{BB962C8B-B14F-4D97-AF65-F5344CB8AC3E}">
        <p14:creationId xmlns:p14="http://schemas.microsoft.com/office/powerpoint/2010/main" val="36964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32fd87b4412_0_113"/>
          <p:cNvSpPr txBox="1"/>
          <p:nvPr/>
        </p:nvSpPr>
        <p:spPr>
          <a:xfrm>
            <a:off x="-194636" y="141833"/>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9. RESULTS &amp; DISCUSSION</a:t>
            </a:r>
            <a:endParaRPr sz="1400" b="0" i="0" u="none" strike="noStrike" cap="none" dirty="0">
              <a:solidFill>
                <a:srgbClr val="000000"/>
              </a:solidFill>
              <a:latin typeface="Inter"/>
              <a:ea typeface="Inter"/>
              <a:cs typeface="Inter"/>
              <a:sym typeface="Inter"/>
            </a:endParaRPr>
          </a:p>
        </p:txBody>
      </p:sp>
      <p:sp>
        <p:nvSpPr>
          <p:cNvPr id="137" name="Google Shape;137;g32fd87b4412_0_113"/>
          <p:cNvSpPr txBox="1"/>
          <p:nvPr/>
        </p:nvSpPr>
        <p:spPr>
          <a:xfrm>
            <a:off x="584012" y="732946"/>
            <a:ext cx="11023975" cy="341592"/>
          </a:xfrm>
          <a:prstGeom prst="rect">
            <a:avLst/>
          </a:prstGeom>
          <a:noFill/>
          <a:ln>
            <a:noFill/>
          </a:ln>
        </p:spPr>
        <p:txBody>
          <a:bodyPr spcFirstLastPara="1" wrap="square" lIns="91425" tIns="45700" rIns="91425" bIns="45700" anchor="t" anchorCtr="0">
            <a:spAutoFit/>
          </a:bodyPr>
          <a:lstStyle/>
          <a:p>
            <a:pPr marL="0" lvl="0" indent="0" algn="just" rtl="0">
              <a:lnSpc>
                <a:spcPct val="90000"/>
              </a:lnSpc>
              <a:spcBef>
                <a:spcPts val="0"/>
              </a:spcBef>
              <a:spcAft>
                <a:spcPts val="0"/>
              </a:spcAft>
              <a:buNone/>
            </a:pPr>
            <a:endParaRPr lang="en-US" sz="1800" dirty="0">
              <a:solidFill>
                <a:srgbClr val="A58255"/>
              </a:solidFill>
              <a:latin typeface="Inter Medium"/>
              <a:ea typeface="Inter Medium"/>
              <a:cs typeface="Inter Medium"/>
              <a:sym typeface="Inter Medium"/>
            </a:endParaRPr>
          </a:p>
        </p:txBody>
      </p:sp>
      <p:pic>
        <p:nvPicPr>
          <p:cNvPr id="138" name="Google Shape;138;g32fd87b4412_0_113"/>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139" name="Google Shape;139;g32fd87b4412_0_113"/>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
        <p:nvSpPr>
          <p:cNvPr id="6" name="TextBox 5">
            <a:extLst>
              <a:ext uri="{FF2B5EF4-FFF2-40B4-BE49-F238E27FC236}">
                <a16:creationId xmlns:a16="http://schemas.microsoft.com/office/drawing/2014/main" id="{33B27E5A-EC59-F833-419D-9E9E58AE5148}"/>
              </a:ext>
            </a:extLst>
          </p:cNvPr>
          <p:cNvSpPr txBox="1"/>
          <p:nvPr/>
        </p:nvSpPr>
        <p:spPr>
          <a:xfrm>
            <a:off x="309216" y="788333"/>
            <a:ext cx="11448373" cy="5272213"/>
          </a:xfrm>
          <a:prstGeom prst="rect">
            <a:avLst/>
          </a:prstGeom>
          <a:noFill/>
        </p:spPr>
        <p:txBody>
          <a:bodyPr wrap="square">
            <a:spAutoFit/>
          </a:bodyPr>
          <a:lstStyle/>
          <a:p>
            <a:pPr marL="342900" indent="-342900" algn="just">
              <a:lnSpc>
                <a:spcPct val="90000"/>
              </a:lnSpc>
              <a:buFont typeface="+mj-lt"/>
              <a:buAutoNum type="arabicPeriod"/>
            </a:pPr>
            <a:r>
              <a:rPr lang="en-IN" sz="2200" b="1" dirty="0">
                <a:solidFill>
                  <a:srgbClr val="A58255"/>
                </a:solidFill>
                <a:latin typeface="+mj-lt"/>
                <a:ea typeface="Times New Roman"/>
                <a:cs typeface="Times New Roman"/>
                <a:sym typeface="Times New Roman"/>
              </a:rPr>
              <a:t>Performance of Machine Learning Models</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The Convolutional Neural Network (CNN) using EfficientNet_B0 demonstrated high accuracy in identifying malignant and benign skin lesions from image data.</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The Gradient Boosting Algorithm (</a:t>
            </a:r>
            <a:r>
              <a:rPr lang="en-IN" sz="2200" dirty="0" err="1">
                <a:solidFill>
                  <a:srgbClr val="A58255"/>
                </a:solidFill>
                <a:latin typeface="+mj-lt"/>
                <a:ea typeface="Times New Roman"/>
                <a:cs typeface="Times New Roman"/>
                <a:sym typeface="Times New Roman"/>
              </a:rPr>
              <a:t>CatBoost</a:t>
            </a:r>
            <a:r>
              <a:rPr lang="en-IN" sz="2200" dirty="0">
                <a:solidFill>
                  <a:srgbClr val="A58255"/>
                </a:solidFill>
                <a:latin typeface="+mj-lt"/>
                <a:ea typeface="Times New Roman"/>
                <a:cs typeface="Times New Roman"/>
                <a:sym typeface="Times New Roman"/>
              </a:rPr>
              <a:t>) effectively leveraged metadata features such as age, lesion colour differences, and anatomical site to enhance prediction accuracy.</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The combination of CNN and Gradient Boosting outputs through weighted averaging improved overall diagnostic performance.</a:t>
            </a:r>
          </a:p>
          <a:p>
            <a:pPr marL="342900" indent="-342900" algn="just">
              <a:lnSpc>
                <a:spcPct val="90000"/>
              </a:lnSpc>
              <a:buFont typeface="+mj-lt"/>
              <a:buAutoNum type="arabicPeriod" startAt="2"/>
            </a:pPr>
            <a:r>
              <a:rPr lang="en-IN" sz="2200" b="1" dirty="0">
                <a:solidFill>
                  <a:srgbClr val="A58255"/>
                </a:solidFill>
                <a:latin typeface="+mj-lt"/>
                <a:ea typeface="Times New Roman"/>
                <a:cs typeface="Times New Roman"/>
                <a:sym typeface="Times New Roman"/>
              </a:rPr>
              <a:t>Handling of Imbalanced Data</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Initial train-test split led to an imbalance in benign vs. malignant lesion classification.</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The adoption of Stratified Group K-Fold Cross-Validation (with patient IDs) led to a more balanced representation, improving feature importance stability and reducing bias.</a:t>
            </a:r>
          </a:p>
          <a:p>
            <a:pPr marL="342900" indent="-342900" algn="just">
              <a:lnSpc>
                <a:spcPct val="90000"/>
              </a:lnSpc>
              <a:buFont typeface="+mj-lt"/>
              <a:buAutoNum type="arabicPeriod" startAt="3"/>
            </a:pPr>
            <a:r>
              <a:rPr lang="en-IN" sz="2200" b="1" dirty="0">
                <a:solidFill>
                  <a:srgbClr val="A58255"/>
                </a:solidFill>
                <a:latin typeface="+mj-lt"/>
                <a:ea typeface="Times New Roman"/>
                <a:cs typeface="Times New Roman"/>
                <a:sym typeface="Times New Roman"/>
              </a:rPr>
              <a:t>Feature Importance Analysis</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Before using Stratified K-Fold, certain features (e.g., age-normalized nevi confidence) were overemphasized.</a:t>
            </a:r>
          </a:p>
          <a:p>
            <a:pPr marL="285750" indent="-285750" algn="just">
              <a:lnSpc>
                <a:spcPct val="90000"/>
              </a:lnSpc>
              <a:buFont typeface="Arial" panose="020B0604020202020204" pitchFamily="34" charset="0"/>
              <a:buChar char="•"/>
            </a:pPr>
            <a:r>
              <a:rPr lang="en-IN" sz="2200" dirty="0">
                <a:solidFill>
                  <a:srgbClr val="A58255"/>
                </a:solidFill>
                <a:latin typeface="+mj-lt"/>
                <a:ea typeface="Times New Roman"/>
                <a:cs typeface="Times New Roman"/>
                <a:sym typeface="Times New Roman"/>
              </a:rPr>
              <a:t>After applying Stratified K-Fold, a wider range of features contributed more evenly to the final model predictions.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2fd87b4412_0_120"/>
          <p:cNvSpPr txBox="1"/>
          <p:nvPr/>
        </p:nvSpPr>
        <p:spPr>
          <a:xfrm>
            <a:off x="-132897" y="192192"/>
            <a:ext cx="89475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10. CONCLUSION &amp; FUTURE SCOPE</a:t>
            </a:r>
            <a:endParaRPr sz="1400" b="0" i="0" u="none" strike="noStrike" cap="none" dirty="0">
              <a:solidFill>
                <a:srgbClr val="000000"/>
              </a:solidFill>
              <a:latin typeface="Inter"/>
              <a:ea typeface="Inter"/>
              <a:cs typeface="Inter"/>
              <a:sym typeface="Inter"/>
            </a:endParaRPr>
          </a:p>
        </p:txBody>
      </p:sp>
      <p:sp>
        <p:nvSpPr>
          <p:cNvPr id="145" name="Google Shape;145;g32fd87b4412_0_120"/>
          <p:cNvSpPr txBox="1"/>
          <p:nvPr/>
        </p:nvSpPr>
        <p:spPr>
          <a:xfrm>
            <a:off x="380681" y="924488"/>
            <a:ext cx="11636700" cy="5009023"/>
          </a:xfrm>
          <a:prstGeom prst="rect">
            <a:avLst/>
          </a:prstGeom>
          <a:noFill/>
          <a:ln>
            <a:noFill/>
          </a:ln>
        </p:spPr>
        <p:txBody>
          <a:bodyPr spcFirstLastPara="1" wrap="square" lIns="91425" tIns="45700" rIns="91425" bIns="45700" anchor="t" anchorCtr="0">
            <a:spAutoFit/>
          </a:bodyPr>
          <a:lstStyle/>
          <a:p>
            <a:pPr marL="0" lvl="0" indent="0" algn="just" rtl="0">
              <a:lnSpc>
                <a:spcPct val="90000"/>
              </a:lnSpc>
              <a:spcBef>
                <a:spcPts val="0"/>
              </a:spcBef>
              <a:spcAft>
                <a:spcPts val="0"/>
              </a:spcAft>
              <a:buNone/>
            </a:pPr>
            <a:r>
              <a:rPr lang="en-IN" sz="1800" dirty="0">
                <a:solidFill>
                  <a:srgbClr val="A58255"/>
                </a:solidFill>
                <a:latin typeface="+mj-lt"/>
                <a:ea typeface="Times New Roman"/>
                <a:cs typeface="Times New Roman"/>
                <a:sym typeface="Times New Roman"/>
              </a:rPr>
              <a:t>Our project successfully integrates Convolutional Neural Networks (CNNs) with structured clinical metadata to improve skin cancer detection accuracy. By leveraging EfficientNet_B0 for image processing and </a:t>
            </a:r>
            <a:r>
              <a:rPr lang="en-IN" sz="1800" dirty="0" err="1">
                <a:solidFill>
                  <a:srgbClr val="A58255"/>
                </a:solidFill>
                <a:latin typeface="+mj-lt"/>
                <a:ea typeface="Times New Roman"/>
                <a:cs typeface="Times New Roman"/>
                <a:sym typeface="Times New Roman"/>
              </a:rPr>
              <a:t>CatBoost</a:t>
            </a:r>
            <a:r>
              <a:rPr lang="en-IN" sz="1800" dirty="0">
                <a:solidFill>
                  <a:srgbClr val="A58255"/>
                </a:solidFill>
                <a:latin typeface="+mj-lt"/>
                <a:ea typeface="Times New Roman"/>
                <a:cs typeface="Times New Roman"/>
                <a:sym typeface="Times New Roman"/>
              </a:rPr>
              <a:t> for metadata analysis, the hybrid model achieved 91% accuracy with an AUC-ROC of 0.94, proving the effectiveness of a multi-modal approach. The results confirm that combining image-based and metadata-driven models significantly enhances diagnostic precision, reducing false positives and negatives.</a:t>
            </a:r>
          </a:p>
          <a:p>
            <a:pPr marL="0" lvl="0" indent="0" algn="just" rtl="0">
              <a:lnSpc>
                <a:spcPct val="90000"/>
              </a:lnSpc>
              <a:spcBef>
                <a:spcPts val="0"/>
              </a:spcBef>
              <a:spcAft>
                <a:spcPts val="0"/>
              </a:spcAft>
              <a:buNone/>
            </a:pPr>
            <a:r>
              <a:rPr lang="en-IN" sz="1800" dirty="0">
                <a:solidFill>
                  <a:srgbClr val="A58255"/>
                </a:solidFill>
                <a:latin typeface="+mj-lt"/>
                <a:ea typeface="Times New Roman"/>
                <a:cs typeface="Times New Roman"/>
                <a:sym typeface="Times New Roman"/>
              </a:rPr>
              <a:t>Future Scope: </a:t>
            </a:r>
          </a:p>
          <a:p>
            <a:pPr marL="285750" lvl="0" indent="-285750" algn="just" rtl="0">
              <a:lnSpc>
                <a:spcPct val="90000"/>
              </a:lnSpc>
              <a:spcBef>
                <a:spcPts val="0"/>
              </a:spcBef>
              <a:spcAft>
                <a:spcPts val="0"/>
              </a:spcAft>
              <a:buFont typeface="Arial" panose="020B0604020202020204" pitchFamily="34" charset="0"/>
              <a:buChar char="•"/>
            </a:pPr>
            <a:r>
              <a:rPr lang="en-IN" sz="1800" dirty="0">
                <a:solidFill>
                  <a:srgbClr val="A58255"/>
                </a:solidFill>
                <a:latin typeface="+mj-lt"/>
                <a:ea typeface="Times New Roman"/>
                <a:cs typeface="Times New Roman"/>
                <a:sym typeface="Times New Roman"/>
              </a:rPr>
              <a:t>Enhancing Model Performance – Fine-tuning CNN layers, exploring transformer-based architectures, and optimizing feature extraction and fusion techniques to improve accuracy.</a:t>
            </a:r>
          </a:p>
          <a:p>
            <a:pPr marL="285750" lvl="0" indent="-285750" algn="just" rtl="0">
              <a:lnSpc>
                <a:spcPct val="90000"/>
              </a:lnSpc>
              <a:spcBef>
                <a:spcPts val="0"/>
              </a:spcBef>
              <a:spcAft>
                <a:spcPts val="0"/>
              </a:spcAft>
              <a:buFont typeface="Arial" panose="020B0604020202020204" pitchFamily="34" charset="0"/>
              <a:buChar char="•"/>
            </a:pPr>
            <a:r>
              <a:rPr lang="en-IN" sz="1800" dirty="0">
                <a:solidFill>
                  <a:srgbClr val="A58255"/>
                </a:solidFill>
                <a:latin typeface="+mj-lt"/>
                <a:ea typeface="Times New Roman"/>
                <a:cs typeface="Times New Roman"/>
                <a:sym typeface="Times New Roman"/>
              </a:rPr>
              <a:t>Expanding Dataset – Incorporating real-world clinical images from diverse demographics and multi-source datasets to increase generalization and robustness.</a:t>
            </a:r>
          </a:p>
          <a:p>
            <a:pPr marL="285750" lvl="0" indent="-285750" algn="just" rtl="0">
              <a:lnSpc>
                <a:spcPct val="90000"/>
              </a:lnSpc>
              <a:spcBef>
                <a:spcPts val="0"/>
              </a:spcBef>
              <a:spcAft>
                <a:spcPts val="0"/>
              </a:spcAft>
              <a:buFont typeface="Arial" panose="020B0604020202020204" pitchFamily="34" charset="0"/>
              <a:buChar char="•"/>
            </a:pPr>
            <a:r>
              <a:rPr lang="en-IN" sz="1800" dirty="0">
                <a:solidFill>
                  <a:srgbClr val="A58255"/>
                </a:solidFill>
                <a:latin typeface="+mj-lt"/>
                <a:ea typeface="Times New Roman"/>
                <a:cs typeface="Times New Roman"/>
                <a:sym typeface="Times New Roman"/>
              </a:rPr>
              <a:t>Mobile App Development – Developing a user-friendly mobile application for dermatologists and patients, allowing real-time lesion scanning, metadata input, and instant AI-based predictions. The app will leverage Edge AI for offline diagnosis and integrate cloud-based APIs for real-time updates.</a:t>
            </a:r>
          </a:p>
          <a:p>
            <a:pPr marL="285750" lvl="0" indent="-285750" algn="just" rtl="0">
              <a:lnSpc>
                <a:spcPct val="90000"/>
              </a:lnSpc>
              <a:spcBef>
                <a:spcPts val="0"/>
              </a:spcBef>
              <a:spcAft>
                <a:spcPts val="0"/>
              </a:spcAft>
              <a:buFont typeface="Arial" panose="020B0604020202020204" pitchFamily="34" charset="0"/>
              <a:buChar char="•"/>
            </a:pPr>
            <a:r>
              <a:rPr lang="en-IN" sz="1800" dirty="0">
                <a:solidFill>
                  <a:srgbClr val="A58255"/>
                </a:solidFill>
                <a:latin typeface="+mj-lt"/>
                <a:ea typeface="Times New Roman"/>
                <a:cs typeface="Times New Roman"/>
                <a:sym typeface="Times New Roman"/>
              </a:rPr>
              <a:t>Improving Deployment &amp; Interpretability – Optimizing cloud inference speeds, integrating explainability tools (SHAP, Grad-CAM) to help doctors understand model decisions, and deploying models on smartphones using TensorFlow Lite for on-device AI processing.</a:t>
            </a:r>
          </a:p>
          <a:p>
            <a:pPr marL="285750" lvl="0" indent="-285750" algn="just" rtl="0">
              <a:lnSpc>
                <a:spcPct val="90000"/>
              </a:lnSpc>
              <a:spcBef>
                <a:spcPts val="0"/>
              </a:spcBef>
              <a:spcAft>
                <a:spcPts val="0"/>
              </a:spcAft>
              <a:buFont typeface="Arial" panose="020B0604020202020204" pitchFamily="34" charset="0"/>
              <a:buChar char="•"/>
            </a:pPr>
            <a:r>
              <a:rPr lang="en-IN" sz="1800" dirty="0">
                <a:solidFill>
                  <a:srgbClr val="A58255"/>
                </a:solidFill>
                <a:latin typeface="+mj-lt"/>
                <a:ea typeface="Times New Roman"/>
                <a:cs typeface="Times New Roman"/>
                <a:sym typeface="Times New Roman"/>
              </a:rPr>
              <a:t>Clinical Validation &amp; FDA Compliance – Partnering with hospitals and medical institutions for real-world testing, ensuring regulatory compliance, and moving towards certification for medical use in telemedicine and hospital settings.</a:t>
            </a:r>
          </a:p>
          <a:p>
            <a:pPr marL="0" lvl="0" indent="0" algn="just" rtl="0">
              <a:lnSpc>
                <a:spcPct val="90000"/>
              </a:lnSpc>
              <a:spcBef>
                <a:spcPts val="0"/>
              </a:spcBef>
              <a:spcAft>
                <a:spcPts val="0"/>
              </a:spcAft>
              <a:buNone/>
            </a:pPr>
            <a:endParaRPr sz="1300" dirty="0">
              <a:solidFill>
                <a:srgbClr val="A58255"/>
              </a:solidFill>
              <a:latin typeface="Times New Roman"/>
              <a:ea typeface="Times New Roman"/>
              <a:cs typeface="Times New Roman"/>
              <a:sym typeface="Times New Roman"/>
            </a:endParaRPr>
          </a:p>
        </p:txBody>
      </p:sp>
      <p:pic>
        <p:nvPicPr>
          <p:cNvPr id="146" name="Google Shape;146;g32fd87b4412_0_120"/>
          <p:cNvPicPr preferRelativeResize="0"/>
          <p:nvPr/>
        </p:nvPicPr>
        <p:blipFill rotWithShape="1">
          <a:blip r:embed="rId3">
            <a:alphaModFix/>
          </a:blip>
          <a:srcRect/>
          <a:stretch/>
        </p:blipFill>
        <p:spPr>
          <a:xfrm>
            <a:off x="9814338" y="5987988"/>
            <a:ext cx="2100002" cy="900001"/>
          </a:xfrm>
          <a:prstGeom prst="rect">
            <a:avLst/>
          </a:prstGeom>
          <a:noFill/>
          <a:ln>
            <a:noFill/>
          </a:ln>
        </p:spPr>
      </p:pic>
      <p:sp>
        <p:nvSpPr>
          <p:cNvPr id="147" name="Google Shape;147;g32fd87b4412_0_120"/>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3340cc0ca55_0_0"/>
          <p:cNvSpPr txBox="1"/>
          <p:nvPr/>
        </p:nvSpPr>
        <p:spPr>
          <a:xfrm>
            <a:off x="-207542" y="235362"/>
            <a:ext cx="89475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REFERENCES</a:t>
            </a:r>
            <a:endParaRPr sz="1400" b="0" i="0" u="none" strike="noStrike" cap="none" dirty="0">
              <a:solidFill>
                <a:srgbClr val="000000"/>
              </a:solidFill>
              <a:latin typeface="Inter"/>
              <a:ea typeface="Inter"/>
              <a:cs typeface="Inter"/>
              <a:sym typeface="Inter"/>
            </a:endParaRPr>
          </a:p>
        </p:txBody>
      </p:sp>
      <p:pic>
        <p:nvPicPr>
          <p:cNvPr id="154" name="Google Shape;154;g3340cc0ca55_0_0"/>
          <p:cNvPicPr preferRelativeResize="0"/>
          <p:nvPr/>
        </p:nvPicPr>
        <p:blipFill rotWithShape="1">
          <a:blip r:embed="rId3">
            <a:alphaModFix/>
          </a:blip>
          <a:srcRect/>
          <a:stretch/>
        </p:blipFill>
        <p:spPr>
          <a:xfrm>
            <a:off x="9814338" y="5987988"/>
            <a:ext cx="2100002" cy="900001"/>
          </a:xfrm>
          <a:prstGeom prst="rect">
            <a:avLst/>
          </a:prstGeom>
          <a:noFill/>
          <a:ln>
            <a:noFill/>
          </a:ln>
        </p:spPr>
      </p:pic>
      <p:sp>
        <p:nvSpPr>
          <p:cNvPr id="155" name="Google Shape;155;g3340cc0ca55_0_0"/>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
        <p:nvSpPr>
          <p:cNvPr id="5" name="TextBox 4">
            <a:extLst>
              <a:ext uri="{FF2B5EF4-FFF2-40B4-BE49-F238E27FC236}">
                <a16:creationId xmlns:a16="http://schemas.microsoft.com/office/drawing/2014/main" id="{2C000A95-09CC-0CCE-E8A2-4F9AE8005F2E}"/>
              </a:ext>
            </a:extLst>
          </p:cNvPr>
          <p:cNvSpPr txBox="1"/>
          <p:nvPr/>
        </p:nvSpPr>
        <p:spPr>
          <a:xfrm>
            <a:off x="277649" y="621027"/>
            <a:ext cx="11914351" cy="4801314"/>
          </a:xfrm>
          <a:prstGeom prst="rect">
            <a:avLst/>
          </a:prstGeom>
          <a:noFill/>
        </p:spPr>
        <p:txBody>
          <a:bodyPr wrap="square">
            <a:spAutoFit/>
          </a:bodyPr>
          <a:lstStyle/>
          <a:p>
            <a:pPr algn="l"/>
            <a:endParaRPr lang="en-IN" sz="1800" b="1" i="0" u="none" strike="noStrike" dirty="0">
              <a:solidFill>
                <a:srgbClr val="AB7942"/>
              </a:solidFill>
              <a:effectLst/>
              <a:latin typeface="+mj-lt"/>
            </a:endParaRPr>
          </a:p>
          <a:p>
            <a:pPr algn="l">
              <a:buFont typeface="+mj-lt"/>
              <a:buAutoNum type="arabicPeriod"/>
            </a:pPr>
            <a:r>
              <a:rPr lang="en-IN" sz="1800" b="1" i="0" u="none" strike="noStrike" dirty="0">
                <a:solidFill>
                  <a:srgbClr val="AB7942"/>
                </a:solidFill>
                <a:effectLst/>
                <a:latin typeface="+mj-lt"/>
              </a:rPr>
              <a:t>Dataset Source</a:t>
            </a:r>
            <a:endParaRPr lang="en-IN" sz="1800" b="0" i="0" u="none" strike="noStrike" dirty="0">
              <a:solidFill>
                <a:srgbClr val="AB7942"/>
              </a:solidFill>
              <a:effectLst/>
              <a:latin typeface="+mj-lt"/>
            </a:endParaRPr>
          </a:p>
          <a:p>
            <a:pPr marL="742950" lvl="1" indent="-285750" algn="l">
              <a:buFont typeface="Arial" panose="020B0604020202020204" pitchFamily="34" charset="0"/>
              <a:buChar char="•"/>
            </a:pPr>
            <a:r>
              <a:rPr lang="en-IN" sz="1800" b="0" i="0" u="none" strike="noStrike" dirty="0">
                <a:solidFill>
                  <a:srgbClr val="AB7942"/>
                </a:solidFill>
                <a:effectLst/>
                <a:latin typeface="+mj-lt"/>
              </a:rPr>
              <a:t>International Skin Imaging Collaboration (ISIC) 2024 Archive. </a:t>
            </a:r>
            <a:r>
              <a:rPr lang="en-IN" sz="1800" b="0" i="1" u="none" strike="noStrike" dirty="0">
                <a:solidFill>
                  <a:srgbClr val="AB7942"/>
                </a:solidFill>
                <a:effectLst/>
                <a:latin typeface="+mj-lt"/>
              </a:rPr>
              <a:t>(Accessed from: </a:t>
            </a:r>
            <a:r>
              <a:rPr lang="en-IN" sz="1800" b="0" i="1" u="none" strike="noStrike" dirty="0">
                <a:solidFill>
                  <a:srgbClr val="AB7942"/>
                </a:solidFill>
                <a:effectLst/>
                <a:latin typeface="+mj-lt"/>
                <a:hlinkClick r:id="rId4">
                  <a:extLst>
                    <a:ext uri="{A12FA001-AC4F-418D-AE19-62706E023703}">
                      <ahyp:hlinkClr xmlns:ahyp="http://schemas.microsoft.com/office/drawing/2018/hyperlinkcolor" val="tx"/>
                    </a:ext>
                  </a:extLst>
                </a:hlinkClick>
              </a:rPr>
              <a:t>https://shorturl.at/uZAC5</a:t>
            </a:r>
            <a:r>
              <a:rPr lang="en-IN" sz="1800" b="0" i="1" u="none" strike="noStrike" dirty="0">
                <a:solidFill>
                  <a:srgbClr val="AB7942"/>
                </a:solidFill>
                <a:effectLst/>
                <a:latin typeface="+mj-lt"/>
              </a:rPr>
              <a:t>)</a:t>
            </a:r>
            <a:endParaRPr lang="en-IN" sz="1800" b="0" i="0" u="none" strike="noStrike" dirty="0">
              <a:solidFill>
                <a:srgbClr val="AB7942"/>
              </a:solidFill>
              <a:effectLst/>
              <a:latin typeface="+mj-lt"/>
            </a:endParaRPr>
          </a:p>
          <a:p>
            <a:pPr algn="l">
              <a:buFont typeface="+mj-lt"/>
              <a:buAutoNum type="arabicPeriod"/>
            </a:pPr>
            <a:r>
              <a:rPr lang="en-IN" sz="1800" b="1" i="0" u="none" strike="noStrike" dirty="0">
                <a:solidFill>
                  <a:srgbClr val="AB7942"/>
                </a:solidFill>
                <a:effectLst/>
                <a:latin typeface="+mj-lt"/>
              </a:rPr>
              <a:t>Machine Learning Models</a:t>
            </a:r>
            <a:endParaRPr lang="en-IN" sz="1800" b="0" i="0" u="none" strike="noStrike" dirty="0">
              <a:solidFill>
                <a:srgbClr val="AB7942"/>
              </a:solidFill>
              <a:effectLst/>
              <a:latin typeface="+mj-lt"/>
            </a:endParaRPr>
          </a:p>
          <a:p>
            <a:pPr marL="742950" lvl="1" indent="-285750" algn="l">
              <a:buFont typeface="Arial" panose="020B0604020202020204" pitchFamily="34" charset="0"/>
              <a:buChar char="•"/>
            </a:pPr>
            <a:r>
              <a:rPr lang="en-IN" sz="1800" b="0" i="0" u="none" strike="noStrike" dirty="0">
                <a:solidFill>
                  <a:srgbClr val="AB7942"/>
                </a:solidFill>
                <a:effectLst/>
                <a:latin typeface="+mj-lt"/>
              </a:rPr>
              <a:t>Tan, M., &amp; Le, Q. (2019). </a:t>
            </a:r>
            <a:r>
              <a:rPr lang="en-IN" sz="1800" b="0" i="1" u="none" strike="noStrike" dirty="0" err="1">
                <a:solidFill>
                  <a:srgbClr val="AB7942"/>
                </a:solidFill>
                <a:effectLst/>
                <a:latin typeface="+mj-lt"/>
              </a:rPr>
              <a:t>EfficientNet</a:t>
            </a:r>
            <a:r>
              <a:rPr lang="en-IN" sz="1800" b="0" i="1" u="none" strike="noStrike" dirty="0">
                <a:solidFill>
                  <a:srgbClr val="AB7942"/>
                </a:solidFill>
                <a:effectLst/>
                <a:latin typeface="+mj-lt"/>
              </a:rPr>
              <a:t>: Rethinking Model Scaling for Convolutional Neural Networks</a:t>
            </a:r>
            <a:r>
              <a:rPr lang="en-IN" sz="1800" b="0" i="0" u="none" strike="noStrike" dirty="0">
                <a:solidFill>
                  <a:srgbClr val="AB7942"/>
                </a:solidFill>
                <a:effectLst/>
                <a:latin typeface="+mj-lt"/>
              </a:rPr>
              <a:t>. International Conference on Machine Learning (ICML).</a:t>
            </a:r>
          </a:p>
          <a:p>
            <a:pPr marL="742950" lvl="1" indent="-285750" algn="l">
              <a:buFont typeface="Arial" panose="020B0604020202020204" pitchFamily="34" charset="0"/>
              <a:buChar char="•"/>
            </a:pPr>
            <a:r>
              <a:rPr lang="en-IN" sz="1800" b="0" i="0" u="none" strike="noStrike" dirty="0" err="1">
                <a:solidFill>
                  <a:srgbClr val="AB7942"/>
                </a:solidFill>
                <a:effectLst/>
                <a:latin typeface="+mj-lt"/>
              </a:rPr>
              <a:t>Dorogush</a:t>
            </a:r>
            <a:r>
              <a:rPr lang="en-IN" sz="1800" b="0" i="0" u="none" strike="noStrike" dirty="0">
                <a:solidFill>
                  <a:srgbClr val="AB7942"/>
                </a:solidFill>
                <a:effectLst/>
                <a:latin typeface="+mj-lt"/>
              </a:rPr>
              <a:t>, A. V., Ershov, V., &amp; </a:t>
            </a:r>
            <a:r>
              <a:rPr lang="en-IN" sz="1800" b="0" i="0" u="none" strike="noStrike" dirty="0" err="1">
                <a:solidFill>
                  <a:srgbClr val="AB7942"/>
                </a:solidFill>
                <a:effectLst/>
                <a:latin typeface="+mj-lt"/>
              </a:rPr>
              <a:t>Gulin</a:t>
            </a:r>
            <a:r>
              <a:rPr lang="en-IN" sz="1800" b="0" i="0" u="none" strike="noStrike" dirty="0">
                <a:solidFill>
                  <a:srgbClr val="AB7942"/>
                </a:solidFill>
                <a:effectLst/>
                <a:latin typeface="+mj-lt"/>
              </a:rPr>
              <a:t>, A. (2018). </a:t>
            </a:r>
            <a:r>
              <a:rPr lang="en-IN" sz="1800" b="0" i="1" u="none" strike="noStrike" dirty="0" err="1">
                <a:solidFill>
                  <a:srgbClr val="AB7942"/>
                </a:solidFill>
                <a:effectLst/>
                <a:latin typeface="+mj-lt"/>
              </a:rPr>
              <a:t>CatBoost</a:t>
            </a:r>
            <a:r>
              <a:rPr lang="en-IN" sz="1800" b="0" i="1" u="none" strike="noStrike" dirty="0">
                <a:solidFill>
                  <a:srgbClr val="AB7942"/>
                </a:solidFill>
                <a:effectLst/>
                <a:latin typeface="+mj-lt"/>
              </a:rPr>
              <a:t>: gradient boosting with categorical features support</a:t>
            </a:r>
            <a:r>
              <a:rPr lang="en-IN" sz="1800" b="0" i="0" u="none" strike="noStrike" dirty="0">
                <a:solidFill>
                  <a:srgbClr val="AB7942"/>
                </a:solidFill>
                <a:effectLst/>
                <a:latin typeface="+mj-lt"/>
              </a:rPr>
              <a:t>. </a:t>
            </a:r>
            <a:r>
              <a:rPr lang="en-IN" sz="1800" b="0" i="0" u="none" strike="noStrike" dirty="0" err="1">
                <a:solidFill>
                  <a:srgbClr val="AB7942"/>
                </a:solidFill>
                <a:effectLst/>
                <a:latin typeface="+mj-lt"/>
              </a:rPr>
              <a:t>NeurIPS</a:t>
            </a:r>
            <a:r>
              <a:rPr lang="en-IN" sz="1800" b="0" i="0" u="none" strike="noStrike" dirty="0">
                <a:solidFill>
                  <a:srgbClr val="AB7942"/>
                </a:solidFill>
                <a:effectLst/>
                <a:latin typeface="+mj-lt"/>
              </a:rPr>
              <a:t>.</a:t>
            </a:r>
          </a:p>
          <a:p>
            <a:pPr algn="l">
              <a:buFont typeface="+mj-lt"/>
              <a:buAutoNum type="arabicPeriod"/>
            </a:pPr>
            <a:r>
              <a:rPr lang="en-IN" sz="1800" b="1" i="0" u="none" strike="noStrike" dirty="0">
                <a:solidFill>
                  <a:srgbClr val="AB7942"/>
                </a:solidFill>
                <a:effectLst/>
                <a:latin typeface="+mj-lt"/>
              </a:rPr>
              <a:t>Data Preprocessing &amp; Augmentation</a:t>
            </a:r>
            <a:endParaRPr lang="en-IN" sz="1800" b="0" i="0" u="none" strike="noStrike" dirty="0">
              <a:solidFill>
                <a:srgbClr val="AB7942"/>
              </a:solidFill>
              <a:effectLst/>
              <a:latin typeface="+mj-lt"/>
            </a:endParaRPr>
          </a:p>
          <a:p>
            <a:pPr marL="742950" lvl="1" indent="-285750" algn="l">
              <a:buFont typeface="Arial" panose="020B0604020202020204" pitchFamily="34" charset="0"/>
              <a:buChar char="•"/>
            </a:pPr>
            <a:r>
              <a:rPr lang="en-IN" sz="1800" b="0" i="0" u="none" strike="noStrike" dirty="0" err="1">
                <a:solidFill>
                  <a:srgbClr val="AB7942"/>
                </a:solidFill>
                <a:effectLst/>
                <a:latin typeface="+mj-lt"/>
              </a:rPr>
              <a:t>Buslaev</a:t>
            </a:r>
            <a:r>
              <a:rPr lang="en-IN" sz="1800" b="0" i="0" u="none" strike="noStrike" dirty="0">
                <a:solidFill>
                  <a:srgbClr val="AB7942"/>
                </a:solidFill>
                <a:effectLst/>
                <a:latin typeface="+mj-lt"/>
              </a:rPr>
              <a:t>, A., </a:t>
            </a:r>
            <a:r>
              <a:rPr lang="en-IN" sz="1800" b="0" i="0" u="none" strike="noStrike" dirty="0" err="1">
                <a:solidFill>
                  <a:srgbClr val="AB7942"/>
                </a:solidFill>
                <a:effectLst/>
                <a:latin typeface="+mj-lt"/>
              </a:rPr>
              <a:t>Parinov</a:t>
            </a:r>
            <a:r>
              <a:rPr lang="en-IN" sz="1800" b="0" i="0" u="none" strike="noStrike" dirty="0">
                <a:solidFill>
                  <a:srgbClr val="AB7942"/>
                </a:solidFill>
                <a:effectLst/>
                <a:latin typeface="+mj-lt"/>
              </a:rPr>
              <a:t>, A., </a:t>
            </a:r>
            <a:r>
              <a:rPr lang="en-IN" sz="1800" b="0" i="0" u="none" strike="noStrike" dirty="0" err="1">
                <a:solidFill>
                  <a:srgbClr val="AB7942"/>
                </a:solidFill>
                <a:effectLst/>
                <a:latin typeface="+mj-lt"/>
              </a:rPr>
              <a:t>Khvedchenya</a:t>
            </a:r>
            <a:r>
              <a:rPr lang="en-IN" sz="1800" b="0" i="0" u="none" strike="noStrike" dirty="0">
                <a:solidFill>
                  <a:srgbClr val="AB7942"/>
                </a:solidFill>
                <a:effectLst/>
                <a:latin typeface="+mj-lt"/>
              </a:rPr>
              <a:t>, E., </a:t>
            </a:r>
            <a:r>
              <a:rPr lang="en-IN" sz="1800" b="0" i="0" u="none" strike="noStrike" dirty="0" err="1">
                <a:solidFill>
                  <a:srgbClr val="AB7942"/>
                </a:solidFill>
                <a:effectLst/>
                <a:latin typeface="+mj-lt"/>
              </a:rPr>
              <a:t>Iglovikov</a:t>
            </a:r>
            <a:r>
              <a:rPr lang="en-IN" sz="1800" b="0" i="0" u="none" strike="noStrike" dirty="0">
                <a:solidFill>
                  <a:srgbClr val="AB7942"/>
                </a:solidFill>
                <a:effectLst/>
                <a:latin typeface="+mj-lt"/>
              </a:rPr>
              <a:t>, V. I., &amp; Kalinin, A. A. (2020). </a:t>
            </a:r>
            <a:r>
              <a:rPr lang="en-IN" sz="1800" b="0" i="1" u="none" strike="noStrike" dirty="0" err="1">
                <a:solidFill>
                  <a:srgbClr val="AB7942"/>
                </a:solidFill>
                <a:effectLst/>
                <a:latin typeface="+mj-lt"/>
              </a:rPr>
              <a:t>Albumentations</a:t>
            </a:r>
            <a:r>
              <a:rPr lang="en-IN" sz="1800" b="0" i="1" u="none" strike="noStrike" dirty="0">
                <a:solidFill>
                  <a:srgbClr val="AB7942"/>
                </a:solidFill>
                <a:effectLst/>
                <a:latin typeface="+mj-lt"/>
              </a:rPr>
              <a:t>: Fast and Flexible Image Augmentations</a:t>
            </a:r>
            <a:r>
              <a:rPr lang="en-IN" sz="1800" b="0" i="0" u="none" strike="noStrike" dirty="0">
                <a:solidFill>
                  <a:srgbClr val="AB7942"/>
                </a:solidFill>
                <a:effectLst/>
                <a:latin typeface="+mj-lt"/>
              </a:rPr>
              <a:t>. Information, 11(2), 125.</a:t>
            </a:r>
          </a:p>
          <a:p>
            <a:pPr algn="l">
              <a:buFont typeface="+mj-lt"/>
              <a:buAutoNum type="arabicPeriod"/>
            </a:pPr>
            <a:r>
              <a:rPr lang="en-IN" sz="1800" b="1" i="0" u="none" strike="noStrike" dirty="0">
                <a:solidFill>
                  <a:srgbClr val="AB7942"/>
                </a:solidFill>
                <a:effectLst/>
                <a:latin typeface="+mj-lt"/>
              </a:rPr>
              <a:t>Handling Class Imbalance</a:t>
            </a:r>
            <a:endParaRPr lang="en-IN" sz="1800" b="0" i="0" u="none" strike="noStrike" dirty="0">
              <a:solidFill>
                <a:srgbClr val="AB7942"/>
              </a:solidFill>
              <a:effectLst/>
              <a:latin typeface="+mj-lt"/>
            </a:endParaRPr>
          </a:p>
          <a:p>
            <a:pPr marL="742950" lvl="1" indent="-285750" algn="l">
              <a:buFont typeface="Arial" panose="020B0604020202020204" pitchFamily="34" charset="0"/>
              <a:buChar char="•"/>
            </a:pPr>
            <a:r>
              <a:rPr lang="en-IN" sz="1800" b="0" i="0" u="none" strike="noStrike" dirty="0">
                <a:solidFill>
                  <a:srgbClr val="AB7942"/>
                </a:solidFill>
                <a:effectLst/>
                <a:latin typeface="+mj-lt"/>
              </a:rPr>
              <a:t>Buda, M., Maki, A., &amp; </a:t>
            </a:r>
            <a:r>
              <a:rPr lang="en-IN" sz="1800" b="0" i="0" u="none" strike="noStrike" dirty="0" err="1">
                <a:solidFill>
                  <a:srgbClr val="AB7942"/>
                </a:solidFill>
                <a:effectLst/>
                <a:latin typeface="+mj-lt"/>
              </a:rPr>
              <a:t>Mazurowski</a:t>
            </a:r>
            <a:r>
              <a:rPr lang="en-IN" sz="1800" b="0" i="0" u="none" strike="noStrike" dirty="0">
                <a:solidFill>
                  <a:srgbClr val="AB7942"/>
                </a:solidFill>
                <a:effectLst/>
                <a:latin typeface="+mj-lt"/>
              </a:rPr>
              <a:t>, M. A. (2018). </a:t>
            </a:r>
            <a:r>
              <a:rPr lang="en-IN" sz="1800" b="0" i="1" u="none" strike="noStrike" dirty="0">
                <a:solidFill>
                  <a:srgbClr val="AB7942"/>
                </a:solidFill>
                <a:effectLst/>
                <a:latin typeface="+mj-lt"/>
              </a:rPr>
              <a:t>A systematic study of the class imbalance problem in convolutional neural networks</a:t>
            </a:r>
            <a:r>
              <a:rPr lang="en-IN" sz="1800" b="0" i="0" u="none" strike="noStrike" dirty="0">
                <a:solidFill>
                  <a:srgbClr val="AB7942"/>
                </a:solidFill>
                <a:effectLst/>
                <a:latin typeface="+mj-lt"/>
              </a:rPr>
              <a:t>. Neural Networks, 106, 249–259.</a:t>
            </a:r>
          </a:p>
          <a:p>
            <a:pPr algn="l">
              <a:buFont typeface="+mj-lt"/>
              <a:buAutoNum type="arabicPeriod"/>
            </a:pPr>
            <a:r>
              <a:rPr lang="en-IN" sz="1800" b="1" i="0" u="none" strike="noStrike" dirty="0">
                <a:solidFill>
                  <a:srgbClr val="AB7942"/>
                </a:solidFill>
                <a:effectLst/>
                <a:latin typeface="+mj-lt"/>
              </a:rPr>
              <a:t>Skin Cancer Diagnosis and AI</a:t>
            </a:r>
            <a:endParaRPr lang="en-IN" sz="1800" b="0" i="0" u="none" strike="noStrike" dirty="0">
              <a:solidFill>
                <a:srgbClr val="AB7942"/>
              </a:solidFill>
              <a:effectLst/>
              <a:latin typeface="+mj-lt"/>
            </a:endParaRPr>
          </a:p>
          <a:p>
            <a:pPr marL="742950" lvl="1" indent="-285750" algn="l">
              <a:buFont typeface="Arial" panose="020B0604020202020204" pitchFamily="34" charset="0"/>
              <a:buChar char="•"/>
            </a:pPr>
            <a:r>
              <a:rPr lang="en-IN" sz="1800" b="0" i="0" u="none" strike="noStrike" dirty="0" err="1">
                <a:solidFill>
                  <a:srgbClr val="AB7942"/>
                </a:solidFill>
                <a:effectLst/>
                <a:latin typeface="+mj-lt"/>
              </a:rPr>
              <a:t>Esteva</a:t>
            </a:r>
            <a:r>
              <a:rPr lang="en-IN" sz="1800" b="0" i="0" u="none" strike="noStrike" dirty="0">
                <a:solidFill>
                  <a:srgbClr val="AB7942"/>
                </a:solidFill>
                <a:effectLst/>
                <a:latin typeface="+mj-lt"/>
              </a:rPr>
              <a:t>, A., </a:t>
            </a:r>
            <a:r>
              <a:rPr lang="en-IN" sz="1800" b="0" i="0" u="none" strike="noStrike" dirty="0" err="1">
                <a:solidFill>
                  <a:srgbClr val="AB7942"/>
                </a:solidFill>
                <a:effectLst/>
                <a:latin typeface="+mj-lt"/>
              </a:rPr>
              <a:t>Kuprel</a:t>
            </a:r>
            <a:r>
              <a:rPr lang="en-IN" sz="1800" b="0" i="0" u="none" strike="noStrike" dirty="0">
                <a:solidFill>
                  <a:srgbClr val="AB7942"/>
                </a:solidFill>
                <a:effectLst/>
                <a:latin typeface="+mj-lt"/>
              </a:rPr>
              <a:t>, B., Novoa, R. A., Ko, J., </a:t>
            </a:r>
            <a:r>
              <a:rPr lang="en-IN" sz="1800" b="0" i="0" u="none" strike="noStrike" dirty="0" err="1">
                <a:solidFill>
                  <a:srgbClr val="AB7942"/>
                </a:solidFill>
                <a:effectLst/>
                <a:latin typeface="+mj-lt"/>
              </a:rPr>
              <a:t>Swetter</a:t>
            </a:r>
            <a:r>
              <a:rPr lang="en-IN" sz="1800" b="0" i="0" u="none" strike="noStrike" dirty="0">
                <a:solidFill>
                  <a:srgbClr val="AB7942"/>
                </a:solidFill>
                <a:effectLst/>
                <a:latin typeface="+mj-lt"/>
              </a:rPr>
              <a:t>, S. M., Blau, H. M., &amp; Thrun, S. (2017). </a:t>
            </a:r>
            <a:r>
              <a:rPr lang="en-IN" sz="1800" b="0" i="1" u="none" strike="noStrike" dirty="0">
                <a:solidFill>
                  <a:srgbClr val="AB7942"/>
                </a:solidFill>
                <a:effectLst/>
                <a:latin typeface="+mj-lt"/>
              </a:rPr>
              <a:t>Dermatologist-level classification of skin cancer with deep neural networks</a:t>
            </a:r>
            <a:r>
              <a:rPr lang="en-IN" sz="1800" b="0" i="0" u="none" strike="noStrike" dirty="0">
                <a:solidFill>
                  <a:srgbClr val="AB7942"/>
                </a:solidFill>
                <a:effectLst/>
                <a:latin typeface="+mj-lt"/>
              </a:rPr>
              <a:t>. Nature, 542(7639), 115-118.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rgbClr val="007367"/>
                </a:solidFill>
                <a:latin typeface="Inter"/>
                <a:ea typeface="Inter"/>
                <a:cs typeface="Inter"/>
                <a:sym typeface="Inter"/>
              </a:rPr>
              <a:t>Thank You</a:t>
            </a:r>
            <a:endParaRPr sz="1400" b="0" i="0" u="none" strike="noStrike" cap="none">
              <a:solidFill>
                <a:srgbClr val="000000"/>
              </a:solidFill>
              <a:latin typeface="Inter"/>
              <a:ea typeface="Inter"/>
              <a:cs typeface="Inter"/>
              <a:sym typeface="Inter"/>
            </a:endParaRPr>
          </a:p>
        </p:txBody>
      </p:sp>
      <p:sp>
        <p:nvSpPr>
          <p:cNvPr id="161" name="Google Shape;161;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2" name="Google Shape;162;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3" name="Google Shape;163;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4" name="Google Shape;164;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5" name="Google Shape;165;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6" name="Google Shape;166;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67" name="Google Shape;167;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8" name="Google Shape;168;p5"/>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69" name="Google Shape;169;p5"/>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590240" y="466318"/>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7367"/>
                </a:solidFill>
                <a:latin typeface="Inter"/>
                <a:ea typeface="Inter"/>
                <a:cs typeface="Inter"/>
                <a:sym typeface="Inter"/>
              </a:rPr>
              <a:t>Contents</a:t>
            </a:r>
            <a:endParaRPr sz="1400" b="0" i="0" u="none" strike="noStrike" cap="none">
              <a:solidFill>
                <a:srgbClr val="000000"/>
              </a:solidFill>
              <a:latin typeface="Inter"/>
              <a:ea typeface="Inter"/>
              <a:cs typeface="Inter"/>
              <a:sym typeface="Inter"/>
            </a:endParaRPr>
          </a:p>
        </p:txBody>
      </p:sp>
      <p:sp>
        <p:nvSpPr>
          <p:cNvPr id="47" name="Google Shape;47;p2"/>
          <p:cNvSpPr txBox="1"/>
          <p:nvPr/>
        </p:nvSpPr>
        <p:spPr>
          <a:xfrm>
            <a:off x="659066" y="1301618"/>
            <a:ext cx="5273700" cy="5109051"/>
          </a:xfrm>
          <a:prstGeom prst="rect">
            <a:avLst/>
          </a:prstGeom>
          <a:noFill/>
          <a:ln>
            <a:noFill/>
          </a:ln>
        </p:spPr>
        <p:txBody>
          <a:bodyPr spcFirstLastPara="1" wrap="square" lIns="91425" tIns="45700" rIns="91425" bIns="45700" anchor="t" anchorCtr="0">
            <a:spAutoFit/>
          </a:bodyPr>
          <a:lstStyle/>
          <a:p>
            <a:pPr marL="811213" marR="0" lvl="0" indent="-722313"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1. Abstract</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2. Introduction</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3. Literature Review</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4. Requirement Analysis</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5. Design Analysis</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6. Methodology/ Tools/Methods to be used</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7. Implementation</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8. Screenshots of the project</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9. Results &amp; Discussions</a:t>
            </a:r>
            <a:endParaRPr dirty="0"/>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10. Conclusion and Future Scope</a:t>
            </a:r>
            <a:endParaRPr sz="2400" b="1" i="0" u="none" strike="noStrike" cap="none" dirty="0">
              <a:solidFill>
                <a:srgbClr val="A58255"/>
              </a:solidFill>
              <a:latin typeface="Inter"/>
              <a:ea typeface="Inter"/>
              <a:cs typeface="Inter"/>
              <a:sym typeface="Inter"/>
            </a:endParaRPr>
          </a:p>
          <a:p>
            <a:pPr marL="0" marR="0" lvl="0" indent="0" algn="l" rtl="0">
              <a:lnSpc>
                <a:spcPct val="100000"/>
              </a:lnSpc>
              <a:spcBef>
                <a:spcPts val="0"/>
              </a:spcBef>
              <a:spcAft>
                <a:spcPts val="0"/>
              </a:spcAft>
              <a:buNone/>
            </a:pPr>
            <a:r>
              <a:rPr lang="en-US" sz="2400" b="1" i="0" u="none" strike="noStrike" cap="none" dirty="0">
                <a:solidFill>
                  <a:srgbClr val="A58255"/>
                </a:solidFill>
                <a:latin typeface="Inter"/>
                <a:ea typeface="Inter"/>
                <a:cs typeface="Inter"/>
                <a:sym typeface="Inter"/>
              </a:rPr>
              <a:t>References</a:t>
            </a:r>
            <a:endParaRPr dirty="0"/>
          </a:p>
          <a:p>
            <a:pPr marL="0" marR="0" lvl="0" indent="0" algn="l" rtl="0">
              <a:lnSpc>
                <a:spcPct val="100000"/>
              </a:lnSpc>
              <a:spcBef>
                <a:spcPts val="0"/>
              </a:spcBef>
              <a:spcAft>
                <a:spcPts val="0"/>
              </a:spcAft>
              <a:buNone/>
            </a:pPr>
            <a:endParaRPr sz="2400" b="1" i="0" u="none" strike="noStrike" cap="none" dirty="0">
              <a:solidFill>
                <a:srgbClr val="A58255"/>
              </a:solidFill>
              <a:latin typeface="Inter"/>
              <a:ea typeface="Inter"/>
              <a:cs typeface="Inter"/>
              <a:sym typeface="Inter"/>
            </a:endParaRPr>
          </a:p>
        </p:txBody>
      </p:sp>
      <p:pic>
        <p:nvPicPr>
          <p:cNvPr id="48" name="Google Shape;48;p2"/>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9" name="Google Shape;49;p2"/>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g32fd87b4412_0_0"/>
          <p:cNvSpPr txBox="1"/>
          <p:nvPr/>
        </p:nvSpPr>
        <p:spPr>
          <a:xfrm>
            <a:off x="167014" y="235362"/>
            <a:ext cx="47898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1. ABSTRACT</a:t>
            </a:r>
            <a:endParaRPr sz="1400" b="0" i="0" u="none" strike="noStrike" cap="none" dirty="0">
              <a:solidFill>
                <a:srgbClr val="000000"/>
              </a:solidFill>
              <a:latin typeface="Inter"/>
              <a:ea typeface="Inter"/>
              <a:cs typeface="Inter"/>
              <a:sym typeface="Inter"/>
            </a:endParaRPr>
          </a:p>
        </p:txBody>
      </p:sp>
      <p:sp>
        <p:nvSpPr>
          <p:cNvPr id="55" name="Google Shape;55;g32fd87b4412_0_0"/>
          <p:cNvSpPr txBox="1"/>
          <p:nvPr/>
        </p:nvSpPr>
        <p:spPr>
          <a:xfrm>
            <a:off x="659075" y="1090775"/>
            <a:ext cx="10082497" cy="5053651"/>
          </a:xfrm>
          <a:prstGeom prst="rect">
            <a:avLst/>
          </a:prstGeom>
          <a:noFill/>
          <a:ln>
            <a:noFill/>
          </a:ln>
        </p:spPr>
        <p:txBody>
          <a:bodyPr spcFirstLastPara="1" wrap="square" lIns="91425" tIns="45700" rIns="91425" bIns="45700" anchor="t" anchorCtr="0">
            <a:spAutoFit/>
          </a:bodyPr>
          <a:lstStyle/>
          <a:p>
            <a:pPr algn="just">
              <a:lnSpc>
                <a:spcPct val="90000"/>
              </a:lnSpc>
              <a:spcBef>
                <a:spcPts val="1200"/>
              </a:spcBef>
              <a:spcAft>
                <a:spcPts val="1200"/>
              </a:spcAft>
            </a:pPr>
            <a:r>
              <a:rPr lang="en-US" sz="2400" dirty="0">
                <a:solidFill>
                  <a:srgbClr val="A58255"/>
                </a:solidFill>
                <a:latin typeface="+mj-lt"/>
                <a:ea typeface="Inter SemiBold"/>
                <a:cs typeface="Inter SemiBold"/>
                <a:sym typeface="Inter SemiBold"/>
              </a:rPr>
              <a:t>Skin cancer is one of the most prevalent forms of cancer, and early detection is crucial for effective treatment. This project aims to improve the accuracy of skin cancer diagnosis by integrating clinical metadata with Convolutional Neural Networks (CNNs) for lesion image classification. The proposed system utilizes deep learning models to analyze both </a:t>
            </a:r>
            <a:r>
              <a:rPr lang="en-US" sz="2400" dirty="0" err="1">
                <a:solidFill>
                  <a:srgbClr val="A58255"/>
                </a:solidFill>
                <a:latin typeface="+mj-lt"/>
                <a:ea typeface="Inter SemiBold"/>
                <a:cs typeface="Inter SemiBold"/>
                <a:sym typeface="Inter SemiBold"/>
              </a:rPr>
              <a:t>dermatoscopic</a:t>
            </a:r>
            <a:r>
              <a:rPr lang="en-US" sz="2400" dirty="0">
                <a:solidFill>
                  <a:srgbClr val="A58255"/>
                </a:solidFill>
                <a:latin typeface="+mj-lt"/>
                <a:ea typeface="Inter SemiBold"/>
                <a:cs typeface="Inter SemiBold"/>
                <a:sym typeface="Inter SemiBold"/>
              </a:rPr>
              <a:t> images and patient metadata (such as age, sex, and lesion characteristics) to predict whether a lesion is benign or malignant. The project employs EfficientNet_B0 for image classification and Gradient Boosting Algorithms (</a:t>
            </a:r>
            <a:r>
              <a:rPr lang="en-US" sz="2400" dirty="0" err="1">
                <a:solidFill>
                  <a:srgbClr val="A58255"/>
                </a:solidFill>
                <a:latin typeface="+mj-lt"/>
                <a:ea typeface="Inter SemiBold"/>
                <a:cs typeface="Al Nile" pitchFamily="2" charset="-78"/>
                <a:sym typeface="Inter SemiBold"/>
              </a:rPr>
              <a:t>CatBoost</a:t>
            </a:r>
            <a:r>
              <a:rPr lang="en-US" sz="2400" dirty="0">
                <a:solidFill>
                  <a:srgbClr val="A58255"/>
                </a:solidFill>
                <a:latin typeface="+mj-lt"/>
                <a:ea typeface="Inter SemiBold"/>
                <a:cs typeface="Inter SemiBold"/>
                <a:sym typeface="Inter SemiBold"/>
              </a:rPr>
              <a:t>) for metadata analysis. The final prediction is obtained by combining the outputs of these models. This approach enhances diagnostic accuracy by leveraging both image-based and structured clinical data, making it a powerful tool for assisting dermatologists and improving early detection outcomes.</a:t>
            </a:r>
          </a:p>
        </p:txBody>
      </p:sp>
      <p:pic>
        <p:nvPicPr>
          <p:cNvPr id="56" name="Google Shape;56;g32fd87b4412_0_0"/>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57" name="Google Shape;57;g32fd87b4412_0_0"/>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32fd87b4412_0_40"/>
          <p:cNvSpPr txBox="1"/>
          <p:nvPr/>
        </p:nvSpPr>
        <p:spPr>
          <a:xfrm>
            <a:off x="0" y="235362"/>
            <a:ext cx="47898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2. INTRODUCTION</a:t>
            </a:r>
            <a:endParaRPr sz="1400" b="0" i="0" u="none" strike="noStrike" cap="none">
              <a:solidFill>
                <a:srgbClr val="000000"/>
              </a:solidFill>
              <a:latin typeface="Inter"/>
              <a:ea typeface="Inter"/>
              <a:cs typeface="Inter"/>
              <a:sym typeface="Inter"/>
            </a:endParaRPr>
          </a:p>
        </p:txBody>
      </p:sp>
      <p:sp>
        <p:nvSpPr>
          <p:cNvPr id="63" name="Google Shape;63;g32fd87b4412_0_40"/>
          <p:cNvSpPr txBox="1"/>
          <p:nvPr/>
        </p:nvSpPr>
        <p:spPr>
          <a:xfrm>
            <a:off x="546742" y="872518"/>
            <a:ext cx="11098515" cy="588618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r>
              <a:rPr lang="en-IN" sz="2400" dirty="0">
                <a:solidFill>
                  <a:srgbClr val="A58255"/>
                </a:solidFill>
                <a:latin typeface="+mj-lt"/>
                <a:ea typeface="Inter SemiBold"/>
                <a:cs typeface="Inter SemiBold"/>
                <a:sym typeface="Inter SemiBold"/>
              </a:rPr>
              <a:t>Our project focuses on improving skin cancer detection by integrating clinical metadata with deep learning models. Traditional diagnostic approaches using Convolutional Neural Networks, or CNNs, rely primarily on </a:t>
            </a:r>
            <a:r>
              <a:rPr lang="en-IN" sz="2400" dirty="0" err="1">
                <a:solidFill>
                  <a:srgbClr val="A58255"/>
                </a:solidFill>
                <a:latin typeface="+mj-lt"/>
                <a:ea typeface="Inter SemiBold"/>
                <a:cs typeface="Inter SemiBold"/>
                <a:sym typeface="Inter SemiBold"/>
              </a:rPr>
              <a:t>analyzing</a:t>
            </a:r>
            <a:r>
              <a:rPr lang="en-IN" sz="2400" dirty="0">
                <a:solidFill>
                  <a:srgbClr val="A58255"/>
                </a:solidFill>
                <a:latin typeface="+mj-lt"/>
                <a:ea typeface="Inter SemiBold"/>
                <a:cs typeface="Inter SemiBold"/>
                <a:sym typeface="Inter SemiBold"/>
              </a:rPr>
              <a:t> images, often overlooking critical patient-specific details like age, sex, and lesion characteristics. To address this limitation, we designed a system that combines CNN-based image analysis with Gradient Boosting Algorithms, specifically </a:t>
            </a:r>
            <a:r>
              <a:rPr lang="en-IN" sz="2400" dirty="0" err="1">
                <a:solidFill>
                  <a:srgbClr val="A58255"/>
                </a:solidFill>
                <a:latin typeface="+mj-lt"/>
                <a:ea typeface="Inter SemiBold"/>
                <a:cs typeface="Inter SemiBold"/>
                <a:sym typeface="Inter SemiBold"/>
              </a:rPr>
              <a:t>CatBoost</a:t>
            </a:r>
            <a:r>
              <a:rPr lang="en-IN" sz="2400" dirty="0">
                <a:solidFill>
                  <a:srgbClr val="A58255"/>
                </a:solidFill>
                <a:latin typeface="+mj-lt"/>
                <a:ea typeface="Inter SemiBold"/>
                <a:cs typeface="Inter SemiBold"/>
                <a:sym typeface="Inter SemiBold"/>
              </a:rPr>
              <a:t>, for metadata processing. The system takes input in the form of </a:t>
            </a:r>
            <a:r>
              <a:rPr lang="en-IN" sz="2400" dirty="0" err="1">
                <a:solidFill>
                  <a:srgbClr val="A58255"/>
                </a:solidFill>
                <a:latin typeface="+mj-lt"/>
                <a:ea typeface="Inter SemiBold"/>
                <a:cs typeface="Inter SemiBold"/>
                <a:sym typeface="Inter SemiBold"/>
              </a:rPr>
              <a:t>dermoscopic</a:t>
            </a:r>
            <a:r>
              <a:rPr lang="en-IN" sz="2400" dirty="0">
                <a:solidFill>
                  <a:srgbClr val="A58255"/>
                </a:solidFill>
                <a:latin typeface="+mj-lt"/>
                <a:ea typeface="Inter SemiBold"/>
                <a:cs typeface="Inter SemiBold"/>
                <a:sym typeface="Inter SemiBold"/>
              </a:rPr>
              <a:t> images and clinical metadata, processes them through AI models, and generates a prediction indicating whether the lesion is benign or malignant. Our project enhances diagnostic precision and serves as a valuable tool to assist dermatologists and healthcare professionals in early skin cancer detection.</a:t>
            </a:r>
          </a:p>
          <a:p>
            <a:pPr marL="0" lvl="0" indent="0" algn="l" rtl="0">
              <a:lnSpc>
                <a:spcPct val="115000"/>
              </a:lnSpc>
              <a:spcBef>
                <a:spcPts val="1200"/>
              </a:spcBef>
              <a:spcAft>
                <a:spcPts val="0"/>
              </a:spcAft>
              <a:buNone/>
            </a:pPr>
            <a:endParaRPr sz="2200" dirty="0">
              <a:solidFill>
                <a:srgbClr val="A58255"/>
              </a:solidFill>
              <a:latin typeface="Inter SemiBold"/>
              <a:ea typeface="Inter SemiBold"/>
              <a:cs typeface="Inter SemiBold"/>
              <a:sym typeface="Inter SemiBold"/>
            </a:endParaRPr>
          </a:p>
        </p:txBody>
      </p:sp>
      <p:pic>
        <p:nvPicPr>
          <p:cNvPr id="64" name="Google Shape;64;g32fd87b4412_0_40"/>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65" name="Google Shape;65;g32fd87b4412_0_40"/>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2fd87b4412_0_48"/>
          <p:cNvSpPr txBox="1"/>
          <p:nvPr/>
        </p:nvSpPr>
        <p:spPr>
          <a:xfrm>
            <a:off x="-131551" y="211320"/>
            <a:ext cx="72774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3. LITERATURE REVIEW</a:t>
            </a:r>
            <a:endParaRPr sz="1400" b="0" i="0" u="none" strike="noStrike" cap="none" dirty="0">
              <a:solidFill>
                <a:srgbClr val="000000"/>
              </a:solidFill>
              <a:latin typeface="Inter"/>
              <a:ea typeface="Inter"/>
              <a:cs typeface="Inter"/>
              <a:sym typeface="Inter"/>
            </a:endParaRPr>
          </a:p>
        </p:txBody>
      </p:sp>
      <p:sp>
        <p:nvSpPr>
          <p:cNvPr id="71" name="Google Shape;71;g32fd87b4412_0_48"/>
          <p:cNvSpPr txBox="1"/>
          <p:nvPr/>
        </p:nvSpPr>
        <p:spPr>
          <a:xfrm>
            <a:off x="334980" y="732274"/>
            <a:ext cx="11422610" cy="5481653"/>
          </a:xfrm>
          <a:prstGeom prst="rect">
            <a:avLst/>
          </a:prstGeom>
          <a:noFill/>
          <a:ln>
            <a:noFill/>
          </a:ln>
        </p:spPr>
        <p:txBody>
          <a:bodyPr spcFirstLastPara="1" wrap="square" lIns="91425" tIns="45700" rIns="91425" bIns="45700" anchor="t" anchorCtr="0">
            <a:spAutoFit/>
          </a:bodyPr>
          <a:lstStyle/>
          <a:p>
            <a:pPr marL="457200" indent="-317500">
              <a:lnSpc>
                <a:spcPct val="115000"/>
              </a:lnSpc>
              <a:spcBef>
                <a:spcPts val="1200"/>
              </a:spcBef>
              <a:buClr>
                <a:srgbClr val="A58255"/>
              </a:buClr>
              <a:buSzPts val="1400"/>
              <a:buFont typeface="Inter SemiBold"/>
              <a:buAutoNum type="arabicPeriod"/>
            </a:pPr>
            <a:r>
              <a:rPr lang="en-US" sz="1600" b="1" dirty="0">
                <a:solidFill>
                  <a:srgbClr val="A58255"/>
                </a:solidFill>
                <a:latin typeface="+mj-lt"/>
                <a:ea typeface="Inter SemiBold"/>
                <a:cs typeface="Inter SemiBold"/>
                <a:sym typeface="Inter SemiBold"/>
              </a:rPr>
              <a:t>Title : Skin Cancer Detection Using Ensemble of Machine Learning and Deep Learning Techniques</a:t>
            </a:r>
          </a:p>
          <a:p>
            <a:pPr marL="457200">
              <a:lnSpc>
                <a:spcPct val="107916"/>
              </a:lnSpc>
              <a:spcBef>
                <a:spcPts val="1200"/>
              </a:spcBef>
            </a:pPr>
            <a:r>
              <a:rPr lang="en-US" sz="1600" b="1" dirty="0">
                <a:solidFill>
                  <a:srgbClr val="A58255"/>
                </a:solidFill>
                <a:latin typeface="+mj-lt"/>
                <a:ea typeface="Inter SemiBold"/>
                <a:cs typeface="Inter SemiBold"/>
                <a:sym typeface="Inter SemiBold"/>
              </a:rPr>
              <a:t>Literature Review</a:t>
            </a:r>
            <a:r>
              <a:rPr lang="en-US" sz="1600" dirty="0">
                <a:solidFill>
                  <a:srgbClr val="A58255"/>
                </a:solidFill>
                <a:latin typeface="+mj-lt"/>
                <a:ea typeface="Inter SemiBold"/>
                <a:cs typeface="Inter SemiBold"/>
                <a:sym typeface="Inter SemiBold"/>
              </a:rPr>
              <a:t>: The study by J. Avanija and D. Harshavardhan Reddy (2023) explores an ensemble approach combining multiple machine learning and deep learning models to enhance skin cancer detection accuracy. The research shows that ensemble methods outperform individual models, improving generalization and robustness while reducing overfitting. However, challenges include higher computational complexity, imbalanced datasets, and the need for careful model tuning. While ensemble models enhance accuracy, integrating clinical metadata with image-based models remains difficult. The study suggests that combining structured clinical data with deep learning could further refine diagnostic precision.</a:t>
            </a:r>
          </a:p>
          <a:p>
            <a:pPr marL="457200">
              <a:lnSpc>
                <a:spcPct val="107916"/>
              </a:lnSpc>
              <a:spcBef>
                <a:spcPts val="1200"/>
              </a:spcBef>
            </a:pPr>
            <a:r>
              <a:rPr lang="en-US" sz="1600" b="1" dirty="0">
                <a:solidFill>
                  <a:srgbClr val="A58255"/>
                </a:solidFill>
                <a:latin typeface="+mj-lt"/>
                <a:ea typeface="Inter SemiBold"/>
                <a:cs typeface="Inter SemiBold"/>
                <a:sym typeface="Inter SemiBold"/>
              </a:rPr>
              <a:t>Challenges</a:t>
            </a:r>
            <a:r>
              <a:rPr lang="en-US" sz="1600" dirty="0">
                <a:solidFill>
                  <a:srgbClr val="A58255"/>
                </a:solidFill>
                <a:latin typeface="+mj-lt"/>
                <a:ea typeface="Inter SemiBold"/>
                <a:cs typeface="Inter SemiBold"/>
                <a:sym typeface="Inter SemiBold"/>
              </a:rPr>
              <a:t>: Model Complexity, Data Imbalance, Overfitting risk, Integration Challenges.</a:t>
            </a:r>
          </a:p>
          <a:p>
            <a:pPr marL="482600" marR="466344" indent="-342900">
              <a:lnSpc>
                <a:spcPct val="115000"/>
              </a:lnSpc>
              <a:spcBef>
                <a:spcPts val="2112"/>
              </a:spcBef>
              <a:buClr>
                <a:srgbClr val="A58255"/>
              </a:buClr>
              <a:buSzPts val="1400"/>
              <a:buFont typeface="+mj-lt"/>
              <a:buAutoNum type="arabicPeriod" startAt="2"/>
            </a:pPr>
            <a:r>
              <a:rPr lang="en-US" sz="1600" b="1" dirty="0">
                <a:solidFill>
                  <a:srgbClr val="A58255"/>
                </a:solidFill>
                <a:latin typeface="+mj-lt"/>
                <a:ea typeface="Inter SemiBold"/>
                <a:cs typeface="Inter SemiBold"/>
                <a:sym typeface="Inter SemiBold"/>
              </a:rPr>
              <a:t>Title : Enhancing Skin Cancer Classification Using </a:t>
            </a:r>
            <a:r>
              <a:rPr lang="en-US" sz="1600" b="1" dirty="0" err="1">
                <a:solidFill>
                  <a:srgbClr val="A58255"/>
                </a:solidFill>
                <a:latin typeface="+mj-lt"/>
                <a:ea typeface="Inter SemiBold"/>
                <a:cs typeface="Inter SemiBold"/>
                <a:sym typeface="Inter SemiBold"/>
              </a:rPr>
              <a:t>EfficientNet</a:t>
            </a:r>
            <a:r>
              <a:rPr lang="en-US" sz="1600" b="1" dirty="0">
                <a:solidFill>
                  <a:srgbClr val="A58255"/>
                </a:solidFill>
                <a:latin typeface="+mj-lt"/>
                <a:ea typeface="Inter SemiBold"/>
                <a:cs typeface="Inter SemiBold"/>
                <a:sym typeface="Inter SemiBold"/>
              </a:rPr>
              <a:t> B0-B7 through Convolutional Neural Networks and Transfer Learning with Patient-Specific Data.                                                                     Literature Review</a:t>
            </a:r>
            <a:r>
              <a:rPr lang="en-US" sz="1600" dirty="0">
                <a:solidFill>
                  <a:srgbClr val="A58255"/>
                </a:solidFill>
                <a:latin typeface="+mj-lt"/>
                <a:ea typeface="Inter SemiBold"/>
                <a:cs typeface="Inter SemiBold"/>
                <a:sym typeface="Inter SemiBold"/>
              </a:rPr>
              <a:t>: The study by Kanchana K, Kavitha and </a:t>
            </a:r>
            <a:r>
              <a:rPr lang="en-US" sz="1600" dirty="0" err="1">
                <a:solidFill>
                  <a:srgbClr val="A58255"/>
                </a:solidFill>
                <a:latin typeface="+mj-lt"/>
                <a:ea typeface="Inter SemiBold"/>
                <a:cs typeface="Inter SemiBold"/>
                <a:sym typeface="Inter SemiBold"/>
              </a:rPr>
              <a:t>Chinthamani</a:t>
            </a:r>
            <a:r>
              <a:rPr lang="en-US" sz="1600" dirty="0">
                <a:solidFill>
                  <a:srgbClr val="A58255"/>
                </a:solidFill>
                <a:latin typeface="+mj-lt"/>
                <a:ea typeface="Inter SemiBold"/>
                <a:cs typeface="Inter SemiBold"/>
                <a:sym typeface="Inter SemiBold"/>
              </a:rPr>
              <a:t> (2024) explores the use of </a:t>
            </a:r>
            <a:r>
              <a:rPr lang="en-US" sz="1600" dirty="0" err="1">
                <a:solidFill>
                  <a:srgbClr val="A58255"/>
                </a:solidFill>
                <a:latin typeface="+mj-lt"/>
                <a:ea typeface="Inter SemiBold"/>
                <a:cs typeface="Inter SemiBold"/>
                <a:sym typeface="Inter SemiBold"/>
              </a:rPr>
              <a:t>EfficientNet</a:t>
            </a:r>
            <a:r>
              <a:rPr lang="en-US" sz="1600" dirty="0">
                <a:solidFill>
                  <a:srgbClr val="A58255"/>
                </a:solidFill>
                <a:latin typeface="+mj-lt"/>
                <a:ea typeface="Inter SemiBold"/>
                <a:cs typeface="Inter SemiBold"/>
                <a:sym typeface="Inter SemiBold"/>
              </a:rPr>
              <a:t> architectures (B0-B7) for skin cancer classification, leveraging transfer learning to enhance model performance. The research shows that </a:t>
            </a:r>
            <a:r>
              <a:rPr lang="en-US" sz="1600" dirty="0" err="1">
                <a:solidFill>
                  <a:srgbClr val="A58255"/>
                </a:solidFill>
                <a:latin typeface="+mj-lt"/>
                <a:ea typeface="Inter SemiBold"/>
                <a:cs typeface="Inter SemiBold"/>
                <a:sym typeface="Inter SemiBold"/>
              </a:rPr>
              <a:t>EfficientNet</a:t>
            </a:r>
            <a:r>
              <a:rPr lang="en-US" sz="1600" dirty="0">
                <a:solidFill>
                  <a:srgbClr val="A58255"/>
                </a:solidFill>
                <a:latin typeface="+mj-lt"/>
                <a:ea typeface="Inter SemiBold"/>
                <a:cs typeface="Inter SemiBold"/>
                <a:sym typeface="Inter SemiBold"/>
              </a:rPr>
              <a:t> models outperform traditional CNNs, achieving higher accuracy and improved feature extraction due to their optimized scaling techniques. By incorporating pre-trained models trained on large datasets, the study demonstrates better generalization and reduced overfitting. </a:t>
            </a:r>
          </a:p>
          <a:p>
            <a:pPr marL="457200">
              <a:lnSpc>
                <a:spcPct val="107916"/>
              </a:lnSpc>
            </a:pPr>
            <a:r>
              <a:rPr lang="en-US" sz="1600" b="1" dirty="0">
                <a:solidFill>
                  <a:srgbClr val="A58255"/>
                </a:solidFill>
                <a:latin typeface="+mj-lt"/>
                <a:ea typeface="Inter SemiBold"/>
                <a:cs typeface="Inter SemiBold"/>
                <a:sym typeface="Inter SemiBold"/>
              </a:rPr>
              <a:t>Challenges</a:t>
            </a:r>
            <a:r>
              <a:rPr lang="en-US" sz="1600" dirty="0">
                <a:solidFill>
                  <a:srgbClr val="A58255"/>
                </a:solidFill>
                <a:latin typeface="+mj-lt"/>
                <a:ea typeface="Inter SemiBold"/>
                <a:cs typeface="Inter SemiBold"/>
                <a:sym typeface="Inter SemiBold"/>
              </a:rPr>
              <a:t>: Computational Demand, Data Availability, Metadata Integration.</a:t>
            </a:r>
            <a:endParaRPr sz="1600" dirty="0">
              <a:solidFill>
                <a:srgbClr val="A58255"/>
              </a:solidFill>
              <a:latin typeface="+mj-lt"/>
              <a:ea typeface="Inter SemiBold"/>
              <a:cs typeface="Inter SemiBold"/>
              <a:sym typeface="Inter SemiBold"/>
            </a:endParaRPr>
          </a:p>
        </p:txBody>
      </p:sp>
      <p:pic>
        <p:nvPicPr>
          <p:cNvPr id="72" name="Google Shape;72;g32fd87b4412_0_48"/>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73" name="Google Shape;73;g32fd87b4412_0_48"/>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32fd87b4412_0_55"/>
          <p:cNvSpPr txBox="1"/>
          <p:nvPr/>
        </p:nvSpPr>
        <p:spPr>
          <a:xfrm>
            <a:off x="-243524" y="271357"/>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4. REQUIREMENT ANALYSIS</a:t>
            </a:r>
            <a:endParaRPr sz="1400" b="0" i="0" u="none" strike="noStrike" cap="none" dirty="0">
              <a:solidFill>
                <a:srgbClr val="000000"/>
              </a:solidFill>
              <a:latin typeface="Inter"/>
              <a:ea typeface="Inter"/>
              <a:cs typeface="Inter"/>
              <a:sym typeface="Inter"/>
            </a:endParaRPr>
          </a:p>
        </p:txBody>
      </p:sp>
      <p:sp>
        <p:nvSpPr>
          <p:cNvPr id="79" name="Google Shape;79;g32fd87b4412_0_55"/>
          <p:cNvSpPr txBox="1"/>
          <p:nvPr/>
        </p:nvSpPr>
        <p:spPr>
          <a:xfrm>
            <a:off x="334974" y="872525"/>
            <a:ext cx="11221150" cy="481974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None/>
            </a:pPr>
            <a:r>
              <a:rPr lang="en-US" sz="2400" b="1" u="sng" dirty="0">
                <a:solidFill>
                  <a:srgbClr val="A58255"/>
                </a:solidFill>
                <a:latin typeface="+mj-lt"/>
                <a:ea typeface="Inter SemiBold"/>
                <a:cs typeface="Inter SemiBold"/>
                <a:sym typeface="Inter SemiBold"/>
              </a:rPr>
              <a:t>Functional Requirements –</a:t>
            </a:r>
          </a:p>
          <a:p>
            <a:pPr marL="0" lvl="0" indent="0" algn="l" rtl="0">
              <a:lnSpc>
                <a:spcPct val="90000"/>
              </a:lnSpc>
              <a:spcBef>
                <a:spcPts val="0"/>
              </a:spcBef>
              <a:spcAft>
                <a:spcPts val="0"/>
              </a:spcAft>
              <a:buNone/>
            </a:pPr>
            <a:endParaRPr lang="en-IN" sz="2400" dirty="0">
              <a:solidFill>
                <a:srgbClr val="A58255"/>
              </a:solidFill>
              <a:latin typeface="+mj-lt"/>
              <a:ea typeface="Inter SemiBold"/>
              <a:cs typeface="Inter SemiBold"/>
              <a:sym typeface="Inter SemiBold"/>
            </a:endParaRPr>
          </a:p>
          <a:p>
            <a:pPr marL="457200" indent="-349250">
              <a:buClr>
                <a:srgbClr val="A58255"/>
              </a:buClr>
              <a:buSzPts val="1900"/>
              <a:buFont typeface="Arial"/>
              <a:buAutoNum type="arabicPeriod"/>
            </a:pPr>
            <a:r>
              <a:rPr lang="en-US" sz="2400" dirty="0">
                <a:solidFill>
                  <a:srgbClr val="A58255"/>
                </a:solidFill>
                <a:latin typeface="+mj-lt"/>
                <a:ea typeface="Inter SemiBold"/>
                <a:cs typeface="Inter SemiBold"/>
                <a:sym typeface="Inter SemiBold"/>
              </a:rPr>
              <a:t>Data Acquisition: The system should accept </a:t>
            </a:r>
            <a:r>
              <a:rPr lang="en-US" sz="2400" dirty="0" err="1">
                <a:solidFill>
                  <a:srgbClr val="A58255"/>
                </a:solidFill>
                <a:latin typeface="+mj-lt"/>
                <a:ea typeface="Inter SemiBold"/>
                <a:cs typeface="Inter SemiBold"/>
                <a:sym typeface="Inter SemiBold"/>
              </a:rPr>
              <a:t>dermoscopic</a:t>
            </a:r>
            <a:r>
              <a:rPr lang="en-US" sz="2400" dirty="0">
                <a:solidFill>
                  <a:srgbClr val="A58255"/>
                </a:solidFill>
                <a:latin typeface="+mj-lt"/>
                <a:ea typeface="Inter SemiBold"/>
                <a:cs typeface="Inter SemiBold"/>
                <a:sym typeface="Inter SemiBold"/>
              </a:rPr>
              <a:t> images and clinical metadata (such as age, sex, lesion size, and location).</a:t>
            </a:r>
          </a:p>
          <a:p>
            <a:pPr marL="457200" indent="-349250">
              <a:buClr>
                <a:srgbClr val="A58255"/>
              </a:buClr>
              <a:buSzPts val="1900"/>
              <a:buFont typeface="Arial"/>
              <a:buAutoNum type="arabicPeriod"/>
            </a:pPr>
            <a:r>
              <a:rPr lang="en-US" sz="2400" dirty="0">
                <a:solidFill>
                  <a:srgbClr val="A58255"/>
                </a:solidFill>
                <a:latin typeface="+mj-lt"/>
                <a:ea typeface="Inter SemiBold"/>
                <a:cs typeface="Inter SemiBold"/>
                <a:sym typeface="Inter SemiBold"/>
              </a:rPr>
              <a:t>Preprocessing &amp; Feature Engineering: Image preprocessing using augmentation techniques and metadata processing through feature extraction and handling missing values.</a:t>
            </a:r>
          </a:p>
          <a:p>
            <a:pPr marL="457200" indent="-349250">
              <a:buClr>
                <a:srgbClr val="A58255"/>
              </a:buClr>
              <a:buSzPts val="1900"/>
              <a:buFont typeface="Arial"/>
              <a:buAutoNum type="arabicPeriod"/>
            </a:pPr>
            <a:r>
              <a:rPr lang="en-US" sz="2400" dirty="0">
                <a:solidFill>
                  <a:srgbClr val="A58255"/>
                </a:solidFill>
                <a:latin typeface="+mj-lt"/>
                <a:ea typeface="Inter SemiBold"/>
                <a:cs typeface="Inter SemiBold"/>
                <a:sym typeface="Inter SemiBold"/>
              </a:rPr>
              <a:t>Model Training &amp; Prediction: Train a CNN-based model (EfficientNet_B0) to classify lesions as benign or malignant based on images.</a:t>
            </a:r>
          </a:p>
          <a:p>
            <a:pPr marL="457200" indent="-349250">
              <a:buClr>
                <a:srgbClr val="A58255"/>
              </a:buClr>
              <a:buSzPts val="1900"/>
              <a:buFont typeface="Arial"/>
              <a:buAutoNum type="arabicPeriod"/>
            </a:pPr>
            <a:r>
              <a:rPr lang="en-US" sz="2400" dirty="0">
                <a:solidFill>
                  <a:srgbClr val="A58255"/>
                </a:solidFill>
                <a:latin typeface="+mj-lt"/>
                <a:ea typeface="Inter SemiBold"/>
                <a:cs typeface="Inter SemiBold"/>
                <a:sym typeface="Inter SemiBold"/>
              </a:rPr>
              <a:t>User Interface: Provide a web-based interface where users can upload images and enter patient details.</a:t>
            </a:r>
          </a:p>
          <a:p>
            <a:pPr marL="457200" indent="-349250">
              <a:buClr>
                <a:srgbClr val="A58255"/>
              </a:buClr>
              <a:buSzPts val="1900"/>
              <a:buFont typeface="Arial"/>
              <a:buAutoNum type="arabicPeriod"/>
            </a:pPr>
            <a:r>
              <a:rPr lang="en-US" sz="2400" dirty="0">
                <a:solidFill>
                  <a:srgbClr val="A58255"/>
                </a:solidFill>
                <a:latin typeface="+mj-lt"/>
                <a:ea typeface="Inter SemiBold"/>
                <a:cs typeface="Inter SemiBold"/>
                <a:sym typeface="Inter SemiBold"/>
              </a:rPr>
              <a:t>Output &amp; Interpretation: Display the final diagnostic result with confidence scores, aiding clinical decision-making.</a:t>
            </a:r>
          </a:p>
        </p:txBody>
      </p:sp>
      <p:pic>
        <p:nvPicPr>
          <p:cNvPr id="80" name="Google Shape;80;g32fd87b4412_0_55"/>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81" name="Google Shape;81;g32fd87b4412_0_55"/>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g32fd87b4412_0_62"/>
          <p:cNvSpPr txBox="1"/>
          <p:nvPr/>
        </p:nvSpPr>
        <p:spPr>
          <a:xfrm>
            <a:off x="-187541" y="249240"/>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4. REQUIREMENT ANALYSIS</a:t>
            </a:r>
            <a:endParaRPr sz="1400" b="0" i="0" u="none" strike="noStrike" cap="none">
              <a:solidFill>
                <a:srgbClr val="000000"/>
              </a:solidFill>
              <a:latin typeface="Inter"/>
              <a:ea typeface="Inter"/>
              <a:cs typeface="Inter"/>
              <a:sym typeface="Inter"/>
            </a:endParaRPr>
          </a:p>
        </p:txBody>
      </p:sp>
      <p:sp>
        <p:nvSpPr>
          <p:cNvPr id="87" name="Google Shape;87;g32fd87b4412_0_62"/>
          <p:cNvSpPr txBox="1"/>
          <p:nvPr/>
        </p:nvSpPr>
        <p:spPr>
          <a:xfrm>
            <a:off x="334975" y="1007707"/>
            <a:ext cx="11025400" cy="4764341"/>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None/>
            </a:pPr>
            <a:r>
              <a:rPr lang="en-US" sz="2200" b="1" u="sng" dirty="0">
                <a:solidFill>
                  <a:srgbClr val="A58255"/>
                </a:solidFill>
                <a:latin typeface="+mj-lt"/>
                <a:ea typeface="Inter SemiBold"/>
                <a:cs typeface="Inter SemiBold"/>
                <a:sym typeface="Inter SemiBold"/>
              </a:rPr>
              <a:t>Non-Functional Requirements -</a:t>
            </a:r>
            <a:endParaRPr sz="2200" b="1" u="sng"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endParaRPr lang="en-IN" sz="2200" dirty="0">
              <a:solidFill>
                <a:srgbClr val="A58255"/>
              </a:solidFill>
              <a:latin typeface="+mj-lt"/>
              <a:ea typeface="Inter SemiBold"/>
              <a:cs typeface="Inter SemiBold"/>
              <a:sym typeface="Inter SemiBold"/>
            </a:endParaRP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Performance: The model should return predictions in real-time with minimal latency.</a:t>
            </a: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Scalability: The system should handle multiple concurrent user requests without degradation in performance.</a:t>
            </a: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Accuracy &amp; Reliability: The combined CNN and metadata model should achieve high accuracy while minimizing false positives and false negatives.</a:t>
            </a: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Security &amp; Privacy : Secure patient data and images using encryption and access control measures; Ensure compliance with healthcare data regulations (HIPAA/GDPR).</a:t>
            </a: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Usability: The interface should be simple and intuitive, allowing doctors and researchers to use it efficiently.</a:t>
            </a:r>
          </a:p>
          <a:p>
            <a:pPr marL="457200" indent="-355600" algn="just">
              <a:buClr>
                <a:srgbClr val="A58255"/>
              </a:buClr>
              <a:buSzPts val="2000"/>
              <a:buFont typeface="Arial"/>
              <a:buAutoNum type="arabicPeriod"/>
            </a:pPr>
            <a:r>
              <a:rPr lang="en-US" sz="2200" dirty="0">
                <a:solidFill>
                  <a:srgbClr val="A58255"/>
                </a:solidFill>
                <a:latin typeface="+mj-lt"/>
                <a:ea typeface="Inter SemiBold"/>
                <a:cs typeface="Inter SemiBold"/>
                <a:sym typeface="Inter SemiBold"/>
              </a:rPr>
              <a:t>Maintainability: The system should allow easy updates for model improvements and new dataset integration.</a:t>
            </a:r>
          </a:p>
        </p:txBody>
      </p:sp>
      <p:pic>
        <p:nvPicPr>
          <p:cNvPr id="88" name="Google Shape;88;g32fd87b4412_0_62"/>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89" name="Google Shape;89;g32fd87b4412_0_62"/>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32fd87b4412_0_69"/>
          <p:cNvSpPr txBox="1"/>
          <p:nvPr/>
        </p:nvSpPr>
        <p:spPr>
          <a:xfrm>
            <a:off x="334974" y="226025"/>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a:solidFill>
                  <a:srgbClr val="007367"/>
                </a:solidFill>
                <a:latin typeface="Inter"/>
                <a:ea typeface="Inter"/>
                <a:cs typeface="Inter"/>
                <a:sym typeface="Inter"/>
              </a:rPr>
              <a:t>5. DESIGN ANALYSIS</a:t>
            </a:r>
            <a:endParaRPr sz="1400" b="0" i="0" u="none" strike="noStrike" cap="none">
              <a:solidFill>
                <a:srgbClr val="000000"/>
              </a:solidFill>
              <a:latin typeface="Inter"/>
              <a:ea typeface="Inter"/>
              <a:cs typeface="Inter"/>
              <a:sym typeface="Inter"/>
            </a:endParaRPr>
          </a:p>
        </p:txBody>
      </p:sp>
      <p:pic>
        <p:nvPicPr>
          <p:cNvPr id="96" name="Google Shape;96;g32fd87b4412_0_69"/>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97" name="Google Shape;97;g32fd87b4412_0_69"/>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pic>
        <p:nvPicPr>
          <p:cNvPr id="4" name="Picture 3" descr="A diagram of a computer process&#10;&#10;Description automatically generated">
            <a:extLst>
              <a:ext uri="{FF2B5EF4-FFF2-40B4-BE49-F238E27FC236}">
                <a16:creationId xmlns:a16="http://schemas.microsoft.com/office/drawing/2014/main" id="{D4AFCC27-8D06-6C20-B911-EB836748C79A}"/>
              </a:ext>
            </a:extLst>
          </p:cNvPr>
          <p:cNvPicPr>
            <a:picLocks noChangeAspect="1"/>
          </p:cNvPicPr>
          <p:nvPr/>
        </p:nvPicPr>
        <p:blipFill>
          <a:blip r:embed="rId4"/>
          <a:stretch>
            <a:fillRect/>
          </a:stretch>
        </p:blipFill>
        <p:spPr>
          <a:xfrm>
            <a:off x="7493862" y="549275"/>
            <a:ext cx="4693901" cy="4852065"/>
          </a:xfrm>
          <a:prstGeom prst="rect">
            <a:avLst/>
          </a:prstGeom>
        </p:spPr>
      </p:pic>
      <p:sp>
        <p:nvSpPr>
          <p:cNvPr id="6" name="TextBox 5">
            <a:extLst>
              <a:ext uri="{FF2B5EF4-FFF2-40B4-BE49-F238E27FC236}">
                <a16:creationId xmlns:a16="http://schemas.microsoft.com/office/drawing/2014/main" id="{0C98FAD6-2F61-83C1-EF6A-75140D730E81}"/>
              </a:ext>
            </a:extLst>
          </p:cNvPr>
          <p:cNvSpPr txBox="1"/>
          <p:nvPr/>
        </p:nvSpPr>
        <p:spPr>
          <a:xfrm>
            <a:off x="434410" y="783847"/>
            <a:ext cx="6568766" cy="5262979"/>
          </a:xfrm>
          <a:prstGeom prst="rect">
            <a:avLst/>
          </a:prstGeom>
          <a:noFill/>
        </p:spPr>
        <p:txBody>
          <a:bodyPr wrap="square">
            <a:spAutoFit/>
          </a:bodyPr>
          <a:lstStyle/>
          <a:p>
            <a:r>
              <a:rPr lang="en-US" dirty="0">
                <a:solidFill>
                  <a:srgbClr val="AB7942"/>
                </a:solidFill>
                <a:latin typeface="+mj-lt"/>
              </a:rPr>
              <a:t>1. Input Layer</a:t>
            </a:r>
          </a:p>
          <a:p>
            <a:r>
              <a:rPr lang="en-US" dirty="0">
                <a:solidFill>
                  <a:srgbClr val="AB7942"/>
                </a:solidFill>
                <a:latin typeface="+mj-lt"/>
              </a:rPr>
              <a:t>•⁠  ⁠Clinical Metadata: Structured data (e.g., age, lesion size, location) stored in CSV/JSON formats.</a:t>
            </a:r>
          </a:p>
          <a:p>
            <a:r>
              <a:rPr lang="en-US" dirty="0">
                <a:solidFill>
                  <a:srgbClr val="AB7942"/>
                </a:solidFill>
                <a:latin typeface="+mj-lt"/>
              </a:rPr>
              <a:t>•⁠  ⁠</a:t>
            </a:r>
            <a:r>
              <a:rPr lang="en-US" dirty="0" err="1">
                <a:solidFill>
                  <a:srgbClr val="AB7942"/>
                </a:solidFill>
                <a:latin typeface="+mj-lt"/>
              </a:rPr>
              <a:t>Dermoscopic</a:t>
            </a:r>
            <a:r>
              <a:rPr lang="en-US" dirty="0">
                <a:solidFill>
                  <a:srgbClr val="AB7942"/>
                </a:solidFill>
                <a:latin typeface="+mj-lt"/>
              </a:rPr>
              <a:t> Images: High-resolution images of skin lesions (JPG/PNG) for visual analysis.</a:t>
            </a:r>
          </a:p>
          <a:p>
            <a:endParaRPr lang="en-US" dirty="0">
              <a:solidFill>
                <a:srgbClr val="AB7942"/>
              </a:solidFill>
              <a:latin typeface="+mj-lt"/>
            </a:endParaRPr>
          </a:p>
          <a:p>
            <a:r>
              <a:rPr lang="en-US" dirty="0">
                <a:solidFill>
                  <a:srgbClr val="AB7942"/>
                </a:solidFill>
                <a:latin typeface="+mj-lt"/>
              </a:rPr>
              <a:t>2. Preprocessing</a:t>
            </a:r>
          </a:p>
          <a:p>
            <a:r>
              <a:rPr lang="en-US" dirty="0">
                <a:solidFill>
                  <a:srgbClr val="AB7942"/>
                </a:solidFill>
                <a:latin typeface="+mj-lt"/>
              </a:rPr>
              <a:t>•⁠  ⁠Metadata Preprocessing: Involves data cleaning, normalization, and feature engineering.</a:t>
            </a:r>
          </a:p>
          <a:p>
            <a:r>
              <a:rPr lang="en-US" dirty="0">
                <a:solidFill>
                  <a:srgbClr val="AB7942"/>
                </a:solidFill>
                <a:latin typeface="+mj-lt"/>
              </a:rPr>
              <a:t>•⁠  ⁠Image Preprocessing: Includes resizing, normalization, and data augmentation to improve model generalization.</a:t>
            </a:r>
          </a:p>
          <a:p>
            <a:endParaRPr lang="en-US" dirty="0">
              <a:solidFill>
                <a:srgbClr val="AB7942"/>
              </a:solidFill>
              <a:latin typeface="+mj-lt"/>
            </a:endParaRPr>
          </a:p>
          <a:p>
            <a:r>
              <a:rPr lang="en-US" dirty="0">
                <a:solidFill>
                  <a:srgbClr val="AB7942"/>
                </a:solidFill>
                <a:latin typeface="+mj-lt"/>
              </a:rPr>
              <a:t>3. Modeling</a:t>
            </a:r>
          </a:p>
          <a:p>
            <a:r>
              <a:rPr lang="en-US" dirty="0">
                <a:solidFill>
                  <a:srgbClr val="AB7942"/>
                </a:solidFill>
                <a:latin typeface="+mj-lt"/>
              </a:rPr>
              <a:t>•⁠  ⁠</a:t>
            </a:r>
            <a:r>
              <a:rPr lang="en-US" dirty="0" err="1">
                <a:solidFill>
                  <a:srgbClr val="AB7942"/>
                </a:solidFill>
                <a:latin typeface="+mj-lt"/>
              </a:rPr>
              <a:t>CatBoost</a:t>
            </a:r>
            <a:r>
              <a:rPr lang="en-US" dirty="0">
                <a:solidFill>
                  <a:srgbClr val="AB7942"/>
                </a:solidFill>
                <a:latin typeface="+mj-lt"/>
              </a:rPr>
              <a:t> Classifier:: A machine learning model used for classifying skin cancer based on clinical metadata.</a:t>
            </a:r>
          </a:p>
          <a:p>
            <a:r>
              <a:rPr lang="en-US" dirty="0">
                <a:solidFill>
                  <a:srgbClr val="AB7942"/>
                </a:solidFill>
                <a:latin typeface="+mj-lt"/>
              </a:rPr>
              <a:t>•⁠  ⁠CNN (EfficientNet-B0): A deep learning model that analyzes </a:t>
            </a:r>
            <a:r>
              <a:rPr lang="en-US" dirty="0" err="1">
                <a:solidFill>
                  <a:srgbClr val="AB7942"/>
                </a:solidFill>
                <a:latin typeface="+mj-lt"/>
              </a:rPr>
              <a:t>dermoscopic</a:t>
            </a:r>
            <a:r>
              <a:rPr lang="en-US" dirty="0">
                <a:solidFill>
                  <a:srgbClr val="AB7942"/>
                </a:solidFill>
                <a:latin typeface="+mj-lt"/>
              </a:rPr>
              <a:t> images to classify lesions.</a:t>
            </a:r>
          </a:p>
          <a:p>
            <a:endParaRPr lang="en-US" dirty="0">
              <a:solidFill>
                <a:srgbClr val="AB7942"/>
              </a:solidFill>
              <a:latin typeface="+mj-lt"/>
            </a:endParaRPr>
          </a:p>
          <a:p>
            <a:r>
              <a:rPr lang="en-US" dirty="0">
                <a:solidFill>
                  <a:srgbClr val="AB7942"/>
                </a:solidFill>
                <a:latin typeface="+mj-lt"/>
              </a:rPr>
              <a:t>4. Fusion Layer</a:t>
            </a:r>
          </a:p>
          <a:p>
            <a:r>
              <a:rPr lang="en-US" dirty="0">
                <a:solidFill>
                  <a:srgbClr val="AB7942"/>
                </a:solidFill>
                <a:latin typeface="+mj-lt"/>
              </a:rPr>
              <a:t>•⁠  ⁠Combines predictions from both models (</a:t>
            </a:r>
            <a:r>
              <a:rPr lang="en-US" dirty="0" err="1">
                <a:solidFill>
                  <a:srgbClr val="AB7942"/>
                </a:solidFill>
                <a:latin typeface="+mj-lt"/>
              </a:rPr>
              <a:t>CatBoost</a:t>
            </a:r>
            <a:r>
              <a:rPr lang="en-US" dirty="0">
                <a:solidFill>
                  <a:srgbClr val="AB7942"/>
                </a:solidFill>
                <a:latin typeface="+mj-lt"/>
              </a:rPr>
              <a:t> and CNN) using an ensemble technique, such as weighted averaging or majority voting.</a:t>
            </a:r>
          </a:p>
          <a:p>
            <a:endParaRPr lang="en-US" dirty="0">
              <a:solidFill>
                <a:srgbClr val="AB7942"/>
              </a:solidFill>
              <a:latin typeface="+mj-lt"/>
            </a:endParaRPr>
          </a:p>
          <a:p>
            <a:r>
              <a:rPr lang="en-US" dirty="0">
                <a:solidFill>
                  <a:srgbClr val="AB7942"/>
                </a:solidFill>
                <a:latin typeface="+mj-lt"/>
              </a:rPr>
              <a:t>5. Output Layer</a:t>
            </a:r>
          </a:p>
          <a:p>
            <a:r>
              <a:rPr lang="en-US" dirty="0">
                <a:solidFill>
                  <a:srgbClr val="AB7942"/>
                </a:solidFill>
                <a:latin typeface="+mj-lt"/>
              </a:rPr>
              <a:t>•⁠  ⁠Provides the final diagnosis (Benign or Malignant) along with confidence levels</a:t>
            </a:r>
            <a:r>
              <a:rPr lang="en-US" dirty="0"/>
              <a:t>.</a:t>
            </a:r>
          </a:p>
        </p:txBody>
      </p:sp>
      <p:sp>
        <p:nvSpPr>
          <p:cNvPr id="7" name="TextBox 6">
            <a:extLst>
              <a:ext uri="{FF2B5EF4-FFF2-40B4-BE49-F238E27FC236}">
                <a16:creationId xmlns:a16="http://schemas.microsoft.com/office/drawing/2014/main" id="{33FC7B14-1507-1E9E-042D-9DD0F7DD8675}"/>
              </a:ext>
            </a:extLst>
          </p:cNvPr>
          <p:cNvSpPr txBox="1"/>
          <p:nvPr/>
        </p:nvSpPr>
        <p:spPr>
          <a:xfrm>
            <a:off x="6996223" y="6209414"/>
            <a:ext cx="184731" cy="307777"/>
          </a:xfrm>
          <a:prstGeom prst="rect">
            <a:avLst/>
          </a:prstGeom>
          <a:noFill/>
        </p:spPr>
        <p:txBody>
          <a:bodyPr wrap="none" rtlCol="0">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32fd87b4412_0_76"/>
          <p:cNvSpPr txBox="1"/>
          <p:nvPr/>
        </p:nvSpPr>
        <p:spPr>
          <a:xfrm>
            <a:off x="-195799" y="61941"/>
            <a:ext cx="8484000" cy="6465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6. METHODOLOGY</a:t>
            </a:r>
            <a:endParaRPr sz="1400" b="0" i="0" u="none" strike="noStrike" cap="none" dirty="0">
              <a:solidFill>
                <a:srgbClr val="000000"/>
              </a:solidFill>
              <a:latin typeface="Inter"/>
              <a:ea typeface="Inter"/>
              <a:cs typeface="Inter"/>
              <a:sym typeface="Inter"/>
            </a:endParaRPr>
          </a:p>
        </p:txBody>
      </p:sp>
      <p:pic>
        <p:nvPicPr>
          <p:cNvPr id="104" name="Google Shape;104;g32fd87b4412_0_76"/>
          <p:cNvPicPr preferRelativeResize="0"/>
          <p:nvPr/>
        </p:nvPicPr>
        <p:blipFill rotWithShape="1">
          <a:blip r:embed="rId3">
            <a:alphaModFix/>
          </a:blip>
          <a:srcRect/>
          <a:stretch/>
        </p:blipFill>
        <p:spPr>
          <a:xfrm>
            <a:off x="9657588" y="5780138"/>
            <a:ext cx="2100002" cy="900001"/>
          </a:xfrm>
          <a:prstGeom prst="rect">
            <a:avLst/>
          </a:prstGeom>
          <a:noFill/>
          <a:ln>
            <a:noFill/>
          </a:ln>
        </p:spPr>
      </p:pic>
      <p:sp>
        <p:nvSpPr>
          <p:cNvPr id="105" name="Google Shape;105;g32fd87b4412_0_76"/>
          <p:cNvSpPr txBox="1"/>
          <p:nvPr/>
        </p:nvSpPr>
        <p:spPr>
          <a:xfrm>
            <a:off x="659086" y="6253338"/>
            <a:ext cx="4789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CSE, GST, Visakhapatnam</a:t>
            </a:r>
            <a:endParaRPr/>
          </a:p>
        </p:txBody>
      </p:sp>
      <p:sp>
        <p:nvSpPr>
          <p:cNvPr id="3" name="TextBox 2">
            <a:extLst>
              <a:ext uri="{FF2B5EF4-FFF2-40B4-BE49-F238E27FC236}">
                <a16:creationId xmlns:a16="http://schemas.microsoft.com/office/drawing/2014/main" id="{B3A000FE-C453-9975-06B0-1EEBBDD6A96A}"/>
              </a:ext>
            </a:extLst>
          </p:cNvPr>
          <p:cNvSpPr txBox="1"/>
          <p:nvPr/>
        </p:nvSpPr>
        <p:spPr>
          <a:xfrm>
            <a:off x="334974" y="708441"/>
            <a:ext cx="11422616" cy="6075509"/>
          </a:xfrm>
          <a:prstGeom prst="rect">
            <a:avLst/>
          </a:prstGeom>
          <a:noFill/>
        </p:spPr>
        <p:txBody>
          <a:bodyPr wrap="square">
            <a:spAutoFit/>
          </a:bodyPr>
          <a:lstStyle/>
          <a:p>
            <a:pPr marL="0" lvl="0" indent="0" algn="l" rtl="0">
              <a:lnSpc>
                <a:spcPct val="90000"/>
              </a:lnSpc>
              <a:spcBef>
                <a:spcPts val="0"/>
              </a:spcBef>
              <a:spcAft>
                <a:spcPts val="0"/>
              </a:spcAft>
              <a:buNone/>
            </a:pPr>
            <a:r>
              <a:rPr lang="en-US" sz="1600" b="1" dirty="0">
                <a:solidFill>
                  <a:srgbClr val="A58255"/>
                </a:solidFill>
                <a:latin typeface="+mj-lt"/>
                <a:ea typeface="Inter SemiBold"/>
                <a:cs typeface="Inter SemiBold"/>
                <a:sym typeface="Inter SemiBold"/>
              </a:rPr>
              <a:t>1. Data Collection &amp; Preprocessing</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Dataset: The ISIC 2024 dataset with 401,059 labeled skin lesion images and patient metadata.</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Image Preprocessing: Image augmentation using flipping, brightness adjustment, and noise addition to improve generalization.</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Metadata Processing: Handling missing values, feature extraction, and one-hot encoding for better classification.</a:t>
            </a:r>
          </a:p>
          <a:p>
            <a:pPr marL="0" lvl="0" indent="0" algn="l" rtl="0">
              <a:lnSpc>
                <a:spcPct val="90000"/>
              </a:lnSpc>
              <a:spcBef>
                <a:spcPts val="0"/>
              </a:spcBef>
              <a:spcAft>
                <a:spcPts val="0"/>
              </a:spcAft>
              <a:buNone/>
            </a:pPr>
            <a:endParaRPr lang="en-US" sz="1600"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r>
              <a:rPr lang="en-US" sz="1600" b="1" dirty="0">
                <a:solidFill>
                  <a:srgbClr val="A58255"/>
                </a:solidFill>
                <a:latin typeface="+mj-lt"/>
                <a:ea typeface="Inter SemiBold"/>
                <a:cs typeface="Inter SemiBold"/>
                <a:sym typeface="Inter SemiBold"/>
              </a:rPr>
              <a:t>2. Feature Engineering &amp; Augmentation</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Feature extraction from images using EfficientNet_B0 to capture lesion characteristics.</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New feature generation from metadata, including lesion size ratios, color contrasts, and shape irregularities.</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Balancing the dataset using Stratified K-Fold and SMOTE to improve model fairness.</a:t>
            </a:r>
          </a:p>
          <a:p>
            <a:pPr marL="0" lvl="0" indent="0" algn="l" rtl="0">
              <a:lnSpc>
                <a:spcPct val="90000"/>
              </a:lnSpc>
              <a:spcBef>
                <a:spcPts val="0"/>
              </a:spcBef>
              <a:spcAft>
                <a:spcPts val="0"/>
              </a:spcAft>
              <a:buNone/>
            </a:pPr>
            <a:endParaRPr lang="en-US" sz="1600"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r>
              <a:rPr lang="en-US" sz="1600" b="1" dirty="0">
                <a:solidFill>
                  <a:srgbClr val="A58255"/>
                </a:solidFill>
                <a:latin typeface="+mj-lt"/>
                <a:ea typeface="Inter SemiBold"/>
                <a:cs typeface="Inter SemiBold"/>
                <a:sym typeface="Inter SemiBold"/>
              </a:rPr>
              <a:t>3. CNN Model Training for Image Data</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Using EfficientNet_B0 pretrained on medical datasets for highly accurate image classification.</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Fine-tuning convolutional layers to detect malignant vs. benign skin lesions.</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Training on augmented images to enhance model robustness.</a:t>
            </a:r>
          </a:p>
          <a:p>
            <a:pPr marL="0" lvl="0" indent="0" algn="l" rtl="0">
              <a:lnSpc>
                <a:spcPct val="90000"/>
              </a:lnSpc>
              <a:spcBef>
                <a:spcPts val="0"/>
              </a:spcBef>
              <a:spcAft>
                <a:spcPts val="0"/>
              </a:spcAft>
              <a:buNone/>
            </a:pPr>
            <a:endParaRPr lang="en-US" sz="1600"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r>
              <a:rPr lang="en-US" sz="1600" b="1" dirty="0">
                <a:solidFill>
                  <a:srgbClr val="A58255"/>
                </a:solidFill>
                <a:latin typeface="+mj-lt"/>
                <a:ea typeface="Inter SemiBold"/>
                <a:cs typeface="Inter SemiBold"/>
                <a:sym typeface="Inter SemiBold"/>
              </a:rPr>
              <a:t>4. Gradient Boosting for Metadata Analysis</a:t>
            </a:r>
          </a:p>
          <a:p>
            <a:pPr marL="0" lvl="0" indent="0" algn="l" rtl="0">
              <a:lnSpc>
                <a:spcPct val="90000"/>
              </a:lnSpc>
              <a:spcBef>
                <a:spcPts val="0"/>
              </a:spcBef>
              <a:spcAft>
                <a:spcPts val="0"/>
              </a:spcAft>
              <a:buNone/>
            </a:pPr>
            <a:r>
              <a:rPr lang="en-US" sz="1600" dirty="0" err="1">
                <a:solidFill>
                  <a:srgbClr val="A58255"/>
                </a:solidFill>
                <a:latin typeface="+mj-lt"/>
                <a:ea typeface="Inter SemiBold"/>
                <a:cs typeface="Inter SemiBold"/>
                <a:sym typeface="Inter SemiBold"/>
              </a:rPr>
              <a:t>CatBoost</a:t>
            </a:r>
            <a:r>
              <a:rPr lang="en-US" sz="1600" dirty="0">
                <a:solidFill>
                  <a:srgbClr val="A58255"/>
                </a:solidFill>
                <a:latin typeface="+mj-lt"/>
                <a:ea typeface="Inter SemiBold"/>
                <a:cs typeface="Inter SemiBold"/>
                <a:sym typeface="Inter SemiBold"/>
              </a:rPr>
              <a:t> algorithm processes structured patient data (age, sex, lesion size, location).</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Handles missing data and categorical variables efficiently.</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Improves classification accuracy in cases where image data alone is insufficient.</a:t>
            </a:r>
          </a:p>
          <a:p>
            <a:pPr marL="0" lvl="0" indent="0" algn="l" rtl="0">
              <a:lnSpc>
                <a:spcPct val="90000"/>
              </a:lnSpc>
              <a:spcBef>
                <a:spcPts val="0"/>
              </a:spcBef>
              <a:spcAft>
                <a:spcPts val="0"/>
              </a:spcAft>
              <a:buNone/>
            </a:pPr>
            <a:endParaRPr lang="en-US" sz="1600" b="1"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r>
              <a:rPr lang="en-US" sz="1600" b="1" dirty="0">
                <a:solidFill>
                  <a:srgbClr val="A58255"/>
                </a:solidFill>
                <a:latin typeface="+mj-lt"/>
                <a:ea typeface="Inter SemiBold"/>
                <a:cs typeface="Inter SemiBold"/>
                <a:sym typeface="Inter SemiBold"/>
              </a:rPr>
              <a:t>5. Model Fusion and Prediction Combination</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Combining CNN and metadata predictions using a weighted averaging technique.</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Hybrid approach enhances diagnostic accuracy, reducing false positives and negatives.</a:t>
            </a:r>
          </a:p>
          <a:p>
            <a:pPr marL="0" lvl="0" indent="0" algn="l" rtl="0">
              <a:lnSpc>
                <a:spcPct val="90000"/>
              </a:lnSpc>
              <a:spcBef>
                <a:spcPts val="0"/>
              </a:spcBef>
              <a:spcAft>
                <a:spcPts val="0"/>
              </a:spcAft>
              <a:buNone/>
            </a:pPr>
            <a:r>
              <a:rPr lang="en-US" sz="1600" dirty="0">
                <a:solidFill>
                  <a:srgbClr val="A58255"/>
                </a:solidFill>
                <a:latin typeface="+mj-lt"/>
                <a:ea typeface="Inter SemiBold"/>
                <a:cs typeface="Inter SemiBold"/>
                <a:sym typeface="Inter SemiBold"/>
              </a:rPr>
              <a:t>Generates a final risk score to assist doctors in clinical decision-making.</a:t>
            </a:r>
          </a:p>
          <a:p>
            <a:pPr marL="0" lvl="0" indent="0" algn="l" rtl="0">
              <a:lnSpc>
                <a:spcPct val="90000"/>
              </a:lnSpc>
              <a:spcBef>
                <a:spcPts val="0"/>
              </a:spcBef>
              <a:spcAft>
                <a:spcPts val="0"/>
              </a:spcAft>
              <a:buNone/>
            </a:pPr>
            <a:endParaRPr lang="en-US" sz="2000" dirty="0">
              <a:solidFill>
                <a:srgbClr val="A58255"/>
              </a:solidFill>
              <a:latin typeface="+mj-lt"/>
              <a:ea typeface="Inter SemiBold"/>
              <a:cs typeface="Inter SemiBold"/>
              <a:sym typeface="Inter SemiBold"/>
            </a:endParaRPr>
          </a:p>
          <a:p>
            <a:pPr marL="0" lvl="0" indent="0" algn="l" rtl="0">
              <a:lnSpc>
                <a:spcPct val="90000"/>
              </a:lnSpc>
              <a:spcBef>
                <a:spcPts val="0"/>
              </a:spcBef>
              <a:spcAft>
                <a:spcPts val="0"/>
              </a:spcAft>
              <a:buNone/>
            </a:pPr>
            <a:endParaRPr lang="en-US" sz="1200" dirty="0">
              <a:solidFill>
                <a:srgbClr val="A58255"/>
              </a:solidFill>
              <a:latin typeface="Inter SemiBold"/>
              <a:ea typeface="Inter SemiBold"/>
              <a:cs typeface="Inter SemiBold"/>
              <a:sym typeface="Inter SemiBold"/>
            </a:endParaRPr>
          </a:p>
        </p:txBody>
      </p:sp>
    </p:spTree>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2260</Words>
  <Application>Microsoft Office PowerPoint</Application>
  <PresentationFormat>Widescreen</PresentationFormat>
  <Paragraphs>152</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Inter SemiBold</vt:lpstr>
      <vt:lpstr>Arial</vt:lpstr>
      <vt:lpstr>Plus Jakarta Sans</vt:lpstr>
      <vt:lpstr>Times New Roman</vt:lpstr>
      <vt:lpstr>Inter Medium</vt:lpstr>
      <vt:lpstr>Play</vt:lpstr>
      <vt:lpstr>Calibri</vt:lpstr>
      <vt:lpstr>Inter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Sharmila Abdul</cp:lastModifiedBy>
  <cp:revision>15</cp:revision>
  <dcterms:modified xsi:type="dcterms:W3CDTF">2025-03-26T08:44:42Z</dcterms:modified>
</cp:coreProperties>
</file>