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92" r:id="rId6"/>
    <p:sldId id="293" r:id="rId7"/>
    <p:sldId id="279" r:id="rId8"/>
    <p:sldId id="284" r:id="rId9"/>
    <p:sldId id="285" r:id="rId10"/>
    <p:sldId id="286" r:id="rId11"/>
    <p:sldId id="280" r:id="rId12"/>
    <p:sldId id="281" r:id="rId13"/>
    <p:sldId id="291" r:id="rId14"/>
    <p:sldId id="282" r:id="rId15"/>
    <p:sldId id="288" r:id="rId16"/>
    <p:sldId id="289" r:id="rId17"/>
    <p:sldId id="290"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EEE"/>
    <a:srgbClr val="79D97E"/>
    <a:srgbClr val="872D6D"/>
    <a:srgbClr val="FF6600"/>
    <a:srgbClr val="EA58D9"/>
    <a:srgbClr val="040648"/>
    <a:srgbClr val="36A4B0"/>
    <a:srgbClr val="BAD70F"/>
    <a:srgbClr val="2BB74C"/>
    <a:srgbClr val="B0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159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6" y="1434666"/>
            <a:ext cx="4100417" cy="999987"/>
          </a:xfrm>
        </p:spPr>
        <p:txBody>
          <a:bodyPr>
            <a:normAutofit/>
          </a:bodyPr>
          <a:lstStyle/>
          <a:p>
            <a:pPr algn="l"/>
            <a:r>
              <a:rPr lang="en-US" sz="3000" b="1" u="sng" dirty="0">
                <a:solidFill>
                  <a:srgbClr val="FFC000"/>
                </a:solidFill>
              </a:rPr>
              <a:t>SOCIAL MONEY MANAGEMENT TOOL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7306" y="2581836"/>
            <a:ext cx="4100417" cy="2855680"/>
          </a:xfrm>
        </p:spPr>
        <p:txBody>
          <a:bodyPr>
            <a:noAutofit/>
          </a:bodyPr>
          <a:lstStyle/>
          <a:p>
            <a:pPr algn="l"/>
            <a:r>
              <a:rPr lang="en-US" sz="1500" dirty="0">
                <a:solidFill>
                  <a:srgbClr val="00B050"/>
                </a:solidFill>
              </a:rPr>
              <a:t>By </a:t>
            </a:r>
            <a:r>
              <a:rPr lang="en-US" sz="1500" i="1" u="sng" dirty="0">
                <a:solidFill>
                  <a:srgbClr val="00B050"/>
                </a:solidFill>
              </a:rPr>
              <a:t>GROUP-1 [CSE-F</a:t>
            </a:r>
            <a:r>
              <a:rPr lang="en-US" sz="1500" i="1" dirty="0">
                <a:solidFill>
                  <a:srgbClr val="00B050"/>
                </a:solidFill>
              </a:rPr>
              <a:t>]</a:t>
            </a:r>
            <a:r>
              <a:rPr lang="en-US" sz="1500" dirty="0">
                <a:solidFill>
                  <a:srgbClr val="00B050"/>
                </a:solidFill>
              </a:rPr>
              <a:t>:-</a:t>
            </a:r>
          </a:p>
          <a:p>
            <a:pPr algn="l"/>
            <a:r>
              <a:rPr lang="en-US" sz="1500" dirty="0">
                <a:solidFill>
                  <a:srgbClr val="00B050"/>
                </a:solidFill>
              </a:rPr>
              <a:t>ABHIMANYU VALSARAJAN </a:t>
            </a:r>
            <a:r>
              <a:rPr lang="en-US" sz="1300" dirty="0">
                <a:solidFill>
                  <a:srgbClr val="00B050"/>
                </a:solidFill>
              </a:rPr>
              <a:t>[CB.EN.U4CSE21601]</a:t>
            </a:r>
          </a:p>
          <a:p>
            <a:pPr algn="l"/>
            <a:r>
              <a:rPr lang="en-US" sz="1500" dirty="0">
                <a:solidFill>
                  <a:srgbClr val="00B050"/>
                </a:solidFill>
              </a:rPr>
              <a:t>CHARAN REDDY Y </a:t>
            </a:r>
            <a:r>
              <a:rPr lang="en-US" sz="1300" dirty="0">
                <a:solidFill>
                  <a:srgbClr val="00B050"/>
                </a:solidFill>
              </a:rPr>
              <a:t>[CB.EN.U4CSE21610]</a:t>
            </a:r>
          </a:p>
          <a:p>
            <a:pPr algn="l"/>
            <a:r>
              <a:rPr lang="en-US" sz="1500" dirty="0">
                <a:solidFill>
                  <a:srgbClr val="00B050"/>
                </a:solidFill>
              </a:rPr>
              <a:t>GOUTHAM REDDY VVS </a:t>
            </a:r>
            <a:r>
              <a:rPr lang="en-US" sz="1300" dirty="0">
                <a:solidFill>
                  <a:srgbClr val="00B050"/>
                </a:solidFill>
              </a:rPr>
              <a:t>[CB.EN.U4CSE21666]</a:t>
            </a:r>
          </a:p>
          <a:p>
            <a:pPr algn="l"/>
            <a:r>
              <a:rPr lang="en-US" sz="1500" dirty="0">
                <a:solidFill>
                  <a:srgbClr val="00B050"/>
                </a:solidFill>
              </a:rPr>
              <a:t>VIVEK S </a:t>
            </a:r>
            <a:r>
              <a:rPr lang="en-US" sz="1300" dirty="0">
                <a:solidFill>
                  <a:srgbClr val="00B050"/>
                </a:solidFill>
              </a:rPr>
              <a:t>[CB.EN.U4CSE21668]</a:t>
            </a:r>
          </a:p>
          <a:p>
            <a:pPr algn="l"/>
            <a:r>
              <a:rPr lang="en-US" sz="1500" dirty="0">
                <a:solidFill>
                  <a:srgbClr val="00B050"/>
                </a:solidFill>
              </a:rPr>
              <a:t>YELLINA SRIBHARGAV </a:t>
            </a:r>
            <a:r>
              <a:rPr lang="en-US" sz="1300" dirty="0">
                <a:solidFill>
                  <a:srgbClr val="00B050"/>
                </a:solidFill>
              </a:rPr>
              <a:t>[CB.EN.U4CSE21670]</a:t>
            </a:r>
          </a:p>
          <a:p>
            <a:pPr algn="l"/>
            <a:endParaRPr lang="en-US" sz="1500" dirty="0">
              <a:solidFill>
                <a:srgbClr val="00B050"/>
              </a:solidFill>
            </a:endParaRPr>
          </a:p>
        </p:txBody>
      </p:sp>
    </p:spTree>
    <p:extLst>
      <p:ext uri="{BB962C8B-B14F-4D97-AF65-F5344CB8AC3E}">
        <p14:creationId xmlns:p14="http://schemas.microsoft.com/office/powerpoint/2010/main" val="41678842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1000"/>
                                        <p:tgtEl>
                                          <p:spTgt spid="3">
                                            <p:txEl>
                                              <p:pRg st="0" end="0"/>
                                            </p:txEl>
                                          </p:spTgt>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1000"/>
                                        <p:tgtEl>
                                          <p:spTgt spid="3">
                                            <p:txEl>
                                              <p:pRg st="1" end="1"/>
                                            </p:txEl>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1000"/>
                                        <p:tgtEl>
                                          <p:spTgt spid="3">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1000"/>
                                        <p:tgtEl>
                                          <p:spTgt spid="3">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1000"/>
                                        <p:tgtEl>
                                          <p:spTgt spid="3">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7D39-94D6-42E4-8505-1F48DB3484E3}"/>
              </a:ext>
            </a:extLst>
          </p:cNvPr>
          <p:cNvSpPr>
            <a:spLocks noGrp="1"/>
          </p:cNvSpPr>
          <p:nvPr>
            <p:ph type="title"/>
          </p:nvPr>
        </p:nvSpPr>
        <p:spPr>
          <a:xfrm>
            <a:off x="913795" y="0"/>
            <a:ext cx="10353762" cy="1257300"/>
          </a:xfrm>
        </p:spPr>
        <p:txBody>
          <a:bodyPr/>
          <a:lstStyle/>
          <a:p>
            <a:r>
              <a:rPr lang="en-US" b="1" i="1" u="sng" dirty="0">
                <a:solidFill>
                  <a:srgbClr val="79D97E"/>
                </a:solidFill>
              </a:rPr>
              <a:t>SMMT SCORE</a:t>
            </a:r>
            <a:endParaRPr lang="en-IN" b="1" i="1" u="sng" dirty="0">
              <a:solidFill>
                <a:srgbClr val="79D97E"/>
              </a:solidFill>
            </a:endParaRPr>
          </a:p>
        </p:txBody>
      </p:sp>
      <p:sp>
        <p:nvSpPr>
          <p:cNvPr id="3" name="Content Placeholder 2">
            <a:extLst>
              <a:ext uri="{FF2B5EF4-FFF2-40B4-BE49-F238E27FC236}">
                <a16:creationId xmlns:a16="http://schemas.microsoft.com/office/drawing/2014/main" id="{A530531E-AE6F-41D9-84FC-AF484FD09B9C}"/>
              </a:ext>
            </a:extLst>
          </p:cNvPr>
          <p:cNvSpPr>
            <a:spLocks noGrp="1"/>
          </p:cNvSpPr>
          <p:nvPr>
            <p:ph idx="1"/>
          </p:nvPr>
        </p:nvSpPr>
        <p:spPr>
          <a:xfrm>
            <a:off x="0" y="1257300"/>
            <a:ext cx="12192000" cy="5600700"/>
          </a:xfrm>
        </p:spPr>
        <p:txBody>
          <a:bodyPr/>
          <a:lstStyle/>
          <a:p>
            <a:pPr marL="0" indent="0">
              <a:buNone/>
            </a:pPr>
            <a:r>
              <a:rPr lang="en-IN" b="1" dirty="0">
                <a:solidFill>
                  <a:srgbClr val="FECEEE"/>
                </a:solidFill>
              </a:rPr>
              <a:t>OVERVIEW:-</a:t>
            </a:r>
          </a:p>
          <a:p>
            <a:r>
              <a:rPr lang="en-GB" dirty="0">
                <a:solidFill>
                  <a:srgbClr val="FECEEE"/>
                </a:solidFill>
              </a:rPr>
              <a:t>SMMT score is a measure of individuals ability to pay back the borrowed amount.</a:t>
            </a:r>
            <a:r>
              <a:rPr lang="en-US" b="0" i="0" dirty="0">
                <a:solidFill>
                  <a:srgbClr val="FECEEE"/>
                </a:solidFill>
                <a:effectLst/>
                <a:latin typeface="arial" panose="020B0604020202020204" pitchFamily="34" charset="0"/>
              </a:rPr>
              <a:t> </a:t>
            </a:r>
          </a:p>
          <a:p>
            <a:r>
              <a:rPr lang="en-GB" dirty="0">
                <a:solidFill>
                  <a:srgbClr val="FECEEE"/>
                </a:solidFill>
              </a:rPr>
              <a:t>This function helps the people who lend the money.</a:t>
            </a:r>
          </a:p>
          <a:p>
            <a:r>
              <a:rPr lang="en-GB" dirty="0">
                <a:solidFill>
                  <a:srgbClr val="FECEEE"/>
                </a:solidFill>
              </a:rPr>
              <a:t>Clubs will be awarded according to SMMT score.</a:t>
            </a:r>
          </a:p>
          <a:p>
            <a:r>
              <a:rPr lang="en-GB" dirty="0">
                <a:solidFill>
                  <a:srgbClr val="FECEEE"/>
                </a:solidFill>
              </a:rPr>
              <a:t>The SMMT score will be set to 250 as default.</a:t>
            </a:r>
          </a:p>
          <a:p>
            <a:pPr marL="36900" indent="0">
              <a:buNone/>
            </a:pPr>
            <a:endParaRPr lang="en-GB" dirty="0">
              <a:solidFill>
                <a:srgbClr val="FECEEE"/>
              </a:solidFill>
            </a:endParaRPr>
          </a:p>
          <a:p>
            <a:pPr marL="0" indent="0">
              <a:buNone/>
            </a:pPr>
            <a:r>
              <a:rPr lang="en-GB" b="1" dirty="0">
                <a:solidFill>
                  <a:srgbClr val="FECEEE"/>
                </a:solidFill>
              </a:rPr>
              <a:t>FUNTIONALITIES USED:-</a:t>
            </a:r>
          </a:p>
          <a:p>
            <a:r>
              <a:rPr lang="en-GB" dirty="0">
                <a:solidFill>
                  <a:srgbClr val="FECEEE"/>
                </a:solidFill>
              </a:rPr>
              <a:t>If loops</a:t>
            </a:r>
          </a:p>
        </p:txBody>
      </p:sp>
    </p:spTree>
    <p:extLst>
      <p:ext uri="{BB962C8B-B14F-4D97-AF65-F5344CB8AC3E}">
        <p14:creationId xmlns:p14="http://schemas.microsoft.com/office/powerpoint/2010/main" val="6130599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268F-F243-4D48-AFA2-F3081358909A}"/>
              </a:ext>
            </a:extLst>
          </p:cNvPr>
          <p:cNvSpPr>
            <a:spLocks noGrp="1"/>
          </p:cNvSpPr>
          <p:nvPr>
            <p:ph type="title"/>
          </p:nvPr>
        </p:nvSpPr>
        <p:spPr>
          <a:xfrm>
            <a:off x="919119" y="403411"/>
            <a:ext cx="10353762" cy="905435"/>
          </a:xfrm>
        </p:spPr>
        <p:txBody>
          <a:bodyPr/>
          <a:lstStyle/>
          <a:p>
            <a:r>
              <a:rPr lang="en-US" b="1" i="1" u="sng" dirty="0">
                <a:solidFill>
                  <a:srgbClr val="B00477"/>
                </a:solidFill>
              </a:rPr>
              <a:t>EXPENSE TRACKER</a:t>
            </a:r>
            <a:endParaRPr lang="en-IN" b="1" i="1" u="sng" dirty="0">
              <a:solidFill>
                <a:srgbClr val="B00477"/>
              </a:solidFill>
            </a:endParaRPr>
          </a:p>
        </p:txBody>
      </p:sp>
      <p:sp>
        <p:nvSpPr>
          <p:cNvPr id="3" name="Content Placeholder 2">
            <a:extLst>
              <a:ext uri="{FF2B5EF4-FFF2-40B4-BE49-F238E27FC236}">
                <a16:creationId xmlns:a16="http://schemas.microsoft.com/office/drawing/2014/main" id="{A7BB0DAC-7160-4FAF-9FFA-E9C54869AC82}"/>
              </a:ext>
            </a:extLst>
          </p:cNvPr>
          <p:cNvSpPr>
            <a:spLocks noGrp="1"/>
          </p:cNvSpPr>
          <p:nvPr>
            <p:ph idx="1"/>
          </p:nvPr>
        </p:nvSpPr>
        <p:spPr>
          <a:xfrm>
            <a:off x="134470" y="1766046"/>
            <a:ext cx="11833411" cy="4616825"/>
          </a:xfrm>
        </p:spPr>
        <p:txBody>
          <a:bodyPr>
            <a:normAutofit/>
          </a:bodyPr>
          <a:lstStyle/>
          <a:p>
            <a:pPr marL="0" indent="0">
              <a:buNone/>
            </a:pPr>
            <a:r>
              <a:rPr lang="en-US" dirty="0">
                <a:solidFill>
                  <a:schemeClr val="accent1">
                    <a:lumMod val="60000"/>
                    <a:lumOff val="40000"/>
                  </a:schemeClr>
                </a:solidFill>
                <a:latin typeface="Comic Sans MS" panose="030F0702030302020204" pitchFamily="66" charset="0"/>
              </a:rPr>
              <a:t>This code is used to make the user aware of his/her expenses in their daily life. It helps the user to keep track of their expenses and how efficient they are in their expenses. The code takes the input of the no: of items bought by the user and totals the amount and compares it to the capped amount.</a:t>
            </a:r>
          </a:p>
          <a:p>
            <a:pPr marL="0" indent="0">
              <a:buNone/>
            </a:pPr>
            <a:endParaRPr lang="en-US" dirty="0">
              <a:solidFill>
                <a:schemeClr val="accent1">
                  <a:lumMod val="60000"/>
                  <a:lumOff val="40000"/>
                </a:schemeClr>
              </a:solidFill>
              <a:latin typeface="Comic Sans MS" panose="030F0702030302020204" pitchFamily="66" charset="0"/>
            </a:endParaRPr>
          </a:p>
          <a:p>
            <a:pPr marL="0" indent="0">
              <a:buNone/>
            </a:pPr>
            <a:r>
              <a:rPr lang="en-US" dirty="0">
                <a:solidFill>
                  <a:schemeClr val="accent1">
                    <a:lumMod val="60000"/>
                    <a:lumOff val="40000"/>
                  </a:schemeClr>
                </a:solidFill>
                <a:latin typeface="Comic Sans MS" panose="030F0702030302020204" pitchFamily="66" charset="0"/>
              </a:rPr>
              <a:t>If the money spent is more than the capped amount , then a message appears which shows that your expenses are high, or if the money is spent efficiently , a ‘keep it up’ message appears.</a:t>
            </a:r>
            <a:endParaRPr lang="en-IN" dirty="0">
              <a:solidFill>
                <a:schemeClr val="accent1">
                  <a:lumMod val="60000"/>
                  <a:lumOff val="40000"/>
                </a:schemeClr>
              </a:solidFill>
              <a:latin typeface="Comic Sans MS" panose="030F0702030302020204" pitchFamily="66" charset="0"/>
            </a:endParaRPr>
          </a:p>
          <a:p>
            <a:endParaRPr lang="en-IN" dirty="0"/>
          </a:p>
        </p:txBody>
      </p:sp>
    </p:spTree>
    <p:extLst>
      <p:ext uri="{BB962C8B-B14F-4D97-AF65-F5344CB8AC3E}">
        <p14:creationId xmlns:p14="http://schemas.microsoft.com/office/powerpoint/2010/main" val="4555047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10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AB07-6BF1-4922-A6B5-0B0191BD24CC}"/>
              </a:ext>
            </a:extLst>
          </p:cNvPr>
          <p:cNvSpPr>
            <a:spLocks noGrp="1"/>
          </p:cNvSpPr>
          <p:nvPr>
            <p:ph type="title"/>
          </p:nvPr>
        </p:nvSpPr>
        <p:spPr>
          <a:xfrm>
            <a:off x="913795" y="0"/>
            <a:ext cx="10353762" cy="1257300"/>
          </a:xfrm>
        </p:spPr>
        <p:txBody>
          <a:bodyPr/>
          <a:lstStyle/>
          <a:p>
            <a:r>
              <a:rPr lang="en-IN" b="1" i="1" u="sng" dirty="0">
                <a:solidFill>
                  <a:schemeClr val="tx1">
                    <a:lumMod val="50000"/>
                  </a:schemeClr>
                </a:solidFill>
              </a:rPr>
              <a:t>RECURRING PAYMENT</a:t>
            </a:r>
          </a:p>
        </p:txBody>
      </p:sp>
      <p:sp>
        <p:nvSpPr>
          <p:cNvPr id="3" name="Content Placeholder 2">
            <a:extLst>
              <a:ext uri="{FF2B5EF4-FFF2-40B4-BE49-F238E27FC236}">
                <a16:creationId xmlns:a16="http://schemas.microsoft.com/office/drawing/2014/main" id="{EBF2C0AA-0531-4839-AE08-0E9660E66E6F}"/>
              </a:ext>
            </a:extLst>
          </p:cNvPr>
          <p:cNvSpPr>
            <a:spLocks noGrp="1"/>
          </p:cNvSpPr>
          <p:nvPr>
            <p:ph idx="1"/>
          </p:nvPr>
        </p:nvSpPr>
        <p:spPr>
          <a:xfrm>
            <a:off x="0" y="1127760"/>
            <a:ext cx="12192000" cy="5730240"/>
          </a:xfrm>
        </p:spPr>
        <p:txBody>
          <a:bodyPr>
            <a:noAutofit/>
          </a:bodyPr>
          <a:lstStyle/>
          <a:p>
            <a:pPr marL="470916" lvl="1" indent="-342900"/>
            <a:r>
              <a:rPr lang="en-IN" sz="2500" dirty="0">
                <a:solidFill>
                  <a:srgbClr val="0070C0"/>
                </a:solidFill>
              </a:rPr>
              <a:t>Recurring payment is a feature where user are allow to schedule future payments using payment information.</a:t>
            </a:r>
          </a:p>
          <a:p>
            <a:pPr marL="128016" lvl="1" indent="0">
              <a:buNone/>
            </a:pPr>
            <a:r>
              <a:rPr lang="en-IN" sz="2500" b="1" dirty="0">
                <a:solidFill>
                  <a:srgbClr val="0070C0"/>
                </a:solidFill>
                <a:latin typeface="+mj-lt"/>
              </a:rPr>
              <a:t>How to set up Recurring payment</a:t>
            </a:r>
            <a:endParaRPr lang="en-IN" sz="2500" dirty="0">
              <a:solidFill>
                <a:srgbClr val="0070C0"/>
              </a:solidFill>
            </a:endParaRPr>
          </a:p>
          <a:p>
            <a:pPr lvl="1">
              <a:buFont typeface="Wingdings" panose="05000000000000000000" pitchFamily="2" charset="2"/>
              <a:buChar char="§"/>
            </a:pPr>
            <a:r>
              <a:rPr lang="en-IN" sz="2500" dirty="0">
                <a:solidFill>
                  <a:srgbClr val="0070C0"/>
                </a:solidFill>
              </a:rPr>
              <a:t>The user chooses to pay on a recurring basis.</a:t>
            </a:r>
          </a:p>
          <a:p>
            <a:pPr lvl="1">
              <a:buFont typeface="Wingdings" panose="05000000000000000000" pitchFamily="2" charset="2"/>
              <a:buChar char="§"/>
            </a:pPr>
            <a:r>
              <a:rPr lang="en-IN" sz="2500" dirty="0">
                <a:solidFill>
                  <a:srgbClr val="0070C0"/>
                </a:solidFill>
              </a:rPr>
              <a:t> Then user to set up schedule future payments and payment structure.</a:t>
            </a:r>
          </a:p>
          <a:p>
            <a:pPr lvl="1">
              <a:buFont typeface="Wingdings" panose="05000000000000000000" pitchFamily="2" charset="2"/>
              <a:buChar char="§"/>
            </a:pPr>
            <a:r>
              <a:rPr lang="en-IN" sz="2500" dirty="0">
                <a:solidFill>
                  <a:srgbClr val="0070C0"/>
                </a:solidFill>
              </a:rPr>
              <a:t> At the point , recurring payment begins to takes place.</a:t>
            </a:r>
          </a:p>
          <a:p>
            <a:pPr marL="450000" lvl="1" indent="0">
              <a:buNone/>
            </a:pPr>
            <a:endParaRPr lang="en-IN" sz="2500" dirty="0">
              <a:solidFill>
                <a:srgbClr val="0070C0"/>
              </a:solidFill>
            </a:endParaRPr>
          </a:p>
          <a:p>
            <a:pPr marL="128016" lvl="1" indent="0">
              <a:buNone/>
            </a:pPr>
            <a:r>
              <a:rPr lang="en-IN" sz="2500" dirty="0">
                <a:solidFill>
                  <a:srgbClr val="0070C0"/>
                </a:solidFill>
              </a:rPr>
              <a:t>FUNCTIONALITES OF RECURRING PAYMENT :-</a:t>
            </a:r>
          </a:p>
          <a:p>
            <a:pPr lvl="1">
              <a:buFont typeface="Wingdings" panose="05000000000000000000" pitchFamily="2" charset="2"/>
              <a:buChar char="§"/>
            </a:pPr>
            <a:r>
              <a:rPr lang="en-IN" sz="2500" dirty="0">
                <a:solidFill>
                  <a:srgbClr val="0070C0"/>
                </a:solidFill>
              </a:rPr>
              <a:t>The recurring payment can be set up using NESTED IF –ELSE STATEMENT.</a:t>
            </a:r>
          </a:p>
          <a:p>
            <a:pPr lvl="1">
              <a:buFont typeface="Wingdings" panose="05000000000000000000" pitchFamily="2" charset="2"/>
              <a:buChar char="§"/>
            </a:pPr>
            <a:r>
              <a:rPr lang="en-IN" sz="2500" dirty="0">
                <a:solidFill>
                  <a:srgbClr val="0070C0"/>
                </a:solidFill>
              </a:rPr>
              <a:t>String , IF Statements are used to made recurring payment.</a:t>
            </a:r>
          </a:p>
          <a:p>
            <a:pPr lvl="1">
              <a:buFont typeface="Wingdings" panose="05000000000000000000" pitchFamily="2" charset="2"/>
              <a:buChar char="§"/>
            </a:pPr>
            <a:endParaRPr lang="en-IN" sz="2500" dirty="0"/>
          </a:p>
          <a:p>
            <a:pPr marL="128016" lvl="1" indent="0">
              <a:buNone/>
            </a:pPr>
            <a:endParaRPr lang="en-IN" sz="2500" dirty="0"/>
          </a:p>
          <a:p>
            <a:pPr lvl="1">
              <a:buFont typeface="Wingdings" panose="05000000000000000000" pitchFamily="2" charset="2"/>
              <a:buChar char="§"/>
            </a:pPr>
            <a:endParaRPr lang="en-IN" sz="2500" dirty="0"/>
          </a:p>
          <a:p>
            <a:endParaRPr lang="en-IN" sz="2500" dirty="0"/>
          </a:p>
        </p:txBody>
      </p:sp>
    </p:spTree>
    <p:extLst>
      <p:ext uri="{BB962C8B-B14F-4D97-AF65-F5344CB8AC3E}">
        <p14:creationId xmlns:p14="http://schemas.microsoft.com/office/powerpoint/2010/main" val="4938195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546A-B0A6-4905-8C23-175D7A68F9BF}"/>
              </a:ext>
            </a:extLst>
          </p:cNvPr>
          <p:cNvSpPr>
            <a:spLocks noGrp="1"/>
          </p:cNvSpPr>
          <p:nvPr>
            <p:ph type="title"/>
          </p:nvPr>
        </p:nvSpPr>
        <p:spPr>
          <a:xfrm>
            <a:off x="913795" y="0"/>
            <a:ext cx="10353762" cy="1257300"/>
          </a:xfrm>
        </p:spPr>
        <p:txBody>
          <a:bodyPr/>
          <a:lstStyle/>
          <a:p>
            <a:r>
              <a:rPr lang="en-IN" b="1" i="1" u="sng" dirty="0">
                <a:solidFill>
                  <a:schemeClr val="tx2">
                    <a:lumMod val="25000"/>
                  </a:schemeClr>
                </a:solidFill>
              </a:rPr>
              <a:t>REMAINDER</a:t>
            </a:r>
          </a:p>
        </p:txBody>
      </p:sp>
      <p:sp>
        <p:nvSpPr>
          <p:cNvPr id="3" name="Content Placeholder 2">
            <a:extLst>
              <a:ext uri="{FF2B5EF4-FFF2-40B4-BE49-F238E27FC236}">
                <a16:creationId xmlns:a16="http://schemas.microsoft.com/office/drawing/2014/main" id="{4C9E73A1-47D1-4519-9BC9-D009C6B90613}"/>
              </a:ext>
            </a:extLst>
          </p:cNvPr>
          <p:cNvSpPr>
            <a:spLocks noGrp="1"/>
          </p:cNvSpPr>
          <p:nvPr>
            <p:ph idx="1"/>
          </p:nvPr>
        </p:nvSpPr>
        <p:spPr>
          <a:xfrm>
            <a:off x="0" y="1257300"/>
            <a:ext cx="12192000" cy="5600700"/>
          </a:xfrm>
        </p:spPr>
        <p:txBody>
          <a:bodyPr>
            <a:normAutofit/>
          </a:bodyPr>
          <a:lstStyle/>
          <a:p>
            <a:r>
              <a:rPr lang="en-IN" sz="2500" dirty="0">
                <a:solidFill>
                  <a:schemeClr val="accent3">
                    <a:lumMod val="20000"/>
                    <a:lumOff val="80000"/>
                  </a:schemeClr>
                </a:solidFill>
              </a:rPr>
              <a:t>Remainder helps the user to remind to pay un paid payments.</a:t>
            </a:r>
          </a:p>
          <a:p>
            <a:pPr marL="0" indent="0">
              <a:buNone/>
            </a:pPr>
            <a:r>
              <a:rPr lang="en-IN" sz="2500" dirty="0">
                <a:solidFill>
                  <a:schemeClr val="accent3">
                    <a:lumMod val="20000"/>
                    <a:lumOff val="80000"/>
                  </a:schemeClr>
                </a:solidFill>
              </a:rPr>
              <a:t>HOW TO SET UP REMAINDER</a:t>
            </a:r>
          </a:p>
          <a:p>
            <a:pPr marL="377100" lvl="1" indent="0">
              <a:buNone/>
            </a:pPr>
            <a:r>
              <a:rPr lang="en-IN" sz="2300" dirty="0">
                <a:solidFill>
                  <a:schemeClr val="accent3">
                    <a:lumMod val="20000"/>
                    <a:lumOff val="80000"/>
                  </a:schemeClr>
                </a:solidFill>
              </a:rPr>
              <a:t>-    Check whether the user paid the bill or not.</a:t>
            </a:r>
          </a:p>
          <a:p>
            <a:pPr lvl="1">
              <a:buFontTx/>
              <a:buChar char="-"/>
            </a:pPr>
            <a:r>
              <a:rPr lang="en-IN" sz="2300" dirty="0">
                <a:solidFill>
                  <a:schemeClr val="accent3">
                    <a:lumMod val="20000"/>
                    <a:lumOff val="80000"/>
                  </a:schemeClr>
                </a:solidFill>
              </a:rPr>
              <a:t> If payment is not done helps the user to remind to pay the payment.</a:t>
            </a:r>
          </a:p>
          <a:p>
            <a:pPr lvl="1">
              <a:buFontTx/>
              <a:buChar char="-"/>
            </a:pPr>
            <a:r>
              <a:rPr lang="en-IN" sz="2300" dirty="0">
                <a:solidFill>
                  <a:schemeClr val="accent3">
                    <a:lumMod val="20000"/>
                    <a:lumOff val="80000"/>
                  </a:schemeClr>
                </a:solidFill>
              </a:rPr>
              <a:t> Remind until the payment is done</a:t>
            </a:r>
          </a:p>
          <a:p>
            <a:pPr marL="450000" lvl="1" indent="0">
              <a:buNone/>
            </a:pPr>
            <a:endParaRPr lang="en-IN" sz="2300" dirty="0">
              <a:solidFill>
                <a:schemeClr val="accent3">
                  <a:lumMod val="20000"/>
                  <a:lumOff val="80000"/>
                </a:schemeClr>
              </a:solidFill>
            </a:endParaRPr>
          </a:p>
          <a:p>
            <a:pPr marL="36900" indent="0">
              <a:buNone/>
            </a:pPr>
            <a:r>
              <a:rPr lang="en-IN" sz="2500" dirty="0">
                <a:solidFill>
                  <a:schemeClr val="accent3">
                    <a:lumMod val="20000"/>
                    <a:lumOff val="80000"/>
                  </a:schemeClr>
                </a:solidFill>
              </a:rPr>
              <a:t>FUNCTIONALITES used in remainder:-</a:t>
            </a:r>
          </a:p>
          <a:p>
            <a:pPr lvl="1">
              <a:buFont typeface="Wingdings" panose="05000000000000000000" pitchFamily="2" charset="2"/>
              <a:buChar char="§"/>
            </a:pPr>
            <a:r>
              <a:rPr lang="en-IN" sz="2300" dirty="0">
                <a:solidFill>
                  <a:schemeClr val="accent3">
                    <a:lumMod val="20000"/>
                    <a:lumOff val="80000"/>
                  </a:schemeClr>
                </a:solidFill>
              </a:rPr>
              <a:t> &lt;string . h&gt; header file is used  remainder.</a:t>
            </a:r>
          </a:p>
          <a:p>
            <a:pPr lvl="1">
              <a:buFont typeface="Wingdings" panose="05000000000000000000" pitchFamily="2" charset="2"/>
              <a:buChar char="§"/>
            </a:pPr>
            <a:r>
              <a:rPr lang="en-IN" sz="2300" dirty="0">
                <a:solidFill>
                  <a:schemeClr val="accent3">
                    <a:lumMod val="20000"/>
                    <a:lumOff val="80000"/>
                  </a:schemeClr>
                </a:solidFill>
              </a:rPr>
              <a:t> IF statement is used to check payment.</a:t>
            </a:r>
          </a:p>
          <a:p>
            <a:pPr lvl="1">
              <a:buFont typeface="Wingdings" panose="05000000000000000000" pitchFamily="2" charset="2"/>
              <a:buChar char="§"/>
            </a:pPr>
            <a:r>
              <a:rPr lang="en-IN" sz="2300" dirty="0"/>
              <a:t> while loop is used to remind the payment.</a:t>
            </a:r>
          </a:p>
          <a:p>
            <a:pPr marL="0" indent="0">
              <a:buNone/>
            </a:pPr>
            <a:endParaRPr lang="en-IN" sz="2500" dirty="0"/>
          </a:p>
          <a:p>
            <a:endParaRPr lang="en-IN" sz="2500" dirty="0"/>
          </a:p>
        </p:txBody>
      </p:sp>
    </p:spTree>
    <p:extLst>
      <p:ext uri="{BB962C8B-B14F-4D97-AF65-F5344CB8AC3E}">
        <p14:creationId xmlns:p14="http://schemas.microsoft.com/office/powerpoint/2010/main" val="23844000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0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10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10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10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10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10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10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1000"/>
                                        <p:tgtEl>
                                          <p:spTgt spid="3">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3F63-CC0A-408F-8BAF-9EE796E729B1}"/>
              </a:ext>
            </a:extLst>
          </p:cNvPr>
          <p:cNvSpPr>
            <a:spLocks noGrp="1"/>
          </p:cNvSpPr>
          <p:nvPr>
            <p:ph type="title"/>
          </p:nvPr>
        </p:nvSpPr>
        <p:spPr>
          <a:xfrm>
            <a:off x="913795" y="0"/>
            <a:ext cx="10353762" cy="1257300"/>
          </a:xfrm>
        </p:spPr>
        <p:txBody>
          <a:bodyPr/>
          <a:lstStyle/>
          <a:p>
            <a:r>
              <a:rPr lang="en-US" b="1" i="1" u="sng" dirty="0">
                <a:solidFill>
                  <a:schemeClr val="accent6">
                    <a:lumMod val="40000"/>
                    <a:lumOff val="60000"/>
                  </a:schemeClr>
                </a:solidFill>
              </a:rPr>
              <a:t>PROFILE PAGE</a:t>
            </a:r>
            <a:endParaRPr lang="en-IN" b="1" i="1" u="sng"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9F8F7DB1-0A86-48B2-ADB1-0C46796A7512}"/>
              </a:ext>
            </a:extLst>
          </p:cNvPr>
          <p:cNvSpPr>
            <a:spLocks noGrp="1"/>
          </p:cNvSpPr>
          <p:nvPr>
            <p:ph idx="1"/>
          </p:nvPr>
        </p:nvSpPr>
        <p:spPr>
          <a:xfrm>
            <a:off x="0" y="1257300"/>
            <a:ext cx="12192000" cy="5600700"/>
          </a:xfrm>
        </p:spPr>
        <p:txBody>
          <a:bodyPr/>
          <a:lstStyle/>
          <a:p>
            <a:r>
              <a:rPr lang="en-US" dirty="0">
                <a:solidFill>
                  <a:schemeClr val="accent2">
                    <a:lumMod val="75000"/>
                  </a:schemeClr>
                </a:solidFill>
              </a:rPr>
              <a:t>DISPLAYS ALL THE DETAILS OF USER.</a:t>
            </a:r>
          </a:p>
          <a:p>
            <a:r>
              <a:rPr lang="en-US" dirty="0">
                <a:solidFill>
                  <a:schemeClr val="accent2">
                    <a:lumMod val="75000"/>
                  </a:schemeClr>
                </a:solidFill>
              </a:rPr>
              <a:t>FUNCTIONS:-</a:t>
            </a:r>
          </a:p>
          <a:p>
            <a:pPr lvl="1"/>
            <a:r>
              <a:rPr lang="en-US" dirty="0">
                <a:solidFill>
                  <a:schemeClr val="accent2">
                    <a:lumMod val="75000"/>
                  </a:schemeClr>
                </a:solidFill>
              </a:rPr>
              <a:t>RECEIVING INFORMATION FROM OTHER FUNCTIONS.</a:t>
            </a:r>
          </a:p>
          <a:p>
            <a:r>
              <a:rPr lang="en-US" dirty="0">
                <a:solidFill>
                  <a:schemeClr val="accent2">
                    <a:lumMod val="75000"/>
                  </a:schemeClr>
                </a:solidFill>
              </a:rPr>
              <a:t>DETAILS OF USER:-</a:t>
            </a:r>
          </a:p>
          <a:p>
            <a:pPr lvl="1"/>
            <a:r>
              <a:rPr lang="en-US" dirty="0">
                <a:solidFill>
                  <a:schemeClr val="accent2">
                    <a:lumMod val="75000"/>
                  </a:schemeClr>
                </a:solidFill>
              </a:rPr>
              <a:t>USERNAME</a:t>
            </a:r>
          </a:p>
          <a:p>
            <a:pPr lvl="1"/>
            <a:r>
              <a:rPr lang="en-US" dirty="0">
                <a:solidFill>
                  <a:schemeClr val="accent2">
                    <a:lumMod val="75000"/>
                  </a:schemeClr>
                </a:solidFill>
              </a:rPr>
              <a:t>USERMAIL</a:t>
            </a:r>
          </a:p>
          <a:p>
            <a:pPr lvl="1"/>
            <a:r>
              <a:rPr lang="en-US" dirty="0">
                <a:solidFill>
                  <a:schemeClr val="accent2">
                    <a:lumMod val="75000"/>
                  </a:schemeClr>
                </a:solidFill>
              </a:rPr>
              <a:t>USERPASSWORD</a:t>
            </a:r>
          </a:p>
          <a:p>
            <a:pPr lvl="1"/>
            <a:r>
              <a:rPr lang="en-US" dirty="0">
                <a:solidFill>
                  <a:schemeClr val="accent2">
                    <a:lumMod val="75000"/>
                  </a:schemeClr>
                </a:solidFill>
              </a:rPr>
              <a:t>BILL INFORMATION</a:t>
            </a:r>
          </a:p>
          <a:p>
            <a:pPr lvl="1"/>
            <a:r>
              <a:rPr lang="en-US" dirty="0">
                <a:solidFill>
                  <a:schemeClr val="accent2">
                    <a:lumMod val="75000"/>
                  </a:schemeClr>
                </a:solidFill>
              </a:rPr>
              <a:t>DEBT INFORMATION</a:t>
            </a:r>
          </a:p>
          <a:p>
            <a:pPr lvl="1"/>
            <a:r>
              <a:rPr lang="en-US" dirty="0">
                <a:solidFill>
                  <a:schemeClr val="accent2">
                    <a:lumMod val="75000"/>
                  </a:schemeClr>
                </a:solidFill>
              </a:rPr>
              <a:t>SMMT SCORE</a:t>
            </a:r>
          </a:p>
          <a:p>
            <a:pPr lvl="1"/>
            <a:r>
              <a:rPr lang="en-US" dirty="0">
                <a:solidFill>
                  <a:schemeClr val="accent2">
                    <a:lumMod val="75000"/>
                  </a:schemeClr>
                </a:solidFill>
              </a:rPr>
              <a:t>RECURRING PAYMENT INFORMATION</a:t>
            </a:r>
          </a:p>
          <a:p>
            <a:pPr lvl="1"/>
            <a:endParaRPr lang="en-US" dirty="0"/>
          </a:p>
          <a:p>
            <a:pPr lvl="2"/>
            <a:endParaRPr lang="en-IN" dirty="0"/>
          </a:p>
        </p:txBody>
      </p:sp>
    </p:spTree>
    <p:extLst>
      <p:ext uri="{BB962C8B-B14F-4D97-AF65-F5344CB8AC3E}">
        <p14:creationId xmlns:p14="http://schemas.microsoft.com/office/powerpoint/2010/main" val="4151783416"/>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0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000"/>
                                        <p:tgtEl>
                                          <p:spTgt spid="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1000"/>
                                        <p:tgtEl>
                                          <p:spTgt spid="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1000"/>
                                        <p:tgtEl>
                                          <p:spTgt spid="3">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1000"/>
                                        <p:tgtEl>
                                          <p:spTgt spid="3">
                                            <p:txEl>
                                              <p:pRg st="4" end="4"/>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1000"/>
                                        <p:tgtEl>
                                          <p:spTgt spid="3">
                                            <p:txEl>
                                              <p:pRg st="5" end="5"/>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1000"/>
                                        <p:tgtEl>
                                          <p:spTgt spid="3">
                                            <p:txEl>
                                              <p:pRg st="6" end="6"/>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1000"/>
                                        <p:tgtEl>
                                          <p:spTgt spid="3">
                                            <p:txEl>
                                              <p:pRg st="7" end="7"/>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1000"/>
                                        <p:tgtEl>
                                          <p:spTgt spid="3">
                                            <p:txEl>
                                              <p:pRg st="8" end="8"/>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9" dur="1000"/>
                                        <p:tgtEl>
                                          <p:spTgt spid="3">
                                            <p:txEl>
                                              <p:pRg st="9" end="9"/>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9E1C-DD30-42F0-8883-83F443016E18}"/>
              </a:ext>
            </a:extLst>
          </p:cNvPr>
          <p:cNvSpPr>
            <a:spLocks noGrp="1"/>
          </p:cNvSpPr>
          <p:nvPr>
            <p:ph type="title"/>
          </p:nvPr>
        </p:nvSpPr>
        <p:spPr>
          <a:xfrm>
            <a:off x="913795" y="0"/>
            <a:ext cx="10353762" cy="3133726"/>
          </a:xfrm>
        </p:spPr>
        <p:txBody>
          <a:bodyPr>
            <a:normAutofit/>
          </a:bodyPr>
          <a:lstStyle/>
          <a:p>
            <a:r>
              <a:rPr lang="en-US" sz="10000" b="1" i="1" u="sng" dirty="0">
                <a:solidFill>
                  <a:schemeClr val="accent1">
                    <a:lumMod val="50000"/>
                  </a:schemeClr>
                </a:solidFill>
                <a:highlight>
                  <a:srgbClr val="FFFF00"/>
                </a:highlight>
              </a:rPr>
              <a:t>THANK YOU</a:t>
            </a:r>
            <a:endParaRPr lang="en-IN" sz="10000" b="1" i="1" u="sng" dirty="0">
              <a:solidFill>
                <a:schemeClr val="accent1">
                  <a:lumMod val="50000"/>
                </a:schemeClr>
              </a:solidFill>
              <a:highlight>
                <a:srgbClr val="FFFF00"/>
              </a:highlight>
            </a:endParaRPr>
          </a:p>
        </p:txBody>
      </p:sp>
      <p:sp>
        <p:nvSpPr>
          <p:cNvPr id="3" name="Content Placeholder 2">
            <a:extLst>
              <a:ext uri="{FF2B5EF4-FFF2-40B4-BE49-F238E27FC236}">
                <a16:creationId xmlns:a16="http://schemas.microsoft.com/office/drawing/2014/main" id="{C3BE928C-F5B7-4F97-9EA3-C29962CD0235}"/>
              </a:ext>
            </a:extLst>
          </p:cNvPr>
          <p:cNvSpPr>
            <a:spLocks noGrp="1"/>
          </p:cNvSpPr>
          <p:nvPr>
            <p:ph idx="1"/>
          </p:nvPr>
        </p:nvSpPr>
        <p:spPr>
          <a:xfrm>
            <a:off x="5984240" y="3429000"/>
            <a:ext cx="6207760" cy="3419475"/>
          </a:xfrm>
        </p:spPr>
        <p:txBody>
          <a:bodyPr/>
          <a:lstStyle/>
          <a:p>
            <a:pPr marL="36900" indent="0" algn="r">
              <a:buNone/>
            </a:pPr>
            <a:r>
              <a:rPr lang="en-US" sz="2400" i="1" u="sng" dirty="0">
                <a:solidFill>
                  <a:srgbClr val="00B050"/>
                </a:solidFill>
              </a:rPr>
              <a:t>By GROUP-1 [CSE-F]:-</a:t>
            </a:r>
          </a:p>
          <a:p>
            <a:pPr marL="36900" indent="0" algn="r">
              <a:buNone/>
            </a:pPr>
            <a:r>
              <a:rPr lang="en-US" sz="2400" i="1" dirty="0">
                <a:solidFill>
                  <a:schemeClr val="bg1"/>
                </a:solidFill>
                <a:highlight>
                  <a:srgbClr val="808080"/>
                </a:highlight>
              </a:rPr>
              <a:t>ABHIMANYU VALSARAJAN [CB.EN.U4CSE21]</a:t>
            </a:r>
          </a:p>
          <a:p>
            <a:pPr marL="36900" indent="0" algn="r">
              <a:buNone/>
            </a:pPr>
            <a:r>
              <a:rPr lang="en-US" sz="2400" i="1" dirty="0">
                <a:solidFill>
                  <a:schemeClr val="bg1"/>
                </a:solidFill>
                <a:highlight>
                  <a:srgbClr val="808080"/>
                </a:highlight>
              </a:rPr>
              <a:t>CHARAN REDDY Y [CB.EN.U4CSE21]</a:t>
            </a:r>
          </a:p>
          <a:p>
            <a:pPr marL="36900" indent="0" algn="r">
              <a:buNone/>
            </a:pPr>
            <a:r>
              <a:rPr lang="en-US" sz="2400" i="1" dirty="0">
                <a:solidFill>
                  <a:schemeClr val="bg1"/>
                </a:solidFill>
                <a:highlight>
                  <a:srgbClr val="808080"/>
                </a:highlight>
              </a:rPr>
              <a:t>GOUTHAM REDDY VVS [CB.EN.U4CSE21]</a:t>
            </a:r>
          </a:p>
          <a:p>
            <a:pPr marL="36900" indent="0" algn="r">
              <a:buNone/>
            </a:pPr>
            <a:r>
              <a:rPr lang="en-US" sz="2400" i="1" dirty="0">
                <a:solidFill>
                  <a:schemeClr val="bg1"/>
                </a:solidFill>
                <a:highlight>
                  <a:srgbClr val="808080"/>
                </a:highlight>
              </a:rPr>
              <a:t>VIVEK S [CB.EN.U4CSE21]</a:t>
            </a:r>
          </a:p>
          <a:p>
            <a:pPr marL="36900" indent="0" algn="r">
              <a:buNone/>
            </a:pPr>
            <a:r>
              <a:rPr lang="en-US" sz="2400" i="1" dirty="0">
                <a:solidFill>
                  <a:schemeClr val="bg1"/>
                </a:solidFill>
                <a:highlight>
                  <a:srgbClr val="808080"/>
                </a:highlight>
              </a:rPr>
              <a:t>YELLINA SRIBHARGAV [CB.EN.U4CSE21670]</a:t>
            </a:r>
          </a:p>
          <a:p>
            <a:endParaRPr lang="en-IN" dirty="0"/>
          </a:p>
        </p:txBody>
      </p:sp>
    </p:spTree>
    <p:extLst>
      <p:ext uri="{BB962C8B-B14F-4D97-AF65-F5344CB8AC3E}">
        <p14:creationId xmlns:p14="http://schemas.microsoft.com/office/powerpoint/2010/main" val="424379402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9E1D-0CE7-4212-A28D-2A50CC7BB40E}"/>
              </a:ext>
            </a:extLst>
          </p:cNvPr>
          <p:cNvSpPr>
            <a:spLocks noGrp="1"/>
          </p:cNvSpPr>
          <p:nvPr>
            <p:ph type="title"/>
          </p:nvPr>
        </p:nvSpPr>
        <p:spPr/>
        <p:txBody>
          <a:bodyPr/>
          <a:lstStyle/>
          <a:p>
            <a:r>
              <a:rPr lang="en-US" b="1" u="sng" dirty="0">
                <a:solidFill>
                  <a:srgbClr val="FF0000"/>
                </a:solidFill>
              </a:rPr>
              <a:t>PROBLEM STATEMENT:-</a:t>
            </a:r>
            <a:endParaRPr lang="en-IN" b="1" u="sng" dirty="0">
              <a:solidFill>
                <a:srgbClr val="FF0000"/>
              </a:solidFill>
            </a:endParaRPr>
          </a:p>
        </p:txBody>
      </p:sp>
      <p:sp>
        <p:nvSpPr>
          <p:cNvPr id="3" name="Content Placeholder 2">
            <a:extLst>
              <a:ext uri="{FF2B5EF4-FFF2-40B4-BE49-F238E27FC236}">
                <a16:creationId xmlns:a16="http://schemas.microsoft.com/office/drawing/2014/main" id="{B07A2496-37AA-4494-973E-903C1BB1A515}"/>
              </a:ext>
            </a:extLst>
          </p:cNvPr>
          <p:cNvSpPr>
            <a:spLocks noGrp="1"/>
          </p:cNvSpPr>
          <p:nvPr>
            <p:ph idx="1"/>
          </p:nvPr>
        </p:nvSpPr>
        <p:spPr>
          <a:xfrm>
            <a:off x="913795" y="2533652"/>
            <a:ext cx="10353762" cy="1787336"/>
          </a:xfrm>
        </p:spPr>
        <p:txBody>
          <a:bodyPr/>
          <a:lstStyle/>
          <a:p>
            <a:r>
              <a:rPr lang="en-US" sz="2400" b="0" i="0" dirty="0">
                <a:solidFill>
                  <a:schemeClr val="accent1"/>
                </a:solidFill>
                <a:effectLst/>
                <a:latin typeface="Arial" panose="020B0604020202020204" pitchFamily="34" charset="0"/>
              </a:rPr>
              <a:t>Design a social money management tool that allows a group of friends to keep running tabs on who owes who, how much, and for what. Users collaborate to decide on how to split past and current bills such as taxi fares or restaurant bills.</a:t>
            </a:r>
            <a:endParaRPr lang="en-IN" sz="2400" dirty="0">
              <a:solidFill>
                <a:schemeClr val="accent1"/>
              </a:solidFill>
            </a:endParaRPr>
          </a:p>
          <a:p>
            <a:pPr marL="36900" indent="0">
              <a:buNone/>
            </a:pPr>
            <a:endParaRPr lang="en-IN" dirty="0"/>
          </a:p>
        </p:txBody>
      </p:sp>
    </p:spTree>
    <p:extLst>
      <p:ext uri="{BB962C8B-B14F-4D97-AF65-F5344CB8AC3E}">
        <p14:creationId xmlns:p14="http://schemas.microsoft.com/office/powerpoint/2010/main" val="1835385276"/>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A6E9-A06A-485D-A569-7E14939CDC7D}"/>
              </a:ext>
            </a:extLst>
          </p:cNvPr>
          <p:cNvSpPr>
            <a:spLocks noGrp="1"/>
          </p:cNvSpPr>
          <p:nvPr>
            <p:ph type="title"/>
          </p:nvPr>
        </p:nvSpPr>
        <p:spPr/>
        <p:txBody>
          <a:bodyPr/>
          <a:lstStyle/>
          <a:p>
            <a:r>
              <a:rPr lang="en-US" b="1" u="sng" dirty="0">
                <a:solidFill>
                  <a:schemeClr val="tx1">
                    <a:lumMod val="50000"/>
                  </a:schemeClr>
                </a:solidFill>
              </a:rPr>
              <a:t>DESCRIPTION ABOUT THE PROJECT</a:t>
            </a:r>
            <a:endParaRPr lang="en-IN" b="1" u="sng" dirty="0">
              <a:solidFill>
                <a:schemeClr val="tx1">
                  <a:lumMod val="50000"/>
                </a:schemeClr>
              </a:solidFill>
            </a:endParaRPr>
          </a:p>
        </p:txBody>
      </p:sp>
      <p:sp>
        <p:nvSpPr>
          <p:cNvPr id="3" name="Content Placeholder 2">
            <a:extLst>
              <a:ext uri="{FF2B5EF4-FFF2-40B4-BE49-F238E27FC236}">
                <a16:creationId xmlns:a16="http://schemas.microsoft.com/office/drawing/2014/main" id="{5EAFBEC9-3806-43DF-9573-DB5FF68720D4}"/>
              </a:ext>
            </a:extLst>
          </p:cNvPr>
          <p:cNvSpPr>
            <a:spLocks noGrp="1"/>
          </p:cNvSpPr>
          <p:nvPr>
            <p:ph idx="1"/>
          </p:nvPr>
        </p:nvSpPr>
        <p:spPr>
          <a:xfrm>
            <a:off x="913795" y="2076450"/>
            <a:ext cx="10353762" cy="4503644"/>
          </a:xfrm>
        </p:spPr>
        <p:txBody>
          <a:bodyPr>
            <a:normAutofit fontScale="85000" lnSpcReduction="10000"/>
          </a:bodyPr>
          <a:lstStyle/>
          <a:p>
            <a:r>
              <a:rPr lang="en-US" sz="2400" dirty="0">
                <a:solidFill>
                  <a:srgbClr val="FFFF00"/>
                </a:solidFill>
              </a:rPr>
              <a:t>The admin will create a group and add members using email id and mobile number.</a:t>
            </a:r>
          </a:p>
          <a:p>
            <a:r>
              <a:rPr lang="en-US" sz="2400" dirty="0">
                <a:solidFill>
                  <a:srgbClr val="FFFF00"/>
                </a:solidFill>
              </a:rPr>
              <a:t>Invitation links will be sent by email with instructions to access the application and login info.</a:t>
            </a:r>
          </a:p>
          <a:p>
            <a:r>
              <a:rPr lang="en-US" sz="2400" dirty="0">
                <a:solidFill>
                  <a:srgbClr val="FFFF00"/>
                </a:solidFill>
              </a:rPr>
              <a:t>There will be 2 parts to this application-</a:t>
            </a:r>
          </a:p>
          <a:p>
            <a:pPr marL="0" indent="0">
              <a:buNone/>
            </a:pPr>
            <a:r>
              <a:rPr lang="en-US" sz="2400" dirty="0">
                <a:solidFill>
                  <a:srgbClr val="FFFF00"/>
                </a:solidFill>
              </a:rPr>
              <a:t>   </a:t>
            </a:r>
            <a:r>
              <a:rPr lang="en-US" sz="2400" dirty="0" err="1">
                <a:solidFill>
                  <a:srgbClr val="FFFF00"/>
                </a:solidFill>
              </a:rPr>
              <a:t>i</a:t>
            </a:r>
            <a:r>
              <a:rPr lang="en-US" sz="2400" dirty="0">
                <a:solidFill>
                  <a:srgbClr val="FFFF00"/>
                </a:solidFill>
              </a:rPr>
              <a:t>- </a:t>
            </a:r>
            <a:r>
              <a:rPr lang="en-US" sz="2400" b="1" u="sng" dirty="0">
                <a:solidFill>
                  <a:srgbClr val="FFFF00"/>
                </a:solidFill>
              </a:rPr>
              <a:t>Debt </a:t>
            </a:r>
            <a:r>
              <a:rPr lang="en-US" sz="2400" dirty="0">
                <a:solidFill>
                  <a:srgbClr val="FFFF00"/>
                </a:solidFill>
              </a:rPr>
              <a:t>- The friend lending the money can add information about it.</a:t>
            </a:r>
          </a:p>
          <a:p>
            <a:pPr marL="0" indent="0" algn="ctr">
              <a:buNone/>
            </a:pPr>
            <a:r>
              <a:rPr lang="en-US" sz="2400" dirty="0">
                <a:solidFill>
                  <a:srgbClr val="FFFF00"/>
                </a:solidFill>
              </a:rPr>
              <a:t>  ii- </a:t>
            </a:r>
            <a:r>
              <a:rPr lang="en-US" sz="2400" b="1" u="sng" dirty="0">
                <a:solidFill>
                  <a:srgbClr val="FFFF00"/>
                </a:solidFill>
              </a:rPr>
              <a:t>Bills Of Group Activities</a:t>
            </a:r>
            <a:r>
              <a:rPr lang="en-US" sz="2400" dirty="0">
                <a:solidFill>
                  <a:srgbClr val="FFFF00"/>
                </a:solidFill>
              </a:rPr>
              <a:t>- The admin can add bill of group activities and choose the people who participated in it. The share of the bill will be reflected on the group members’ profile.</a:t>
            </a:r>
          </a:p>
          <a:p>
            <a:r>
              <a:rPr lang="en-US" sz="2400" dirty="0">
                <a:solidFill>
                  <a:srgbClr val="FFFF00"/>
                </a:solidFill>
              </a:rPr>
              <a:t>Every 10 days members of the group will be reminded to pay their dues.</a:t>
            </a:r>
          </a:p>
          <a:p>
            <a:r>
              <a:rPr lang="en-US" sz="2400" dirty="0">
                <a:solidFill>
                  <a:srgbClr val="FFFF00"/>
                </a:solidFill>
              </a:rPr>
              <a:t>On the profile page the user can see his/her financial commitments. The user can also view payment options.</a:t>
            </a:r>
          </a:p>
          <a:p>
            <a:r>
              <a:rPr lang="en-US" sz="2400" dirty="0">
                <a:solidFill>
                  <a:srgbClr val="FFFF00"/>
                </a:solidFill>
              </a:rPr>
              <a:t>SMMT Score on the profile which increases on prompt payment of dues.</a:t>
            </a:r>
          </a:p>
          <a:p>
            <a:endParaRPr lang="en-US" dirty="0"/>
          </a:p>
          <a:p>
            <a:endParaRPr lang="en-IN" dirty="0"/>
          </a:p>
        </p:txBody>
      </p:sp>
    </p:spTree>
    <p:extLst>
      <p:ext uri="{BB962C8B-B14F-4D97-AF65-F5344CB8AC3E}">
        <p14:creationId xmlns:p14="http://schemas.microsoft.com/office/powerpoint/2010/main" val="16049396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1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1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1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1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1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1000"/>
                                        <p:tgtEl>
                                          <p:spTgt spid="3">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ircle(in)">
                                      <p:cBhvr>
                                        <p:cTn id="30" dur="1000"/>
                                        <p:tgtEl>
                                          <p:spTgt spid="3">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ircle(in)">
                                      <p:cBhvr>
                                        <p:cTn id="3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380540" y="0"/>
            <a:ext cx="4538124" cy="970450"/>
          </a:xfrm>
        </p:spPr>
        <p:txBody>
          <a:bodyPr anchor="b">
            <a:normAutofit/>
          </a:bodyPr>
          <a:lstStyle/>
          <a:p>
            <a:pPr algn="l"/>
            <a:r>
              <a:rPr lang="en-US" sz="4000" i="1" u="sng" dirty="0">
                <a:solidFill>
                  <a:srgbClr val="BAD70F"/>
                </a:solidFill>
              </a:rPr>
              <a:t>FUNCTIONS:-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15068" y="970450"/>
            <a:ext cx="4403596" cy="5788938"/>
          </a:xfrm>
        </p:spPr>
        <p:txBody>
          <a:bodyPr anchor="t">
            <a:normAutofit lnSpcReduction="10000"/>
          </a:bodyPr>
          <a:lstStyle/>
          <a:p>
            <a:pPr marL="36900" lvl="0" indent="0">
              <a:buNone/>
            </a:pPr>
            <a:r>
              <a:rPr lang="en-US" sz="2400" dirty="0">
                <a:solidFill>
                  <a:srgbClr val="FF6600"/>
                </a:solidFill>
              </a:rPr>
              <a:t>ADMIN  -ABHIMANYU</a:t>
            </a:r>
          </a:p>
          <a:p>
            <a:pPr marL="36900" lvl="0" indent="0">
              <a:buNone/>
            </a:pPr>
            <a:r>
              <a:rPr lang="en-US" sz="2400" dirty="0">
                <a:solidFill>
                  <a:srgbClr val="FF6600"/>
                </a:solidFill>
              </a:rPr>
              <a:t>CHECK -BHARGAV</a:t>
            </a:r>
          </a:p>
          <a:p>
            <a:pPr marL="36900" lvl="0" indent="0">
              <a:buNone/>
            </a:pPr>
            <a:r>
              <a:rPr lang="en-US" sz="2400" dirty="0">
                <a:solidFill>
                  <a:srgbClr val="FF6600"/>
                </a:solidFill>
              </a:rPr>
              <a:t>BILL -ABHIMANYU</a:t>
            </a:r>
          </a:p>
          <a:p>
            <a:pPr marL="36900" lvl="0" indent="0">
              <a:buNone/>
            </a:pPr>
            <a:r>
              <a:rPr lang="en-US" sz="2400" dirty="0">
                <a:solidFill>
                  <a:srgbClr val="FF6600"/>
                </a:solidFill>
              </a:rPr>
              <a:t>DEBT -CHARAN</a:t>
            </a:r>
          </a:p>
          <a:p>
            <a:pPr marL="36900" lvl="0" indent="0">
              <a:buNone/>
            </a:pPr>
            <a:r>
              <a:rPr lang="en-US" sz="2400" dirty="0">
                <a:solidFill>
                  <a:srgbClr val="FF6600"/>
                </a:solidFill>
              </a:rPr>
              <a:t>PAYMENT PAGE -BHARGAV</a:t>
            </a:r>
          </a:p>
          <a:p>
            <a:pPr marL="36900" lvl="0" indent="0">
              <a:buNone/>
            </a:pPr>
            <a:r>
              <a:rPr lang="en-US" sz="2400" dirty="0">
                <a:solidFill>
                  <a:srgbClr val="FF6600"/>
                </a:solidFill>
              </a:rPr>
              <a:t>SMMT SCORE -CHARAN</a:t>
            </a:r>
          </a:p>
          <a:p>
            <a:pPr marL="36900" lvl="0" indent="0">
              <a:buNone/>
            </a:pPr>
            <a:r>
              <a:rPr lang="en-US" sz="2400" dirty="0">
                <a:solidFill>
                  <a:srgbClr val="FF6600"/>
                </a:solidFill>
              </a:rPr>
              <a:t>RECURRING -GOUTHAM</a:t>
            </a:r>
          </a:p>
          <a:p>
            <a:pPr marL="36900" lvl="0" indent="0">
              <a:buNone/>
            </a:pPr>
            <a:r>
              <a:rPr lang="en-US" sz="2400" dirty="0">
                <a:solidFill>
                  <a:srgbClr val="FF6600"/>
                </a:solidFill>
              </a:rPr>
              <a:t>EXPENSE TRACKER -VIVEK</a:t>
            </a:r>
          </a:p>
          <a:p>
            <a:pPr marL="36900" lvl="0" indent="0">
              <a:buNone/>
            </a:pPr>
            <a:r>
              <a:rPr lang="en-US" sz="2400" dirty="0">
                <a:solidFill>
                  <a:srgbClr val="FF6600"/>
                </a:solidFill>
              </a:rPr>
              <a:t>REMINDER –GOUTHAM</a:t>
            </a:r>
          </a:p>
          <a:p>
            <a:pPr marL="36900" lvl="0" indent="0">
              <a:buNone/>
            </a:pPr>
            <a:r>
              <a:rPr lang="en-US" sz="2400" dirty="0">
                <a:solidFill>
                  <a:srgbClr val="FF6600"/>
                </a:solidFill>
              </a:rPr>
              <a:t>PROFILE PAGE:-</a:t>
            </a:r>
          </a:p>
          <a:p>
            <a:pPr marL="36900" lvl="0" indent="0">
              <a:buNone/>
            </a:pPr>
            <a:r>
              <a:rPr lang="en-US" sz="2400" dirty="0">
                <a:solidFill>
                  <a:srgbClr val="FF6600"/>
                </a:solidFill>
              </a:rPr>
              <a:t>–ABHIMANYU, BHARGAV</a:t>
            </a:r>
          </a:p>
          <a:p>
            <a:pPr marL="36900" lvl="0" indent="0">
              <a:buNone/>
            </a:pPr>
            <a:endParaRPr lang="en-US" sz="2400" dirty="0"/>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heel(1)">
                                      <p:cBhvr>
                                        <p:cTn id="14" dur="1000"/>
                                        <p:tgtEl>
                                          <p:spTgt spid="24">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wheel(1)">
                                      <p:cBhvr>
                                        <p:cTn id="17" dur="1000"/>
                                        <p:tgtEl>
                                          <p:spTgt spid="24">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wheel(1)">
                                      <p:cBhvr>
                                        <p:cTn id="20" dur="1000"/>
                                        <p:tgtEl>
                                          <p:spTgt spid="24">
                                            <p:txEl>
                                              <p:pRg st="2" end="2"/>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24">
                                            <p:txEl>
                                              <p:pRg st="3" end="3"/>
                                            </p:txEl>
                                          </p:spTgt>
                                        </p:tgtEl>
                                        <p:attrNameLst>
                                          <p:attrName>style.visibility</p:attrName>
                                        </p:attrNameLst>
                                      </p:cBhvr>
                                      <p:to>
                                        <p:strVal val="visible"/>
                                      </p:to>
                                    </p:set>
                                    <p:animEffect transition="in" filter="wheel(1)">
                                      <p:cBhvr>
                                        <p:cTn id="23" dur="1000"/>
                                        <p:tgtEl>
                                          <p:spTgt spid="24">
                                            <p:txEl>
                                              <p:pRg st="3" end="3"/>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24">
                                            <p:txEl>
                                              <p:pRg st="4" end="4"/>
                                            </p:txEl>
                                          </p:spTgt>
                                        </p:tgtEl>
                                        <p:attrNameLst>
                                          <p:attrName>style.visibility</p:attrName>
                                        </p:attrNameLst>
                                      </p:cBhvr>
                                      <p:to>
                                        <p:strVal val="visible"/>
                                      </p:to>
                                    </p:set>
                                    <p:animEffect transition="in" filter="wheel(1)">
                                      <p:cBhvr>
                                        <p:cTn id="26" dur="1000"/>
                                        <p:tgtEl>
                                          <p:spTgt spid="24">
                                            <p:txEl>
                                              <p:pRg st="4" end="4"/>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24">
                                            <p:txEl>
                                              <p:pRg st="5" end="5"/>
                                            </p:txEl>
                                          </p:spTgt>
                                        </p:tgtEl>
                                        <p:attrNameLst>
                                          <p:attrName>style.visibility</p:attrName>
                                        </p:attrNameLst>
                                      </p:cBhvr>
                                      <p:to>
                                        <p:strVal val="visible"/>
                                      </p:to>
                                    </p:set>
                                    <p:animEffect transition="in" filter="wheel(1)">
                                      <p:cBhvr>
                                        <p:cTn id="29" dur="1000"/>
                                        <p:tgtEl>
                                          <p:spTgt spid="24">
                                            <p:txEl>
                                              <p:pRg st="5" end="5"/>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wheel(1)">
                                      <p:cBhvr>
                                        <p:cTn id="32" dur="1000"/>
                                        <p:tgtEl>
                                          <p:spTgt spid="24">
                                            <p:txEl>
                                              <p:pRg st="6" end="6"/>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24">
                                            <p:txEl>
                                              <p:pRg st="7" end="7"/>
                                            </p:txEl>
                                          </p:spTgt>
                                        </p:tgtEl>
                                        <p:attrNameLst>
                                          <p:attrName>style.visibility</p:attrName>
                                        </p:attrNameLst>
                                      </p:cBhvr>
                                      <p:to>
                                        <p:strVal val="visible"/>
                                      </p:to>
                                    </p:set>
                                    <p:animEffect transition="in" filter="wheel(1)">
                                      <p:cBhvr>
                                        <p:cTn id="35" dur="1000"/>
                                        <p:tgtEl>
                                          <p:spTgt spid="24">
                                            <p:txEl>
                                              <p:pRg st="7" end="7"/>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24">
                                            <p:txEl>
                                              <p:pRg st="8" end="8"/>
                                            </p:txEl>
                                          </p:spTgt>
                                        </p:tgtEl>
                                        <p:attrNameLst>
                                          <p:attrName>style.visibility</p:attrName>
                                        </p:attrNameLst>
                                      </p:cBhvr>
                                      <p:to>
                                        <p:strVal val="visible"/>
                                      </p:to>
                                    </p:set>
                                    <p:animEffect transition="in" filter="wheel(1)">
                                      <p:cBhvr>
                                        <p:cTn id="38" dur="1000"/>
                                        <p:tgtEl>
                                          <p:spTgt spid="24">
                                            <p:txEl>
                                              <p:pRg st="8" end="8"/>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24">
                                            <p:txEl>
                                              <p:pRg st="9" end="9"/>
                                            </p:txEl>
                                          </p:spTgt>
                                        </p:tgtEl>
                                        <p:attrNameLst>
                                          <p:attrName>style.visibility</p:attrName>
                                        </p:attrNameLst>
                                      </p:cBhvr>
                                      <p:to>
                                        <p:strVal val="visible"/>
                                      </p:to>
                                    </p:set>
                                    <p:animEffect transition="in" filter="wheel(1)">
                                      <p:cBhvr>
                                        <p:cTn id="41" dur="1000"/>
                                        <p:tgtEl>
                                          <p:spTgt spid="24">
                                            <p:txEl>
                                              <p:pRg st="9" end="9"/>
                                            </p:txEl>
                                          </p:spTgt>
                                        </p:tgtEl>
                                      </p:cBhvr>
                                    </p:animEffect>
                                  </p:childTnLst>
                                </p:cTn>
                              </p:par>
                              <p:par>
                                <p:cTn id="42" presetID="21" presetClass="entr" presetSubtype="1" fill="hold" nodeType="with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wheel(1)">
                                      <p:cBhvr>
                                        <p:cTn id="44" dur="1000"/>
                                        <p:tgtEl>
                                          <p:spTgt spid="2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0425-1C62-47A4-8FF9-95315DDAD5A0}"/>
              </a:ext>
            </a:extLst>
          </p:cNvPr>
          <p:cNvSpPr>
            <a:spLocks noGrp="1"/>
          </p:cNvSpPr>
          <p:nvPr>
            <p:ph type="title"/>
          </p:nvPr>
        </p:nvSpPr>
        <p:spPr>
          <a:xfrm>
            <a:off x="913795" y="203200"/>
            <a:ext cx="10353762" cy="1257300"/>
          </a:xfrm>
        </p:spPr>
        <p:txBody>
          <a:bodyPr/>
          <a:lstStyle/>
          <a:p>
            <a:r>
              <a:rPr lang="en-GB" b="1" i="1" u="sng" dirty="0">
                <a:solidFill>
                  <a:srgbClr val="FF0000"/>
                </a:solidFill>
              </a:rPr>
              <a:t>ADMIN</a:t>
            </a:r>
            <a:endParaRPr lang="en-IN" b="1" i="1" u="sng" dirty="0">
              <a:solidFill>
                <a:srgbClr val="FF0000"/>
              </a:solidFill>
            </a:endParaRPr>
          </a:p>
        </p:txBody>
      </p:sp>
      <p:sp>
        <p:nvSpPr>
          <p:cNvPr id="3" name="Content Placeholder 2">
            <a:extLst>
              <a:ext uri="{FF2B5EF4-FFF2-40B4-BE49-F238E27FC236}">
                <a16:creationId xmlns:a16="http://schemas.microsoft.com/office/drawing/2014/main" id="{A133804E-9CA9-4DFF-A060-597BD35F923E}"/>
              </a:ext>
            </a:extLst>
          </p:cNvPr>
          <p:cNvSpPr>
            <a:spLocks noGrp="1"/>
          </p:cNvSpPr>
          <p:nvPr>
            <p:ph idx="1"/>
          </p:nvPr>
        </p:nvSpPr>
        <p:spPr>
          <a:xfrm>
            <a:off x="913795" y="1290320"/>
            <a:ext cx="10353762" cy="5227021"/>
          </a:xfrm>
        </p:spPr>
        <p:txBody>
          <a:bodyPr>
            <a:normAutofit/>
          </a:bodyPr>
          <a:lstStyle/>
          <a:p>
            <a:pPr marL="0" indent="0">
              <a:buNone/>
            </a:pPr>
            <a:r>
              <a:rPr lang="en-GB" dirty="0">
                <a:solidFill>
                  <a:srgbClr val="B00477"/>
                </a:solidFill>
              </a:rPr>
              <a:t>Overview-</a:t>
            </a:r>
          </a:p>
          <a:p>
            <a:pPr>
              <a:buFont typeface="Wingdings" panose="05000000000000000000" pitchFamily="2" charset="2"/>
              <a:buChar char="v"/>
            </a:pPr>
            <a:r>
              <a:rPr lang="en-GB" dirty="0">
                <a:solidFill>
                  <a:srgbClr val="B00477"/>
                </a:solidFill>
              </a:rPr>
              <a:t>Allows a person to create a group.</a:t>
            </a:r>
          </a:p>
          <a:p>
            <a:pPr>
              <a:buFont typeface="Wingdings" panose="05000000000000000000" pitchFamily="2" charset="2"/>
              <a:buChar char="v"/>
            </a:pPr>
            <a:r>
              <a:rPr lang="en-GB" dirty="0">
                <a:solidFill>
                  <a:srgbClr val="B00477"/>
                </a:solidFill>
              </a:rPr>
              <a:t>Allows the admin member to add members to the group.</a:t>
            </a:r>
          </a:p>
          <a:p>
            <a:pPr>
              <a:buFont typeface="Wingdings" panose="05000000000000000000" pitchFamily="2" charset="2"/>
              <a:buChar char="v"/>
            </a:pPr>
            <a:r>
              <a:rPr lang="en-GB" dirty="0">
                <a:solidFill>
                  <a:srgbClr val="B00477"/>
                </a:solidFill>
              </a:rPr>
              <a:t>Making changes to the structure of the group.</a:t>
            </a:r>
          </a:p>
          <a:p>
            <a:pPr marL="0" indent="0">
              <a:buNone/>
            </a:pPr>
            <a:endParaRPr lang="en-GB" dirty="0">
              <a:solidFill>
                <a:srgbClr val="B00477"/>
              </a:solidFill>
            </a:endParaRPr>
          </a:p>
          <a:p>
            <a:pPr marL="0" indent="0">
              <a:buNone/>
            </a:pPr>
            <a:r>
              <a:rPr lang="en-GB" dirty="0">
                <a:solidFill>
                  <a:srgbClr val="B00477"/>
                </a:solidFill>
              </a:rPr>
              <a:t>C Language Functionalities Used-</a:t>
            </a:r>
          </a:p>
          <a:p>
            <a:pPr>
              <a:buFont typeface="Wingdings" panose="05000000000000000000" pitchFamily="2" charset="2"/>
              <a:buChar char="v"/>
            </a:pPr>
            <a:r>
              <a:rPr lang="en-GB" dirty="0">
                <a:solidFill>
                  <a:srgbClr val="B00477"/>
                </a:solidFill>
              </a:rPr>
              <a:t>1D and 2D Arrays</a:t>
            </a:r>
          </a:p>
          <a:p>
            <a:pPr>
              <a:buFont typeface="Wingdings" panose="05000000000000000000" pitchFamily="2" charset="2"/>
              <a:buChar char="v"/>
            </a:pPr>
            <a:r>
              <a:rPr lang="en-GB" dirty="0">
                <a:solidFill>
                  <a:srgbClr val="B00477"/>
                </a:solidFill>
              </a:rPr>
              <a:t>Strings</a:t>
            </a:r>
          </a:p>
          <a:p>
            <a:pPr>
              <a:buFont typeface="Wingdings" panose="05000000000000000000" pitchFamily="2" charset="2"/>
              <a:buChar char="v"/>
            </a:pPr>
            <a:r>
              <a:rPr lang="en-GB" dirty="0">
                <a:solidFill>
                  <a:srgbClr val="B00477"/>
                </a:solidFill>
              </a:rPr>
              <a:t>For loops</a:t>
            </a:r>
          </a:p>
          <a:p>
            <a:pPr>
              <a:buFontTx/>
              <a:buChar char="-"/>
            </a:pPr>
            <a:endParaRPr lang="en-US" dirty="0"/>
          </a:p>
          <a:p>
            <a:endParaRPr lang="en-IN" dirty="0"/>
          </a:p>
        </p:txBody>
      </p:sp>
    </p:spTree>
    <p:extLst>
      <p:ext uri="{BB962C8B-B14F-4D97-AF65-F5344CB8AC3E}">
        <p14:creationId xmlns:p14="http://schemas.microsoft.com/office/powerpoint/2010/main" val="13380606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9F9A-8C29-4730-BE45-63AA9CA58F16}"/>
              </a:ext>
            </a:extLst>
          </p:cNvPr>
          <p:cNvSpPr>
            <a:spLocks noGrp="1"/>
          </p:cNvSpPr>
          <p:nvPr>
            <p:ph type="title"/>
          </p:nvPr>
        </p:nvSpPr>
        <p:spPr>
          <a:xfrm>
            <a:off x="913795" y="438151"/>
            <a:ext cx="10353762" cy="1257300"/>
          </a:xfrm>
        </p:spPr>
        <p:txBody>
          <a:bodyPr/>
          <a:lstStyle/>
          <a:p>
            <a:r>
              <a:rPr lang="en-GB" b="1" i="1" u="sng" dirty="0">
                <a:solidFill>
                  <a:srgbClr val="0070C0"/>
                </a:solidFill>
              </a:rPr>
              <a:t>BILL</a:t>
            </a:r>
            <a:endParaRPr lang="en-IN" b="1" i="1" u="sng" dirty="0">
              <a:solidFill>
                <a:srgbClr val="0070C0"/>
              </a:solidFill>
            </a:endParaRPr>
          </a:p>
        </p:txBody>
      </p:sp>
      <p:sp>
        <p:nvSpPr>
          <p:cNvPr id="3" name="Content Placeholder 2">
            <a:extLst>
              <a:ext uri="{FF2B5EF4-FFF2-40B4-BE49-F238E27FC236}">
                <a16:creationId xmlns:a16="http://schemas.microsoft.com/office/drawing/2014/main" id="{620A2FDF-CA36-434D-81A6-EEE9A453452B}"/>
              </a:ext>
            </a:extLst>
          </p:cNvPr>
          <p:cNvSpPr>
            <a:spLocks noGrp="1"/>
          </p:cNvSpPr>
          <p:nvPr>
            <p:ph idx="1"/>
          </p:nvPr>
        </p:nvSpPr>
        <p:spPr>
          <a:xfrm>
            <a:off x="538480" y="1695452"/>
            <a:ext cx="10729077" cy="4893608"/>
          </a:xfrm>
        </p:spPr>
        <p:txBody>
          <a:bodyPr>
            <a:normAutofit/>
          </a:bodyPr>
          <a:lstStyle/>
          <a:p>
            <a:pPr marL="0" indent="0">
              <a:buNone/>
            </a:pPr>
            <a:r>
              <a:rPr lang="en-GB" b="1" dirty="0">
                <a:solidFill>
                  <a:srgbClr val="FECEEE"/>
                </a:solidFill>
              </a:rPr>
              <a:t>Overview:</a:t>
            </a:r>
          </a:p>
          <a:p>
            <a:pPr>
              <a:buFont typeface="Wingdings" panose="05000000000000000000" pitchFamily="2" charset="2"/>
              <a:buChar char="v"/>
            </a:pPr>
            <a:r>
              <a:rPr lang="en-GB" b="1" dirty="0">
                <a:solidFill>
                  <a:srgbClr val="FECEEE"/>
                </a:solidFill>
              </a:rPr>
              <a:t>Allows users to add bills from group activities like movie</a:t>
            </a:r>
          </a:p>
          <a:p>
            <a:pPr indent="-342900">
              <a:buFont typeface="Wingdings" panose="05000000000000000000" pitchFamily="2" charset="2"/>
              <a:buChar char="v"/>
            </a:pPr>
            <a:r>
              <a:rPr lang="en-GB" b="1" dirty="0">
                <a:solidFill>
                  <a:srgbClr val="FECEEE"/>
                </a:solidFill>
              </a:rPr>
              <a:t> bills, restaurant bills, etc.</a:t>
            </a:r>
          </a:p>
          <a:p>
            <a:pPr>
              <a:buFont typeface="Wingdings" panose="05000000000000000000" pitchFamily="2" charset="2"/>
              <a:buChar char="v"/>
            </a:pPr>
            <a:r>
              <a:rPr lang="en-GB" b="1" dirty="0">
                <a:solidFill>
                  <a:srgbClr val="FECEEE"/>
                </a:solidFill>
              </a:rPr>
              <a:t>Admin has full control over bills so the chance of misuse is less.</a:t>
            </a:r>
          </a:p>
          <a:p>
            <a:pPr>
              <a:buFont typeface="Wingdings" panose="05000000000000000000" pitchFamily="2" charset="2"/>
              <a:buChar char="v"/>
            </a:pPr>
            <a:r>
              <a:rPr lang="en-GB" b="1" dirty="0">
                <a:solidFill>
                  <a:srgbClr val="FECEEE"/>
                </a:solidFill>
              </a:rPr>
              <a:t>Even if a few members were absent, the option to split accordingly has been added.</a:t>
            </a:r>
          </a:p>
          <a:p>
            <a:pPr marL="0" indent="0">
              <a:buNone/>
            </a:pPr>
            <a:r>
              <a:rPr lang="en-GB" b="1" dirty="0">
                <a:solidFill>
                  <a:srgbClr val="FECEEE"/>
                </a:solidFill>
              </a:rPr>
              <a:t>C Language Functionalities Used:</a:t>
            </a:r>
          </a:p>
          <a:p>
            <a:pPr>
              <a:buFont typeface="Wingdings" panose="05000000000000000000" pitchFamily="2" charset="2"/>
              <a:buChar char="v"/>
            </a:pPr>
            <a:r>
              <a:rPr lang="en-GB" b="1" dirty="0">
                <a:solidFill>
                  <a:srgbClr val="FECEEE"/>
                </a:solidFill>
              </a:rPr>
              <a:t>2D Arrays.</a:t>
            </a:r>
          </a:p>
          <a:p>
            <a:pPr>
              <a:buFont typeface="Wingdings" panose="05000000000000000000" pitchFamily="2" charset="2"/>
              <a:buChar char="v"/>
            </a:pPr>
            <a:r>
              <a:rPr lang="en-GB" b="1" dirty="0">
                <a:solidFill>
                  <a:srgbClr val="FECEEE"/>
                </a:solidFill>
              </a:rPr>
              <a:t>&lt;</a:t>
            </a:r>
            <a:r>
              <a:rPr lang="en-GB" b="1" dirty="0" err="1">
                <a:solidFill>
                  <a:srgbClr val="FECEEE"/>
                </a:solidFill>
              </a:rPr>
              <a:t>string.h</a:t>
            </a:r>
            <a:r>
              <a:rPr lang="en-GB" b="1" dirty="0">
                <a:solidFill>
                  <a:srgbClr val="FECEEE"/>
                </a:solidFill>
              </a:rPr>
              <a:t>&gt; Header File.</a:t>
            </a:r>
          </a:p>
          <a:p>
            <a:pPr>
              <a:buFontTx/>
              <a:buChar char="-"/>
            </a:pPr>
            <a:endParaRPr lang="en-GB" dirty="0"/>
          </a:p>
          <a:p>
            <a:pPr>
              <a:buFontTx/>
              <a:buChar char="-"/>
            </a:pPr>
            <a:endParaRPr lang="en-GB" dirty="0"/>
          </a:p>
          <a:p>
            <a:pPr marL="0" indent="0">
              <a:buNone/>
            </a:pPr>
            <a:endParaRPr lang="en-GB" dirty="0"/>
          </a:p>
          <a:p>
            <a:pPr marL="0" indent="0">
              <a:buNone/>
            </a:pPr>
            <a:endParaRPr lang="en-GB" dirty="0"/>
          </a:p>
          <a:p>
            <a:pPr marL="0" indent="0">
              <a:buNone/>
            </a:pPr>
            <a:endParaRPr lang="en-GB" dirty="0"/>
          </a:p>
          <a:p>
            <a:pPr>
              <a:buFontTx/>
              <a:buChar char="-"/>
            </a:pPr>
            <a:endParaRPr lang="en-US" dirty="0"/>
          </a:p>
        </p:txBody>
      </p:sp>
    </p:spTree>
    <p:extLst>
      <p:ext uri="{BB962C8B-B14F-4D97-AF65-F5344CB8AC3E}">
        <p14:creationId xmlns:p14="http://schemas.microsoft.com/office/powerpoint/2010/main" val="1423769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5CF7-93AE-4A41-B5AF-E01E44ACB5C7}"/>
              </a:ext>
            </a:extLst>
          </p:cNvPr>
          <p:cNvSpPr>
            <a:spLocks noGrp="1"/>
          </p:cNvSpPr>
          <p:nvPr>
            <p:ph type="title"/>
          </p:nvPr>
        </p:nvSpPr>
        <p:spPr>
          <a:xfrm>
            <a:off x="913795" y="25774"/>
            <a:ext cx="10353762" cy="1257300"/>
          </a:xfrm>
        </p:spPr>
        <p:txBody>
          <a:bodyPr/>
          <a:lstStyle/>
          <a:p>
            <a:r>
              <a:rPr lang="en-US" b="1" i="1" u="sng" dirty="0">
                <a:solidFill>
                  <a:schemeClr val="accent2"/>
                </a:solidFill>
              </a:rPr>
              <a:t>DEBT</a:t>
            </a:r>
            <a:endParaRPr lang="en-IN" b="1" i="1" u="sng" dirty="0">
              <a:solidFill>
                <a:schemeClr val="accent2"/>
              </a:solidFill>
            </a:endParaRPr>
          </a:p>
        </p:txBody>
      </p:sp>
      <p:sp>
        <p:nvSpPr>
          <p:cNvPr id="3" name="Content Placeholder 2">
            <a:extLst>
              <a:ext uri="{FF2B5EF4-FFF2-40B4-BE49-F238E27FC236}">
                <a16:creationId xmlns:a16="http://schemas.microsoft.com/office/drawing/2014/main" id="{E223DF0B-E870-466F-8CBC-C556130ECAE0}"/>
              </a:ext>
            </a:extLst>
          </p:cNvPr>
          <p:cNvSpPr>
            <a:spLocks noGrp="1"/>
          </p:cNvSpPr>
          <p:nvPr>
            <p:ph idx="1"/>
          </p:nvPr>
        </p:nvSpPr>
        <p:spPr>
          <a:xfrm>
            <a:off x="913795" y="1283074"/>
            <a:ext cx="10353762" cy="5361566"/>
          </a:xfrm>
        </p:spPr>
        <p:txBody>
          <a:bodyPr>
            <a:normAutofit/>
          </a:bodyPr>
          <a:lstStyle/>
          <a:p>
            <a:pPr marL="0" indent="0">
              <a:buNone/>
            </a:pPr>
            <a:r>
              <a:rPr lang="en-IN" b="1" dirty="0">
                <a:solidFill>
                  <a:srgbClr val="2BB74C"/>
                </a:solidFill>
              </a:rPr>
              <a:t>OVERVIEW:-</a:t>
            </a:r>
          </a:p>
          <a:p>
            <a:r>
              <a:rPr lang="en-GB" dirty="0">
                <a:solidFill>
                  <a:srgbClr val="2BB74C"/>
                </a:solidFill>
              </a:rPr>
              <a:t>Allows users to add data about the lending and borrowing</a:t>
            </a:r>
          </a:p>
          <a:p>
            <a:pPr marL="0" indent="0">
              <a:buNone/>
            </a:pPr>
            <a:r>
              <a:rPr lang="en-GB" dirty="0">
                <a:solidFill>
                  <a:srgbClr val="2BB74C"/>
                </a:solidFill>
              </a:rPr>
              <a:t>     activities.</a:t>
            </a:r>
          </a:p>
          <a:p>
            <a:r>
              <a:rPr lang="en-GB" dirty="0">
                <a:solidFill>
                  <a:srgbClr val="2BB74C"/>
                </a:solidFill>
              </a:rPr>
              <a:t>This function Is used to calculate the EMI and the total debt amount.</a:t>
            </a:r>
          </a:p>
          <a:p>
            <a:pPr marL="36900" indent="0">
              <a:buNone/>
            </a:pPr>
            <a:endParaRPr lang="en-GB" dirty="0">
              <a:solidFill>
                <a:srgbClr val="2BB74C"/>
              </a:solidFill>
            </a:endParaRPr>
          </a:p>
          <a:p>
            <a:pPr marL="0" indent="0">
              <a:buNone/>
            </a:pPr>
            <a:r>
              <a:rPr lang="en-GB" b="1" dirty="0">
                <a:solidFill>
                  <a:srgbClr val="2BB74C"/>
                </a:solidFill>
              </a:rPr>
              <a:t>FUNTIONAS USED:-</a:t>
            </a:r>
          </a:p>
          <a:p>
            <a:r>
              <a:rPr lang="en-GB" dirty="0">
                <a:solidFill>
                  <a:srgbClr val="2BB74C"/>
                </a:solidFill>
              </a:rPr>
              <a:t>Power function</a:t>
            </a:r>
          </a:p>
          <a:p>
            <a:r>
              <a:rPr lang="en-GB" dirty="0">
                <a:solidFill>
                  <a:srgbClr val="2BB74C"/>
                </a:solidFill>
              </a:rPr>
              <a:t>Strings</a:t>
            </a:r>
          </a:p>
          <a:p>
            <a:r>
              <a:rPr lang="en-GB" dirty="0">
                <a:solidFill>
                  <a:srgbClr val="2BB74C"/>
                </a:solidFill>
              </a:rPr>
              <a:t>If loops</a:t>
            </a:r>
          </a:p>
          <a:p>
            <a:endParaRPr lang="en-GB" b="1" dirty="0"/>
          </a:p>
          <a:p>
            <a:pPr marL="0" indent="0">
              <a:buNone/>
            </a:pPr>
            <a:endParaRPr lang="en-GB" dirty="0"/>
          </a:p>
          <a:p>
            <a:endParaRPr lang="en-GB" dirty="0"/>
          </a:p>
          <a:p>
            <a:pPr marL="0" indent="0">
              <a:buNone/>
            </a:pPr>
            <a:endParaRPr lang="en-IN" b="1" dirty="0"/>
          </a:p>
          <a:p>
            <a:endParaRPr lang="en-IN" b="1" dirty="0"/>
          </a:p>
          <a:p>
            <a:pPr marL="0" indent="0">
              <a:buNone/>
            </a:pPr>
            <a:endParaRPr lang="en-IN" b="1" dirty="0"/>
          </a:p>
          <a:p>
            <a:endParaRPr lang="en-IN" b="1" dirty="0"/>
          </a:p>
          <a:p>
            <a:endParaRPr lang="en-IN" dirty="0"/>
          </a:p>
        </p:txBody>
      </p:sp>
    </p:spTree>
    <p:extLst>
      <p:ext uri="{BB962C8B-B14F-4D97-AF65-F5344CB8AC3E}">
        <p14:creationId xmlns:p14="http://schemas.microsoft.com/office/powerpoint/2010/main" val="30537090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99"/>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99"/>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99"/>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99"/>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99"/>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99"/>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999"/>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999"/>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AFBB-9F31-44F4-AD0B-8161DD53362B}"/>
              </a:ext>
            </a:extLst>
          </p:cNvPr>
          <p:cNvSpPr>
            <a:spLocks noGrp="1"/>
          </p:cNvSpPr>
          <p:nvPr>
            <p:ph type="title"/>
          </p:nvPr>
        </p:nvSpPr>
        <p:spPr>
          <a:xfrm>
            <a:off x="913795" y="0"/>
            <a:ext cx="10353762" cy="753035"/>
          </a:xfrm>
        </p:spPr>
        <p:txBody>
          <a:bodyPr/>
          <a:lstStyle/>
          <a:p>
            <a:r>
              <a:rPr lang="en-US" b="1" i="1" u="sng" dirty="0">
                <a:solidFill>
                  <a:schemeClr val="accent1"/>
                </a:solidFill>
              </a:rPr>
              <a:t>CHECK</a:t>
            </a:r>
            <a:r>
              <a:rPr lang="en-US" b="1" i="1" u="sng" dirty="0">
                <a:solidFill>
                  <a:srgbClr val="3709FB"/>
                </a:solidFill>
              </a:rPr>
              <a:t> </a:t>
            </a:r>
            <a:endParaRPr lang="en-IN" b="1" i="1" u="sng" dirty="0">
              <a:solidFill>
                <a:srgbClr val="3709FB"/>
              </a:solidFill>
            </a:endParaRPr>
          </a:p>
        </p:txBody>
      </p:sp>
      <p:sp>
        <p:nvSpPr>
          <p:cNvPr id="3" name="Content Placeholder 2">
            <a:extLst>
              <a:ext uri="{FF2B5EF4-FFF2-40B4-BE49-F238E27FC236}">
                <a16:creationId xmlns:a16="http://schemas.microsoft.com/office/drawing/2014/main" id="{18BDF4D8-9A0B-4E46-BCDD-ADABD486DDCC}"/>
              </a:ext>
            </a:extLst>
          </p:cNvPr>
          <p:cNvSpPr>
            <a:spLocks noGrp="1"/>
          </p:cNvSpPr>
          <p:nvPr>
            <p:ph idx="1"/>
          </p:nvPr>
        </p:nvSpPr>
        <p:spPr>
          <a:xfrm>
            <a:off x="0" y="753036"/>
            <a:ext cx="12192000" cy="6104964"/>
          </a:xfrm>
        </p:spPr>
        <p:txBody>
          <a:bodyPr>
            <a:normAutofit/>
          </a:bodyPr>
          <a:lstStyle/>
          <a:p>
            <a:r>
              <a:rPr lang="en-US" dirty="0">
                <a:solidFill>
                  <a:srgbClr val="36A4B0"/>
                </a:solidFill>
              </a:rPr>
              <a:t>CHECK FUNCTION IS USED TO CHECK THE LOGIN AND SIGNUP CREDENTIALS OF A USER TO ENTER THE APPLICATION.</a:t>
            </a:r>
          </a:p>
          <a:p>
            <a:pPr marL="36900" indent="0">
              <a:buNone/>
            </a:pPr>
            <a:r>
              <a:rPr lang="en-US" dirty="0">
                <a:solidFill>
                  <a:srgbClr val="36A4B0"/>
                </a:solidFill>
              </a:rPr>
              <a:t>FUNCTIONS USED:- </a:t>
            </a:r>
          </a:p>
          <a:p>
            <a:pPr lvl="1"/>
            <a:r>
              <a:rPr lang="en-US" dirty="0">
                <a:solidFill>
                  <a:srgbClr val="36A4B0"/>
                </a:solidFill>
              </a:rPr>
              <a:t>ARRAYS- RECEIVED CREDENTIALS ARRAYS FROM ADMIN FUNCTION.</a:t>
            </a:r>
          </a:p>
          <a:p>
            <a:pPr lvl="1"/>
            <a:r>
              <a:rPr lang="en-US" dirty="0">
                <a:solidFill>
                  <a:srgbClr val="36A4B0"/>
                </a:solidFill>
              </a:rPr>
              <a:t>STRCMP- TO COMPARE TWO STRINGS.</a:t>
            </a:r>
          </a:p>
          <a:p>
            <a:pPr lvl="1"/>
            <a:r>
              <a:rPr lang="en-US" dirty="0">
                <a:solidFill>
                  <a:srgbClr val="36A4B0"/>
                </a:solidFill>
              </a:rPr>
              <a:t>STRCPY- TO ASSIGN ONE STRING TO A STRING VARIABLE.</a:t>
            </a:r>
          </a:p>
          <a:p>
            <a:pPr lvl="1"/>
            <a:r>
              <a:rPr lang="en-US" dirty="0">
                <a:solidFill>
                  <a:srgbClr val="36A4B0"/>
                </a:solidFill>
              </a:rPr>
              <a:t>SRAND,RAND,TIME- TO GENERATE RANDOM NUMBERS TO USE IT AS AN OTP.</a:t>
            </a:r>
          </a:p>
          <a:p>
            <a:pPr marL="36900" indent="0">
              <a:buNone/>
            </a:pPr>
            <a:r>
              <a:rPr lang="en-US" dirty="0">
                <a:solidFill>
                  <a:srgbClr val="36A4B0"/>
                </a:solidFill>
              </a:rPr>
              <a:t>TWO SUB-PARTS:</a:t>
            </a:r>
            <a:r>
              <a:rPr lang="en-IN" dirty="0">
                <a:solidFill>
                  <a:srgbClr val="36A4B0"/>
                </a:solidFill>
              </a:rPr>
              <a:t>- </a:t>
            </a:r>
          </a:p>
          <a:p>
            <a:pPr lvl="1"/>
            <a:r>
              <a:rPr lang="en-IN" dirty="0">
                <a:solidFill>
                  <a:srgbClr val="36A4B0"/>
                </a:solidFill>
              </a:rPr>
              <a:t>LOGIN- TO LOGIN</a:t>
            </a:r>
          </a:p>
          <a:p>
            <a:pPr lvl="2"/>
            <a:r>
              <a:rPr lang="en-IN" dirty="0">
                <a:solidFill>
                  <a:srgbClr val="36A4B0"/>
                </a:solidFill>
              </a:rPr>
              <a:t>CHECKS THE ENTERED CREDENTIALS WITH THE STORED CREDENTIALS.</a:t>
            </a:r>
          </a:p>
          <a:p>
            <a:pPr lvl="1"/>
            <a:r>
              <a:rPr lang="en-IN" dirty="0">
                <a:solidFill>
                  <a:srgbClr val="36A4B0"/>
                </a:solidFill>
              </a:rPr>
              <a:t>SIGNUP- TO REGISTER</a:t>
            </a:r>
          </a:p>
          <a:p>
            <a:pPr lvl="2"/>
            <a:r>
              <a:rPr lang="en-IN" dirty="0">
                <a:solidFill>
                  <a:srgbClr val="36A4B0"/>
                </a:solidFill>
              </a:rPr>
              <a:t>STORES THE NEW ENTERED CREDENTIALS IN THE CREDENTIALS ARRAY.</a:t>
            </a:r>
          </a:p>
        </p:txBody>
      </p:sp>
    </p:spTree>
    <p:extLst>
      <p:ext uri="{BB962C8B-B14F-4D97-AF65-F5344CB8AC3E}">
        <p14:creationId xmlns:p14="http://schemas.microsoft.com/office/powerpoint/2010/main" val="2286409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0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0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10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10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1000"/>
                                        <p:tgtEl>
                                          <p:spTgt spid="3">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1000"/>
                                        <p:tgtEl>
                                          <p:spTgt spid="3">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1000"/>
                                        <p:tgtEl>
                                          <p:spTgt spid="3">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1000"/>
                                        <p:tgtEl>
                                          <p:spTgt spid="3">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1000"/>
                                        <p:tgtEl>
                                          <p:spTgt spid="3">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9" dur="1000"/>
                                        <p:tgtEl>
                                          <p:spTgt spid="3">
                                            <p:txEl>
                                              <p:pRg st="9" end="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2030-EEA6-4382-B5C0-FEA6227FE8D3}"/>
              </a:ext>
            </a:extLst>
          </p:cNvPr>
          <p:cNvSpPr>
            <a:spLocks noGrp="1"/>
          </p:cNvSpPr>
          <p:nvPr>
            <p:ph type="title"/>
          </p:nvPr>
        </p:nvSpPr>
        <p:spPr>
          <a:xfrm>
            <a:off x="913795" y="0"/>
            <a:ext cx="10353762" cy="923365"/>
          </a:xfrm>
        </p:spPr>
        <p:txBody>
          <a:bodyPr/>
          <a:lstStyle/>
          <a:p>
            <a:r>
              <a:rPr lang="en-US" b="1" i="1" u="sng" dirty="0">
                <a:solidFill>
                  <a:srgbClr val="7030A0"/>
                </a:solidFill>
              </a:rPr>
              <a:t>PAYMENT PAGE</a:t>
            </a:r>
            <a:endParaRPr lang="en-IN" b="1" i="1" u="sng" dirty="0">
              <a:solidFill>
                <a:srgbClr val="7030A0"/>
              </a:solidFill>
            </a:endParaRPr>
          </a:p>
        </p:txBody>
      </p:sp>
      <p:sp>
        <p:nvSpPr>
          <p:cNvPr id="3" name="Content Placeholder 2">
            <a:extLst>
              <a:ext uri="{FF2B5EF4-FFF2-40B4-BE49-F238E27FC236}">
                <a16:creationId xmlns:a16="http://schemas.microsoft.com/office/drawing/2014/main" id="{4F955B60-B7DC-4B7C-8CD5-0E450EBE04B4}"/>
              </a:ext>
            </a:extLst>
          </p:cNvPr>
          <p:cNvSpPr>
            <a:spLocks noGrp="1"/>
          </p:cNvSpPr>
          <p:nvPr>
            <p:ph idx="1"/>
          </p:nvPr>
        </p:nvSpPr>
        <p:spPr>
          <a:xfrm>
            <a:off x="0" y="923366"/>
            <a:ext cx="12192000" cy="5934634"/>
          </a:xfrm>
        </p:spPr>
        <p:txBody>
          <a:bodyPr/>
          <a:lstStyle/>
          <a:p>
            <a:r>
              <a:rPr lang="en-US" dirty="0">
                <a:solidFill>
                  <a:schemeClr val="accent1">
                    <a:lumMod val="75000"/>
                  </a:schemeClr>
                </a:solidFill>
              </a:rPr>
              <a:t>PAYMENT PAGE FUNCTION IS TO PAY BILL PAYMENT AND DEBT PAYMENT.</a:t>
            </a:r>
          </a:p>
          <a:p>
            <a:r>
              <a:rPr lang="en-US" dirty="0">
                <a:solidFill>
                  <a:schemeClr val="accent1">
                    <a:lumMod val="75000"/>
                  </a:schemeClr>
                </a:solidFill>
              </a:rPr>
              <a:t>DISPLAYS ALL THE BILL DETAILS AND DEBT DETAILS.</a:t>
            </a:r>
          </a:p>
          <a:p>
            <a:pPr marL="36900" indent="0">
              <a:buNone/>
            </a:pPr>
            <a:r>
              <a:rPr lang="en-US" dirty="0">
                <a:solidFill>
                  <a:schemeClr val="accent1">
                    <a:lumMod val="75000"/>
                  </a:schemeClr>
                </a:solidFill>
              </a:rPr>
              <a:t>FUNCTIONS USED:- </a:t>
            </a:r>
          </a:p>
          <a:p>
            <a:pPr lvl="1"/>
            <a:r>
              <a:rPr lang="en-US" dirty="0">
                <a:solidFill>
                  <a:schemeClr val="accent1">
                    <a:lumMod val="75000"/>
                  </a:schemeClr>
                </a:solidFill>
              </a:rPr>
              <a:t>ARRAYS:- RECEIVED BILL INFORATION AND DEBT INFORMATION FROM BILL FUNCTION 				AND DEBT FUNCTION.</a:t>
            </a:r>
          </a:p>
          <a:p>
            <a:pPr lvl="1"/>
            <a:r>
              <a:rPr lang="en-US" dirty="0">
                <a:solidFill>
                  <a:schemeClr val="accent1">
                    <a:lumMod val="75000"/>
                  </a:schemeClr>
                </a:solidFill>
              </a:rPr>
              <a:t>SRAND,RAND,TIME- TO GENERATE RANDOM NUMBERS TO USE IT AS AN OTP.</a:t>
            </a:r>
          </a:p>
          <a:p>
            <a:r>
              <a:rPr lang="en-US" dirty="0">
                <a:solidFill>
                  <a:schemeClr val="accent1">
                    <a:lumMod val="75000"/>
                  </a:schemeClr>
                </a:solidFill>
              </a:rPr>
              <a:t>RETURNS THE VALUE OF X WHICH IS MANIPULATED DURING THE TRANSACTION PERIOD TO USE IT IN THE SMMT FUNCTION.</a:t>
            </a:r>
          </a:p>
        </p:txBody>
      </p:sp>
    </p:spTree>
    <p:extLst>
      <p:ext uri="{BB962C8B-B14F-4D97-AF65-F5344CB8AC3E}">
        <p14:creationId xmlns:p14="http://schemas.microsoft.com/office/powerpoint/2010/main" val="24778902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1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1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1000"/>
                                        <p:tgtEl>
                                          <p:spTgt spid="3">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1000"/>
                                        <p:tgtEl>
                                          <p:spTgt spid="3">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1)">
                                      <p:cBhvr>
                                        <p:cTn id="24" dur="1000"/>
                                        <p:tgtEl>
                                          <p:spTgt spid="3">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{CB595250-5E3B-49D8-AF66-46CDA6BA5184}tf55705232_win32</Template>
  <TotalTime>182</TotalTime>
  <Words>1041</Words>
  <Application>Microsoft Office PowerPoint</Application>
  <PresentationFormat>Widescreen</PresentationFormat>
  <Paragraphs>145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Calibri</vt:lpstr>
      <vt:lpstr>Comic Sans MS</vt:lpstr>
      <vt:lpstr>Goudy Old Style</vt:lpstr>
      <vt:lpstr>Wingdings</vt:lpstr>
      <vt:lpstr>Wingdings 2</vt:lpstr>
      <vt:lpstr>SlateVTI</vt:lpstr>
      <vt:lpstr>SOCIAL MONEY MANAGEMENT TOOL</vt:lpstr>
      <vt:lpstr>PROBLEM STATEMENT:-</vt:lpstr>
      <vt:lpstr>DESCRIPTION ABOUT THE PROJECT</vt:lpstr>
      <vt:lpstr>FUNCTIONS:- </vt:lpstr>
      <vt:lpstr>ADMIN</vt:lpstr>
      <vt:lpstr>BILL</vt:lpstr>
      <vt:lpstr>DEBT</vt:lpstr>
      <vt:lpstr>CHECK </vt:lpstr>
      <vt:lpstr>PAYMENT PAGE</vt:lpstr>
      <vt:lpstr>SMMT SCORE</vt:lpstr>
      <vt:lpstr>EXPENSE TRACKER</vt:lpstr>
      <vt:lpstr>RECURRING PAYMENT</vt:lpstr>
      <vt:lpstr>REMAINDER</vt:lpstr>
      <vt:lpstr>PROFILE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MONEY MANAGEMENT TOOL</dc:title>
  <dc:creator>YELLINA SRI BHARGAV - [CB.EN.U4CSE21670]</dc:creator>
  <cp:lastModifiedBy>YELLINA SRI BHARGAV - [CB.EN.U4CSE21670]</cp:lastModifiedBy>
  <cp:revision>24</cp:revision>
  <dcterms:created xsi:type="dcterms:W3CDTF">2022-04-25T05:12:03Z</dcterms:created>
  <dcterms:modified xsi:type="dcterms:W3CDTF">2022-04-27T08:44:50Z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