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39800" y="4402080"/>
            <a:ext cx="6291360" cy="4740840"/>
          </a:xfrm>
          <a:prstGeom prst="rect">
            <a:avLst/>
          </a:prstGeom>
        </p:spPr>
        <p:txBody>
          <a:bodyPr bIns="0" lIns="0" rIns="0" tIns="0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hdr"/>
          </p:nvPr>
        </p:nvSpPr>
        <p:spPr>
          <a:xfrm>
            <a:off x="0" y="-360"/>
            <a:ext cx="3371760" cy="501840"/>
          </a:xfrm>
          <a:prstGeom prst="rect">
            <a:avLst/>
          </a:prstGeom>
        </p:spPr>
        <p:txBody>
          <a:bodyPr bIns="0" lIns="0" rIns="0" tIns="0"/>
          <a:p>
            <a:pPr>
              <a:buFont typeface="Times New Roman"/>
              <a:buChar char="•"/>
            </a:pP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dt"/>
          </p:nvPr>
        </p:nvSpPr>
        <p:spPr>
          <a:xfrm>
            <a:off x="4398480" y="-360"/>
            <a:ext cx="3372120" cy="501840"/>
          </a:xfrm>
          <a:prstGeom prst="rect">
            <a:avLst/>
          </a:prstGeom>
        </p:spPr>
        <p:txBody>
          <a:bodyPr bIns="0" lIns="0" rIns="0" tIns="0"/>
          <a:p>
            <a:pPr>
              <a:buFont typeface="Times New Roman"/>
              <a:buChar char="•"/>
            </a:pP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ftr"/>
          </p:nvPr>
        </p:nvSpPr>
        <p:spPr>
          <a:xfrm>
            <a:off x="0" y="9554760"/>
            <a:ext cx="3371760" cy="502200"/>
          </a:xfrm>
          <a:prstGeom prst="rect">
            <a:avLst/>
          </a:prstGeom>
        </p:spPr>
        <p:txBody>
          <a:bodyPr anchor="b" bIns="0" lIns="0" rIns="0" tIns="0"/>
          <a:p>
            <a:pPr>
              <a:buFont typeface="Times New Roman"/>
              <a:buChar char="•"/>
            </a:pPr>
            <a:endParaRPr/>
          </a:p>
        </p:txBody>
      </p:sp>
      <p:sp>
        <p:nvSpPr>
          <p:cNvPr id="42" name="PlaceHolder 6"/>
          <p:cNvSpPr>
            <a:spLocks noGrp="1"/>
          </p:cNvSpPr>
          <p:nvPr>
            <p:ph type="sldNum"/>
          </p:nvPr>
        </p:nvSpPr>
        <p:spPr>
          <a:xfrm>
            <a:off x="4398480" y="9554760"/>
            <a:ext cx="3372120" cy="50220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93000"/>
              </a:lnSpc>
              <a:buFont typeface="Times New Roman"/>
              <a:buChar char="•"/>
            </a:pPr>
            <a:fld id="{D1710141-3131-41D1-9161-A131B1D101A1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398840" y="9555120"/>
            <a:ext cx="3372120" cy="50184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93000"/>
              </a:lnSpc>
              <a:buFont typeface="Times New Roman"/>
              <a:buChar char="•"/>
            </a:pPr>
            <a:fld id="{6141C1B1-1171-41A1-B141-91119111D181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39800" y="4402080"/>
            <a:ext cx="6292800" cy="4742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398840" y="9555120"/>
            <a:ext cx="3372120" cy="50184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93000"/>
              </a:lnSpc>
              <a:buFont typeface="Times New Roman"/>
              <a:buChar char="•"/>
            </a:pPr>
            <a:fld id="{A1A13181-01F1-41E1-B1C1-B1711131D141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39800" y="4402080"/>
            <a:ext cx="6292800" cy="4742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39800" y="4402080"/>
            <a:ext cx="6291360" cy="4741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4398840" y="9555120"/>
            <a:ext cx="3372120" cy="50184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93000"/>
              </a:lnSpc>
              <a:buFont typeface="Times New Roman"/>
              <a:buChar char="•"/>
            </a:pPr>
            <a:fld id="{5131B111-6191-41C1-A1D1-5151A1E1C191}" type="slidenum">
              <a:rPr lang="en-US" sz="1400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720" y="168480"/>
            <a:ext cx="9072720" cy="152856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9072720" cy="237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720" y="4370040"/>
            <a:ext cx="9072720" cy="237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720" y="168480"/>
            <a:ext cx="9072720" cy="152856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4427280" cy="237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3400" y="1763640"/>
            <a:ext cx="4427280" cy="237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3400" y="4370040"/>
            <a:ext cx="4427280" cy="237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720" y="4370040"/>
            <a:ext cx="4427280" cy="237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720" y="168480"/>
            <a:ext cx="9072720" cy="152856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4427280" cy="237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3400" y="1763640"/>
            <a:ext cx="4427280" cy="237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720" y="168480"/>
            <a:ext cx="9072720" cy="152856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720" y="1763640"/>
            <a:ext cx="9072720" cy="4990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720" y="168480"/>
            <a:ext cx="9072720" cy="152856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9072720" cy="498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720" y="168480"/>
            <a:ext cx="9072720" cy="152856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4427280" cy="498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3400" y="1763640"/>
            <a:ext cx="4427280" cy="498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720" y="168480"/>
            <a:ext cx="9072720" cy="152856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720" y="215280"/>
            <a:ext cx="9072720" cy="6538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720" y="168480"/>
            <a:ext cx="9072720" cy="152856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4427280" cy="237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720" y="4370040"/>
            <a:ext cx="4427280" cy="237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3400" y="1763640"/>
            <a:ext cx="4427280" cy="498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720" y="168480"/>
            <a:ext cx="9072720" cy="152856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4427280" cy="498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3400" y="1763640"/>
            <a:ext cx="4427280" cy="237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3400" y="4370040"/>
            <a:ext cx="4427280" cy="237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720" y="168480"/>
            <a:ext cx="9072720" cy="152856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4427280" cy="237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3400" y="1763640"/>
            <a:ext cx="4427280" cy="237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720" y="4370040"/>
            <a:ext cx="9072360" cy="237996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720" y="215280"/>
            <a:ext cx="9072720" cy="1434600"/>
          </a:xfrm>
          <a:prstGeom prst="rect">
            <a:avLst/>
          </a:prstGeom>
        </p:spPr>
        <p:txBody>
          <a:bodyPr anchor="ctr" bIns="46800" lIns="90000" rIns="90000" tIns="46800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9072720" cy="498996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Arial"/>
              <a:buChar char="•"/>
            </a:pPr>
            <a:r>
              <a:rPr lang="en-IN"/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IN"/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IN"/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IN"/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IN"/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IN"/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IN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360" y="7006680"/>
            <a:ext cx="2351160" cy="401760"/>
          </a:xfrm>
          <a:prstGeom prst="rect">
            <a:avLst/>
          </a:prstGeom>
        </p:spPr>
        <p:txBody>
          <a:bodyPr anchor="ctr" bIns="46800" lIns="90000" rIns="90000" tIns="46800"/>
          <a:p>
            <a:pPr>
              <a:buFont typeface="Times New Roman"/>
              <a:buChar char="•"/>
            </a:pP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4840" y="7006680"/>
            <a:ext cx="3191040" cy="401760"/>
          </a:xfrm>
          <a:prstGeom prst="rect">
            <a:avLst/>
          </a:prstGeom>
        </p:spPr>
        <p:txBody>
          <a:bodyPr anchor="ctr" bIns="46800" lIns="90000" rIns="90000" tIns="46800"/>
          <a:p>
            <a:pPr>
              <a:buFont typeface="Times New Roman"/>
              <a:buChar char="•"/>
            </a:pP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2600" cy="401760"/>
          </a:xfrm>
          <a:prstGeom prst="rect">
            <a:avLst/>
          </a:prstGeom>
        </p:spPr>
        <p:txBody>
          <a:bodyPr anchor="ctr" bIns="46800" lIns="90000" rIns="90000" tIns="46800"/>
          <a:p>
            <a:pPr>
              <a:buFont typeface="Times New Roman"/>
              <a:buChar char="•"/>
            </a:pPr>
            <a:fld id="{01716191-E101-41D1-8131-41E16141E1D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3280" y="360000"/>
            <a:ext cx="9072720" cy="27752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r>
              <a:rPr lang="en-IN"/>
              <a:t>Smartphone based User Authentication Scheme without Verifier Table on Authentication Server 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4392000" y="4338360"/>
            <a:ext cx="5256720" cy="2843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Bhaskar Kalia</a:t>
            </a:r>
            <a:endParaRPr/>
          </a:p>
          <a:p>
            <a:pPr algn="ctr"/>
            <a:r>
              <a:rPr lang="en-IN"/>
              <a:t>Anurag Singh</a:t>
            </a:r>
            <a:endParaRPr/>
          </a:p>
          <a:p>
            <a:pPr algn="ctr"/>
            <a:r>
              <a:rPr lang="en-IN"/>
              <a:t>Sushant Thakur</a:t>
            </a:r>
            <a:endParaRPr/>
          </a:p>
          <a:p>
            <a:pPr algn="ctr"/>
            <a:r>
              <a:rPr lang="en-IN"/>
              <a:t>Premlata Negi</a:t>
            </a:r>
            <a:endParaRPr/>
          </a:p>
          <a:p>
            <a:pPr algn="ctr"/>
            <a:r>
              <a:rPr lang="en-IN"/>
              <a:t>Nisha Kumari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848880" y="415440"/>
            <a:ext cx="8232840" cy="1310760"/>
          </a:xfrm>
          <a:prstGeom prst="rect">
            <a:avLst/>
          </a:prstGeom>
        </p:spPr>
        <p:txBody>
          <a:bodyPr anchor="ctr"/>
          <a:p>
            <a:pPr algn="ctr">
              <a:buFont typeface="Calibri"/>
              <a:buChar char="•"/>
            </a:pPr>
            <a:r>
              <a:rPr b="1" lang="en-US" sz="4000"/>
              <a:t>Password Change Phase</a:t>
            </a:r>
            <a:r>
              <a:rPr lang="en-US" sz="4000"/>
              <a:t>
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792000" y="1765080"/>
            <a:ext cx="8232840" cy="507492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Font typeface="Arial"/>
              <a:buChar char="•"/>
            </a:pPr>
            <a:r>
              <a:rPr lang="en-US"/>
              <a:t>This phase is invoked whenever the user</a:t>
            </a:r>
            <a:r>
              <a:rPr i="1" lang="en-US"/>
              <a:t> </a:t>
            </a:r>
            <a:r>
              <a:rPr lang="en-US"/>
              <a:t>wants to change his password. He can easily change his password without taking any assistance from the remote system. The phase works as follows: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/>
              <a:t>1. The user</a:t>
            </a:r>
            <a:r>
              <a:rPr i="1" lang="en-US"/>
              <a:t> </a:t>
            </a:r>
            <a:r>
              <a:rPr lang="en-US"/>
              <a:t>opens his application. He submits   the password </a:t>
            </a:r>
            <a:r>
              <a:rPr b="1" i="1" lang="en-US"/>
              <a:t>PWD</a:t>
            </a:r>
            <a:r>
              <a:rPr i="1" lang="en-US"/>
              <a:t> </a:t>
            </a:r>
            <a:r>
              <a:rPr lang="en-US"/>
              <a:t>and requests to change the password.</a:t>
            </a:r>
            <a:endParaRPr/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/>
              <a:t>2. Then </a:t>
            </a:r>
            <a:r>
              <a:rPr i="1" lang="en-US"/>
              <a:t>User </a:t>
            </a:r>
            <a:r>
              <a:rPr lang="en-US"/>
              <a:t>chooses new password </a:t>
            </a:r>
            <a:r>
              <a:rPr b="1" i="1" lang="en-US"/>
              <a:t>PWD</a:t>
            </a:r>
            <a:r>
              <a:rPr b="1" lang="en-US"/>
              <a:t>*</a:t>
            </a:r>
            <a:r>
              <a:rPr lang="en-US"/>
              <a:t> .</a:t>
            </a:r>
            <a:endParaRPr/>
          </a:p>
        </p:txBody>
      </p:sp>
      <p:sp>
        <p:nvSpPr>
          <p:cNvPr id="65" name="CustomShape 3"/>
          <p:cNvSpPr/>
          <p:nvPr/>
        </p:nvSpPr>
        <p:spPr>
          <a:xfrm>
            <a:off x="7224840" y="7007400"/>
            <a:ext cx="2352600" cy="401400"/>
          </a:xfrm>
          <a:prstGeom prst="rect">
            <a:avLst/>
          </a:prstGeom>
        </p:spPr>
        <p:txBody>
          <a:bodyPr anchor="ctr" bIns="46800" lIns="90000" rIns="90000" tIns="46800"/>
          <a:p>
            <a:pPr algn="r">
              <a:buFont typeface="Times New Roman"/>
              <a:buChar char="•"/>
            </a:pPr>
            <a:fld id="{C1B181A1-1111-41B1-9171-B121C191A141}" type="slidenum">
              <a:rPr lang="en-US" sz="1200">
                <a:solidFill>
                  <a:srgbClr val="898989"/>
                </a:solidFill>
              </a:rPr>
              <a:t>&lt;number&gt;</a:t>
            </a:fld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431640" y="648000"/>
            <a:ext cx="9072360" cy="498960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/>
              <a:t>3. The smart card computes</a:t>
            </a:r>
            <a:endParaRPr/>
          </a:p>
          <a:p>
            <a:pPr>
              <a:buFont typeface="Arial"/>
              <a:buChar char="•"/>
            </a:pPr>
            <a:r>
              <a:rPr b="1" i="1" lang="en-US"/>
              <a:t>N</a:t>
            </a:r>
            <a:r>
              <a:rPr b="1" lang="en-US"/>
              <a:t>*= </a:t>
            </a:r>
            <a:r>
              <a:rPr b="1" i="1" lang="en-US"/>
              <a:t>N⊕ h</a:t>
            </a:r>
            <a:r>
              <a:rPr b="1" lang="en-US"/>
              <a:t>(</a:t>
            </a:r>
            <a:r>
              <a:rPr b="1" i="1" lang="en-US"/>
              <a:t>PWD</a:t>
            </a:r>
            <a:r>
              <a:rPr b="1" lang="en-US"/>
              <a:t>)</a:t>
            </a:r>
            <a:r>
              <a:rPr b="1" i="1" lang="en-US"/>
              <a:t>⊕ h</a:t>
            </a:r>
            <a:r>
              <a:rPr b="1" lang="en-US"/>
              <a:t>(</a:t>
            </a:r>
            <a:r>
              <a:rPr b="1" i="1" lang="en-US"/>
              <a:t>PWD</a:t>
            </a:r>
            <a:r>
              <a:rPr b="1" lang="en-US"/>
              <a:t>*)</a:t>
            </a:r>
            <a:r>
              <a:rPr lang="en-US"/>
              <a:t> , which yields </a:t>
            </a:r>
            <a:r>
              <a:rPr b="1" i="1" lang="en-US"/>
              <a:t>h</a:t>
            </a:r>
            <a:r>
              <a:rPr b="1" lang="en-US"/>
              <a:t>(</a:t>
            </a:r>
            <a:r>
              <a:rPr b="1" i="1" lang="en-US"/>
              <a:t>PWD</a:t>
            </a:r>
            <a:r>
              <a:rPr b="1" lang="en-US"/>
              <a:t>*)</a:t>
            </a:r>
            <a:r>
              <a:rPr b="1" i="1" lang="en-US"/>
              <a:t>⊕ h</a:t>
            </a:r>
            <a:r>
              <a:rPr b="1" lang="en-US"/>
              <a:t>(</a:t>
            </a:r>
            <a:r>
              <a:rPr b="1" i="1" lang="en-US"/>
              <a:t>x</a:t>
            </a:r>
            <a:r>
              <a:rPr b="1" lang="en-US"/>
              <a:t>)</a:t>
            </a:r>
            <a:r>
              <a:rPr lang="en-US"/>
              <a:t> .</a:t>
            </a:r>
            <a:endParaRPr/>
          </a:p>
          <a:p>
            <a:pPr>
              <a:buFont typeface="Arial"/>
              <a:buChar char="•"/>
            </a:pPr>
            <a:r>
              <a:rPr lang="en-US"/>
              <a:t>4. The nonce </a:t>
            </a:r>
            <a:r>
              <a:rPr b="1" i="1" lang="en-US"/>
              <a:t>N</a:t>
            </a:r>
            <a:r>
              <a:rPr i="1" lang="en-US"/>
              <a:t> </a:t>
            </a:r>
            <a:r>
              <a:rPr lang="en-US"/>
              <a:t>will be replaced with </a:t>
            </a:r>
            <a:r>
              <a:rPr b="1" i="1" lang="en-US"/>
              <a:t>N</a:t>
            </a:r>
            <a:r>
              <a:rPr b="1" lang="en-US"/>
              <a:t>*</a:t>
            </a:r>
            <a:r>
              <a:rPr lang="en-US"/>
              <a:t>. The password has been changed with the new password </a:t>
            </a:r>
            <a:r>
              <a:rPr b="1" i="1" lang="en-US"/>
              <a:t>PWD</a:t>
            </a:r>
            <a:r>
              <a:rPr b="1" lang="en-US"/>
              <a:t>*</a:t>
            </a:r>
            <a:r>
              <a:rPr lang="en-US"/>
              <a:t> and terminates the operation.</a:t>
            </a:r>
            <a:endParaRPr/>
          </a:p>
          <a:p>
            <a:pPr>
              <a:buFont typeface="Arial"/>
              <a:buChar char="•"/>
            </a:pPr>
            <a:endParaRPr/>
          </a:p>
        </p:txBody>
      </p:sp>
      <p:sp>
        <p:nvSpPr>
          <p:cNvPr id="67" name="CustomShape 2"/>
          <p:cNvSpPr/>
          <p:nvPr/>
        </p:nvSpPr>
        <p:spPr>
          <a:xfrm>
            <a:off x="7224840" y="7007400"/>
            <a:ext cx="2352600" cy="401400"/>
          </a:xfrm>
          <a:prstGeom prst="rect">
            <a:avLst/>
          </a:prstGeom>
        </p:spPr>
        <p:txBody>
          <a:bodyPr anchor="ctr" bIns="46800" lIns="90000" rIns="90000" tIns="46800"/>
          <a:p>
            <a:pPr algn="r">
              <a:buFont typeface="Times New Roman"/>
              <a:buChar char="•"/>
            </a:pPr>
            <a:fld id="{4161C131-A121-41E1-B1B1-41F151C15151}" type="slidenum">
              <a:rPr lang="en-US" sz="1200">
                <a:solidFill>
                  <a:srgbClr val="898989"/>
                </a:solidFill>
              </a:rPr>
              <a:t>&lt;number&gt;</a:t>
            </a:fld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3280" y="286920"/>
            <a:ext cx="8099280" cy="1105200"/>
          </a:xfrm>
          <a:prstGeom prst="rect">
            <a:avLst/>
          </a:prstGeom>
        </p:spPr>
        <p:txBody>
          <a:bodyPr anchor="ctr" tIns="36000"/>
          <a:p>
            <a:pPr algn="ctr">
              <a:buFont typeface="Calibri"/>
              <a:buChar char="•"/>
            </a:pPr>
            <a:r>
              <a:rPr b="1" lang="en-US"/>
              <a:t>The Proposed Scheme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2920" y="1823760"/>
            <a:ext cx="9072360" cy="4384800"/>
          </a:xfrm>
          <a:prstGeom prst="rect">
            <a:avLst/>
          </a:prstGeom>
        </p:spPr>
        <p:txBody>
          <a:bodyPr/>
          <a:p>
            <a:pPr>
              <a:buSzPct val="45000"/>
              <a:buFont charset="2" typeface="Wingdings"/>
              <a:buChar char=""/>
            </a:pPr>
            <a:r>
              <a:rPr lang="en-US"/>
              <a:t>The proposed scheme also consists of three phases</a:t>
            </a:r>
            <a:endParaRPr/>
          </a:p>
          <a:p>
            <a:pPr>
              <a:buSzPct val="45000"/>
              <a:buFont charset="2" typeface="Wingdings"/>
              <a:buChar char=""/>
            </a:pPr>
            <a:r>
              <a:rPr lang="en-US"/>
              <a:t>Registration phase: Used for registration of new user</a:t>
            </a:r>
            <a:endParaRPr/>
          </a:p>
          <a:p>
            <a:pPr>
              <a:buSzPct val="45000"/>
              <a:buFont charset="2" typeface="Wingdings"/>
              <a:buChar char=""/>
            </a:pPr>
            <a:r>
              <a:rPr lang="en-US"/>
              <a:t>Authentication phase: Used for every time user want to access resource</a:t>
            </a:r>
            <a:endParaRPr/>
          </a:p>
          <a:p>
            <a:pPr>
              <a:buSzPct val="45000"/>
              <a:buFont charset="2" typeface="Wingdings"/>
              <a:buChar char=""/>
            </a:pPr>
            <a:r>
              <a:rPr lang="en-US"/>
              <a:t>Password change phase: Used when user loses his phone to recover the account</a:t>
            </a: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7224840" y="7007400"/>
            <a:ext cx="2352600" cy="401400"/>
          </a:xfrm>
          <a:prstGeom prst="rect">
            <a:avLst/>
          </a:prstGeom>
        </p:spPr>
        <p:txBody>
          <a:bodyPr anchor="ctr" bIns="46800" lIns="90000" rIns="90000" tIns="46800"/>
          <a:p>
            <a:pPr algn="r">
              <a:buFont typeface="Times New Roman"/>
              <a:buChar char="•"/>
            </a:pPr>
            <a:fld id="{618161D1-5181-4131-9181-51D171E10161}" type="slidenum">
              <a:rPr lang="en-US" sz="1200">
                <a:solidFill>
                  <a:srgbClr val="898989"/>
                </a:solidFill>
              </a:rPr>
              <a:t>&lt;number&gt;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720" y="0"/>
            <a:ext cx="9072720" cy="1434600"/>
          </a:xfrm>
          <a:prstGeom prst="rect">
            <a:avLst/>
          </a:prstGeom>
        </p:spPr>
        <p:txBody>
          <a:bodyPr anchor="ctr" tIns="36000"/>
          <a:p>
            <a:pPr algn="ctr">
              <a:buFont typeface="Calibri"/>
              <a:buChar char="•"/>
            </a:pPr>
            <a:r>
              <a:rPr b="1" lang="en-US"/>
              <a:t>Registration Phase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7224840" y="7007400"/>
            <a:ext cx="2352600" cy="401400"/>
          </a:xfrm>
          <a:prstGeom prst="rect">
            <a:avLst/>
          </a:prstGeom>
        </p:spPr>
        <p:txBody>
          <a:bodyPr anchor="ctr" bIns="46800" lIns="90000" rIns="90000" tIns="46800"/>
          <a:p>
            <a:pPr algn="r">
              <a:buFont typeface="Times New Roman"/>
              <a:buChar char="•"/>
            </a:pPr>
            <a:fld id="{D1B1E1A1-F131-41D1-9161-5181E191C1F1}" type="slidenum">
              <a:rPr lang="en-US" sz="1200">
                <a:solidFill>
                  <a:srgbClr val="898989"/>
                </a:solidFill>
              </a:rPr>
              <a:t>&lt;number&gt;</a:t>
            </a:fld>
            <a:endParaRPr/>
          </a:p>
        </p:txBody>
      </p:sp>
      <p:sp>
        <p:nvSpPr>
          <p:cNvPr id="50" name="TextShape 3"/>
          <p:cNvSpPr txBox="1"/>
          <p:nvPr/>
        </p:nvSpPr>
        <p:spPr>
          <a:xfrm>
            <a:off x="504720" y="1763640"/>
            <a:ext cx="9072720" cy="4989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5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600" y="1224000"/>
            <a:ext cx="9914400" cy="626400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34360"/>
            <a:ext cx="9072720" cy="6245640"/>
          </a:xfrm>
          <a:prstGeom prst="rect">
            <a:avLst/>
          </a:prstGeom>
        </p:spPr>
        <p:txBody>
          <a:bodyPr/>
          <a:p>
            <a:pPr>
              <a:buFont typeface="Calibri"/>
              <a:buAutoNum type="arabicPeriod"/>
            </a:pPr>
            <a:endParaRPr/>
          </a:p>
          <a:p>
            <a:pPr>
              <a:buFont typeface="Calibri"/>
              <a:buAutoNum type="arabicPeriod"/>
            </a:pPr>
            <a:r>
              <a:rPr lang="en-US"/>
              <a:t>User will start the Application on phone and tap on the "Register" option to register himself. A login page will display in which user will enter the UserID (</a:t>
            </a:r>
            <a:r>
              <a:rPr b="1" lang="en-US"/>
              <a:t>UID</a:t>
            </a:r>
            <a:r>
              <a:rPr lang="en-US"/>
              <a:t>), password(</a:t>
            </a:r>
            <a:r>
              <a:rPr b="1" lang="en-US"/>
              <a:t>PWD</a:t>
            </a:r>
            <a:r>
              <a:rPr lang="en-US"/>
              <a:t>).</a:t>
            </a:r>
            <a:endParaRPr/>
          </a:p>
          <a:p>
            <a:pPr>
              <a:buFont typeface="Calibri"/>
              <a:buAutoNum type="arabicPeriod"/>
            </a:pPr>
            <a:r>
              <a:rPr lang="en-US"/>
              <a:t>Application computes </a:t>
            </a:r>
            <a:r>
              <a:rPr b="1" lang="en-US"/>
              <a:t>h(UID)</a:t>
            </a:r>
            <a:r>
              <a:rPr lang="en-US"/>
              <a:t> and </a:t>
            </a:r>
            <a:r>
              <a:rPr b="1" lang="en-US"/>
              <a:t>h(PWD)</a:t>
            </a:r>
            <a:r>
              <a:rPr lang="en-US"/>
              <a:t>.</a:t>
            </a:r>
            <a:endParaRPr/>
          </a:p>
          <a:p>
            <a:pPr>
              <a:buFont typeface="Calibri"/>
              <a:buAutoNum type="arabicPeriod"/>
            </a:pPr>
            <a:r>
              <a:rPr lang="en-US"/>
              <a:t>Application encrypts</a:t>
            </a:r>
            <a:r>
              <a:rPr b="1" lang="en-US"/>
              <a:t> h(UID)</a:t>
            </a:r>
            <a:r>
              <a:rPr lang="en-US"/>
              <a:t> and </a:t>
            </a:r>
            <a:r>
              <a:rPr b="1" lang="en-US"/>
              <a:t>h(PWD)</a:t>
            </a:r>
            <a:r>
              <a:rPr lang="en-US"/>
              <a:t> with the </a:t>
            </a:r>
            <a:r>
              <a:rPr b="1" lang="en-US"/>
              <a:t>Public Key</a:t>
            </a:r>
            <a:r>
              <a:rPr lang="en-US"/>
              <a:t> of Authentication server and sends to Authentication server.</a:t>
            </a:r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7224840" y="7007400"/>
            <a:ext cx="2352600" cy="401400"/>
          </a:xfrm>
          <a:prstGeom prst="rect">
            <a:avLst/>
          </a:prstGeom>
        </p:spPr>
        <p:txBody>
          <a:bodyPr anchor="ctr" bIns="46800" lIns="90000" rIns="90000" tIns="46800"/>
          <a:p>
            <a:pPr algn="r">
              <a:buFont typeface="Times New Roman"/>
              <a:buChar char="•"/>
            </a:pPr>
            <a:fld id="{6121E100-31F1-41C1-81D1-81111100F1F1}" type="slidenum">
              <a:rPr lang="en-US" sz="1200">
                <a:solidFill>
                  <a:srgbClr val="898989"/>
                </a:solidFill>
              </a:rPr>
              <a:t>&lt;number&gt;</a:t>
            </a:fld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31280" y="720000"/>
            <a:ext cx="9072720" cy="4989960"/>
          </a:xfrm>
          <a:prstGeom prst="rect">
            <a:avLst/>
          </a:prstGeom>
        </p:spPr>
        <p:txBody>
          <a:bodyPr/>
          <a:p>
            <a:pPr>
              <a:buFont typeface="Calibri"/>
              <a:buAutoNum type="arabicPeriod"/>
            </a:pPr>
            <a:r>
              <a:rPr lang="en-US"/>
              <a:t>Server computes Nonce,                                           </a:t>
            </a:r>
            <a:r>
              <a:rPr b="1" lang="en-US"/>
              <a:t>N= h(PWD) ⊕ h(x)</a:t>
            </a:r>
            <a:r>
              <a:rPr lang="en-US"/>
              <a:t>, where </a:t>
            </a:r>
            <a:r>
              <a:rPr b="1" lang="en-US"/>
              <a:t>x</a:t>
            </a:r>
            <a:r>
              <a:rPr lang="en-US"/>
              <a:t> is server master key.</a:t>
            </a:r>
            <a:endParaRPr/>
          </a:p>
          <a:p>
            <a:pPr>
              <a:buFont typeface="Calibri"/>
              <a:buAutoNum type="arabicPeriod"/>
            </a:pPr>
            <a:r>
              <a:rPr lang="en-US"/>
              <a:t>Server sends back </a:t>
            </a:r>
            <a:r>
              <a:rPr b="1" lang="en-US"/>
              <a:t>N </a:t>
            </a:r>
            <a:r>
              <a:rPr lang="en-US"/>
              <a:t>and </a:t>
            </a:r>
            <a:r>
              <a:rPr b="1" lang="en-US"/>
              <a:t>y</a:t>
            </a:r>
            <a:r>
              <a:rPr lang="en-US"/>
              <a:t> to application where </a:t>
            </a:r>
            <a:r>
              <a:rPr b="1" lang="en-US"/>
              <a:t>y</a:t>
            </a:r>
            <a:r>
              <a:rPr lang="en-US"/>
              <a:t> is a number stored in each user application.  </a:t>
            </a:r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7224840" y="7007400"/>
            <a:ext cx="2352600" cy="401400"/>
          </a:xfrm>
          <a:prstGeom prst="rect">
            <a:avLst/>
          </a:prstGeom>
        </p:spPr>
        <p:txBody>
          <a:bodyPr anchor="ctr" bIns="46800" lIns="90000" rIns="90000" tIns="46800"/>
          <a:p>
            <a:pPr algn="r">
              <a:buFont typeface="Times New Roman"/>
              <a:buChar char="•"/>
            </a:pPr>
            <a:fld id="{6181D161-5191-41A1-91A1-7111E1812191}" type="slidenum">
              <a:rPr lang="en-US" sz="1200">
                <a:solidFill>
                  <a:srgbClr val="898989"/>
                </a:solidFill>
              </a:rPr>
              <a:t>&lt;number&gt;</a:t>
            </a:fld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3280" y="-138600"/>
            <a:ext cx="9072720" cy="14346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r>
              <a:rPr b="1" lang="en-IN"/>
              <a:t>Authentication Phase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720" y="1080000"/>
            <a:ext cx="9072720" cy="619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5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600" y="1008000"/>
            <a:ext cx="9842400" cy="640800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864000" y="518760"/>
            <a:ext cx="8232840" cy="5961240"/>
          </a:xfrm>
          <a:prstGeom prst="rect">
            <a:avLst/>
          </a:prstGeom>
        </p:spPr>
        <p:txBody>
          <a:bodyPr/>
          <a:p>
            <a:pPr>
              <a:buFont typeface="Calibri"/>
              <a:buAutoNum type="arabicPeriod"/>
            </a:pPr>
            <a:r>
              <a:rPr lang="en-US"/>
              <a:t>User enters </a:t>
            </a:r>
            <a:r>
              <a:rPr b="1" lang="en-US"/>
              <a:t>UID</a:t>
            </a:r>
            <a:r>
              <a:rPr lang="en-US"/>
              <a:t> on website/server .</a:t>
            </a:r>
            <a:endParaRPr/>
          </a:p>
          <a:p>
            <a:pPr>
              <a:buFont typeface="Calibri"/>
              <a:buAutoNum type="arabicPeriod"/>
            </a:pPr>
            <a:r>
              <a:rPr lang="en-US"/>
              <a:t>Website directs user to authenticate via app.</a:t>
            </a:r>
            <a:endParaRPr/>
          </a:p>
          <a:p>
            <a:pPr>
              <a:buFont typeface="Calibri"/>
              <a:buAutoNum type="arabicPeriod"/>
            </a:pPr>
            <a:r>
              <a:rPr lang="en-US"/>
              <a:t>User enters </a:t>
            </a:r>
            <a:r>
              <a:rPr b="1" lang="en-US"/>
              <a:t>PWD</a:t>
            </a:r>
            <a:r>
              <a:rPr lang="en-US"/>
              <a:t> in the application and taps on authenticate button.</a:t>
            </a:r>
            <a:endParaRPr/>
          </a:p>
          <a:p>
            <a:pPr>
              <a:buFont typeface="Calibri"/>
              <a:buAutoNum type="arabicPeriod"/>
            </a:pPr>
            <a:r>
              <a:rPr lang="en-US"/>
              <a:t>Application computes, 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b="1" i="1" lang="en-US"/>
              <a:t>CID= h(PWD) ⊕ h(N ⊕ y ⊕ T)</a:t>
            </a:r>
            <a:r>
              <a:rPr i="1" lang="en-US"/>
              <a:t>, where </a:t>
            </a:r>
            <a:r>
              <a:rPr b="1" i="1" lang="en-US"/>
              <a:t>T</a:t>
            </a:r>
            <a:r>
              <a:rPr i="1" lang="en-US"/>
              <a:t> is the curent date and time.</a:t>
            </a:r>
            <a:endParaRPr/>
          </a:p>
          <a:p>
            <a:pPr>
              <a:buFont typeface="Calibri"/>
              <a:buAutoNum type="arabicPeriod"/>
            </a:pPr>
            <a:r>
              <a:rPr b="1" i="1" lang="en-US"/>
              <a:t>B= h(CID</a:t>
            </a:r>
            <a:r>
              <a:rPr b="1" lang="en-US"/>
              <a:t> ⊕ h(PWD))</a:t>
            </a:r>
            <a:r>
              <a:rPr lang="en-US"/>
              <a:t>.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- </a:t>
            </a:r>
            <a:r>
              <a:rPr b="1" lang="en-US"/>
              <a:t>C= h(T ⊕</a:t>
            </a:r>
            <a:r>
              <a:rPr b="1" i="1" lang="en-US"/>
              <a:t> N </a:t>
            </a:r>
            <a:r>
              <a:rPr b="1" lang="en-US"/>
              <a:t>⊕</a:t>
            </a:r>
            <a:r>
              <a:rPr b="1" i="1" lang="en-US"/>
              <a:t> B </a:t>
            </a:r>
            <a:r>
              <a:rPr b="1" lang="en-US"/>
              <a:t>⊕</a:t>
            </a:r>
            <a:r>
              <a:rPr b="1" i="1" lang="en-US"/>
              <a:t> y)</a:t>
            </a:r>
            <a:r>
              <a:rPr i="1" lang="en-US"/>
              <a:t>.</a:t>
            </a:r>
            <a:endParaRPr/>
          </a:p>
          <a:p>
            <a:pPr>
              <a:buFont typeface="Calibri"/>
              <a:buAutoNum type="arabicPeriod"/>
            </a:pPr>
            <a:r>
              <a:rPr b="1" lang="en-US"/>
              <a:t>App-&gt;Server: CID,N,C,T,h(UID)</a:t>
            </a:r>
            <a:r>
              <a:rPr lang="en-US"/>
              <a:t>.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144000" y="617400"/>
            <a:ext cx="9728280" cy="629460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lang="en-US"/>
              <a:t>5. Upon receiving the login message(</a:t>
            </a:r>
            <a:r>
              <a:rPr b="1" i="1" lang="en-US"/>
              <a:t>CID</a:t>
            </a:r>
            <a:r>
              <a:rPr b="1" lang="en-US"/>
              <a:t>,</a:t>
            </a:r>
            <a:r>
              <a:rPr b="1" i="1" lang="en-US"/>
              <a:t>N</a:t>
            </a:r>
            <a:r>
              <a:rPr b="1" lang="en-US"/>
              <a:t>,</a:t>
            </a:r>
            <a:r>
              <a:rPr b="1" i="1" lang="en-US"/>
              <a:t>C</a:t>
            </a:r>
            <a:r>
              <a:rPr b="1" lang="en-US"/>
              <a:t>,</a:t>
            </a:r>
            <a:r>
              <a:rPr b="1" i="1" lang="en-US"/>
              <a:t>T, UID</a:t>
            </a:r>
            <a:r>
              <a:rPr lang="en-US"/>
              <a:t>) at the time </a:t>
            </a:r>
            <a:r>
              <a:rPr b="1" i="1" lang="en-US"/>
              <a:t>T*</a:t>
            </a:r>
            <a:r>
              <a:rPr i="1" lang="en-US"/>
              <a:t> </a:t>
            </a:r>
            <a:r>
              <a:rPr lang="en-US"/>
              <a:t>, the remote server authenticates the user with the following steps:</a:t>
            </a:r>
            <a:endParaRPr/>
          </a:p>
          <a:p>
            <a:pPr>
              <a:buFont typeface="Arial"/>
              <a:buChar char="•"/>
            </a:pPr>
            <a:r>
              <a:rPr lang="en-US"/>
              <a:t>6. Verify the validity of the time interval between</a:t>
            </a:r>
            <a:r>
              <a:rPr b="1" lang="en-US"/>
              <a:t> </a:t>
            </a:r>
            <a:r>
              <a:rPr b="1" i="1" lang="en-US"/>
              <a:t>T</a:t>
            </a:r>
            <a:r>
              <a:rPr i="1" lang="en-US"/>
              <a:t> </a:t>
            </a:r>
            <a:r>
              <a:rPr lang="en-US"/>
              <a:t>and </a:t>
            </a:r>
            <a:r>
              <a:rPr b="1" i="1" lang="en-US"/>
              <a:t>T*</a:t>
            </a:r>
            <a:r>
              <a:rPr i="1" lang="en-US"/>
              <a:t> </a:t>
            </a:r>
            <a:r>
              <a:rPr lang="en-US"/>
              <a:t>. If </a:t>
            </a:r>
            <a:r>
              <a:rPr b="1" lang="en-US"/>
              <a:t>(</a:t>
            </a:r>
            <a:r>
              <a:rPr b="1" i="1" lang="en-US"/>
              <a:t>T*</a:t>
            </a:r>
            <a:r>
              <a:rPr b="1" lang="en-US"/>
              <a:t>-</a:t>
            </a:r>
            <a:r>
              <a:rPr b="1" i="1" lang="en-US"/>
              <a:t>T</a:t>
            </a:r>
            <a:r>
              <a:rPr b="1" lang="en-US"/>
              <a:t>) &gt;=</a:t>
            </a:r>
            <a:r>
              <a:rPr b="1" i="1" lang="en-US"/>
              <a:t>de</a:t>
            </a:r>
            <a:r>
              <a:rPr b="1" lang="en-US"/>
              <a:t>l </a:t>
            </a:r>
            <a:r>
              <a:rPr b="1" i="1" lang="en-US"/>
              <a:t>T</a:t>
            </a:r>
            <a:r>
              <a:rPr i="1" lang="en-US"/>
              <a:t> </a:t>
            </a:r>
            <a:r>
              <a:rPr lang="en-US"/>
              <a:t>, where </a:t>
            </a:r>
            <a:r>
              <a:rPr i="1" lang="en-US"/>
              <a:t>de</a:t>
            </a:r>
            <a:r>
              <a:rPr lang="en-US"/>
              <a:t>l </a:t>
            </a:r>
            <a:r>
              <a:rPr i="1" lang="en-US"/>
              <a:t>T </a:t>
            </a:r>
            <a:r>
              <a:rPr lang="en-US"/>
              <a:t>denotes the expected valid time interval for transmission delay, then the remote server rejects the login request.</a:t>
            </a:r>
            <a:endParaRPr/>
          </a:p>
          <a:p>
            <a:pPr>
              <a:buFont typeface="Arial"/>
              <a:buChar char="•"/>
            </a:pPr>
            <a:r>
              <a:rPr lang="en-US"/>
              <a:t>  </a:t>
            </a:r>
            <a:r>
              <a:rPr lang="en-US"/>
              <a:t>7. Computes</a:t>
            </a:r>
            <a:r>
              <a:rPr b="1" lang="en-US"/>
              <a:t> </a:t>
            </a:r>
            <a:r>
              <a:rPr b="1" i="1" lang="en-US"/>
              <a:t>h</a:t>
            </a:r>
            <a:r>
              <a:rPr b="1" lang="en-US"/>
              <a:t>(</a:t>
            </a:r>
            <a:r>
              <a:rPr b="1" i="1" lang="en-US"/>
              <a:t>PWD </a:t>
            </a:r>
            <a:r>
              <a:rPr b="1" lang="en-US"/>
              <a:t>)= </a:t>
            </a:r>
            <a:r>
              <a:rPr b="1" i="1" lang="en-US"/>
              <a:t>CID ⊕ h</a:t>
            </a:r>
            <a:r>
              <a:rPr b="1" lang="en-US"/>
              <a:t>(</a:t>
            </a:r>
            <a:r>
              <a:rPr b="1" i="1" lang="en-US"/>
              <a:t>N⊕</a:t>
            </a:r>
            <a:r>
              <a:rPr b="1" lang="en-US"/>
              <a:t> </a:t>
            </a:r>
            <a:r>
              <a:rPr b="1" i="1" lang="en-US"/>
              <a:t>y⊕ T</a:t>
            </a:r>
            <a:r>
              <a:rPr b="1" lang="en-US"/>
              <a:t>) </a:t>
            </a:r>
            <a:r>
              <a:rPr lang="en-US"/>
              <a:t>.</a:t>
            </a:r>
            <a:endParaRPr/>
          </a:p>
          <a:p>
            <a:r>
              <a:rPr lang="en-US"/>
              <a:t>  </a:t>
            </a:r>
            <a:r>
              <a:rPr lang="en-US"/>
              <a:t>8. Computes </a:t>
            </a:r>
            <a:r>
              <a:rPr b="1" i="1" lang="en-US"/>
              <a:t>B=</a:t>
            </a:r>
            <a:r>
              <a:rPr b="1" lang="en-US"/>
              <a:t> </a:t>
            </a:r>
            <a:r>
              <a:rPr b="1" i="1" lang="en-US"/>
              <a:t>h</a:t>
            </a:r>
            <a:r>
              <a:rPr b="1" lang="en-US"/>
              <a:t>(</a:t>
            </a:r>
            <a:r>
              <a:rPr b="1" i="1" lang="en-US"/>
              <a:t>CID⊕ h</a:t>
            </a:r>
            <a:r>
              <a:rPr b="1" lang="en-US"/>
              <a:t>(</a:t>
            </a:r>
            <a:r>
              <a:rPr b="1" i="1" lang="en-US"/>
              <a:t>PWD </a:t>
            </a:r>
            <a:r>
              <a:rPr b="1" lang="en-US"/>
              <a:t>))</a:t>
            </a:r>
            <a:r>
              <a:rPr lang="en-US"/>
              <a:t>. </a:t>
            </a:r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7224840" y="7007400"/>
            <a:ext cx="2352600" cy="401400"/>
          </a:xfrm>
          <a:prstGeom prst="rect">
            <a:avLst/>
          </a:prstGeom>
        </p:spPr>
        <p:txBody>
          <a:bodyPr anchor="ctr" bIns="46800" lIns="90000" rIns="90000" tIns="46800"/>
          <a:p>
            <a:pPr algn="r">
              <a:buFont typeface="Times New Roman"/>
              <a:buChar char="•"/>
            </a:pPr>
            <a:fld id="{81E131D1-0181-41F1-9191-B1D101711191}" type="slidenum">
              <a:rPr lang="en-US" sz="1200">
                <a:solidFill>
                  <a:srgbClr val="898989"/>
                </a:solidFill>
              </a:rPr>
              <a:t>&lt;number&gt;</a:t>
            </a:fld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-237960"/>
            <a:ext cx="9072720" cy="49899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9. Thereafter, checks                                     whether </a:t>
            </a:r>
            <a:r>
              <a:rPr b="1" i="1" lang="en-US"/>
              <a:t>C=</a:t>
            </a:r>
            <a:r>
              <a:rPr b="1" lang="en-US"/>
              <a:t> </a:t>
            </a:r>
            <a:r>
              <a:rPr b="1" i="1" lang="en-US"/>
              <a:t>h</a:t>
            </a:r>
            <a:r>
              <a:rPr b="1" lang="en-US"/>
              <a:t>(</a:t>
            </a:r>
            <a:r>
              <a:rPr b="1" i="1" lang="en-US"/>
              <a:t>T⊕</a:t>
            </a:r>
            <a:r>
              <a:rPr b="1" lang="en-US"/>
              <a:t> </a:t>
            </a:r>
            <a:r>
              <a:rPr b="1" i="1" lang="en-US"/>
              <a:t>N⊕ B⊕ </a:t>
            </a:r>
            <a:r>
              <a:rPr b="1" lang="en-US"/>
              <a:t> </a:t>
            </a:r>
            <a:r>
              <a:rPr b="1" i="1" lang="en-US"/>
              <a:t>y</a:t>
            </a:r>
            <a:r>
              <a:rPr b="1" lang="en-US"/>
              <a:t>)</a:t>
            </a:r>
            <a:r>
              <a:rPr lang="en-US"/>
              <a:t>. If it holds,the remote system accepts the login request.     Otherwise it terminates the login  operation .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