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1"/>
  </p:notesMasterIdLst>
  <p:sldIdLst>
    <p:sldId id="256" r:id="rId4"/>
    <p:sldId id="257" r:id="rId5"/>
    <p:sldId id="270" r:id="rId6"/>
    <p:sldId id="258" r:id="rId7"/>
    <p:sldId id="273" r:id="rId8"/>
    <p:sldId id="261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B33E02CF-8A2F-4604-AFD5-C75B0935E7CB}"/>
    <pc:docChg chg="delSld">
      <pc:chgData name="Jack Griffiths" userId="1c57746c-d55f-46ec-a6b0-f12b15460f68" providerId="ADAL" clId="{B33E02CF-8A2F-4604-AFD5-C75B0935E7CB}" dt="2024-07-01T06:58:03.156" v="3" actId="47"/>
      <pc:docMkLst>
        <pc:docMk/>
      </pc:docMkLst>
      <pc:sldChg chg="del">
        <pc:chgData name="Jack Griffiths" userId="1c57746c-d55f-46ec-a6b0-f12b15460f68" providerId="ADAL" clId="{B33E02CF-8A2F-4604-AFD5-C75B0935E7CB}" dt="2024-07-01T06:57:49.203" v="0" actId="47"/>
        <pc:sldMkLst>
          <pc:docMk/>
          <pc:sldMk cId="2297628554" sldId="271"/>
        </pc:sldMkLst>
      </pc:sldChg>
      <pc:sldChg chg="del">
        <pc:chgData name="Jack Griffiths" userId="1c57746c-d55f-46ec-a6b0-f12b15460f68" providerId="ADAL" clId="{B33E02CF-8A2F-4604-AFD5-C75B0935E7CB}" dt="2024-07-01T06:57:55.297" v="1" actId="47"/>
        <pc:sldMkLst>
          <pc:docMk/>
          <pc:sldMk cId="2910591672" sldId="274"/>
        </pc:sldMkLst>
      </pc:sldChg>
      <pc:sldChg chg="del">
        <pc:chgData name="Jack Griffiths" userId="1c57746c-d55f-46ec-a6b0-f12b15460f68" providerId="ADAL" clId="{B33E02CF-8A2F-4604-AFD5-C75B0935E7CB}" dt="2024-07-01T06:58:03.156" v="3" actId="47"/>
        <pc:sldMkLst>
          <pc:docMk/>
          <pc:sldMk cId="708692636" sldId="276"/>
        </pc:sldMkLst>
      </pc:sldChg>
      <pc:sldChg chg="del">
        <pc:chgData name="Jack Griffiths" userId="1c57746c-d55f-46ec-a6b0-f12b15460f68" providerId="ADAL" clId="{B33E02CF-8A2F-4604-AFD5-C75B0935E7CB}" dt="2024-07-01T06:57:57.651" v="2" actId="47"/>
        <pc:sldMkLst>
          <pc:docMk/>
          <pc:sldMk cId="429245250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FB555-BC88-4349-8906-E13145C62BDF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CE763-14A5-4062-BCF4-BCA907C56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80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009AC3-D6F5-4F22-A001-0AF32A932F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E62D3C"/>
              </a:clrFrom>
              <a:clrTo>
                <a:srgbClr val="E62D3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946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77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1455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D2057-10FE-4B81-82D4-692101E9A0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A86B70"/>
              </a:clrFrom>
              <a:clrTo>
                <a:srgbClr val="A86B70">
                  <a:alpha val="0"/>
                </a:srgbClr>
              </a:clrTo>
            </a:clrChange>
            <a:lum bright="70000" contrast="-70000"/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59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484784"/>
          </a:xfrm>
        </p:spPr>
        <p:txBody>
          <a:bodyPr>
            <a:normAutofit/>
          </a:bodyPr>
          <a:lstStyle/>
          <a:p>
            <a:r>
              <a:rPr lang="en-GB" sz="4000" b="1" dirty="0"/>
              <a:t>Chapter 4 – Condition Controlled Loops</a:t>
            </a:r>
            <a:br>
              <a:rPr lang="en-GB" b="1" dirty="0"/>
            </a:br>
            <a:r>
              <a:rPr lang="en-GB" b="1" dirty="0"/>
              <a:t>WHILE &amp; DO WHILE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516" y="1628799"/>
            <a:ext cx="8712968" cy="2857481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By the end of this chapter you should: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GB" dirty="0"/>
              <a:t>Understand the syntax of the 2 different WHILE loops &amp; be able to use both in programs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0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Key definitions for the end of lesson: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Condition</a:t>
            </a:r>
          </a:p>
          <a:p>
            <a:r>
              <a:rPr lang="en-GB" dirty="0"/>
              <a:t>Iteration statement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52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What is an iteration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Very often in programming you want to carry out the same task repeatedly</a:t>
            </a:r>
            <a:br>
              <a:rPr lang="en-GB" dirty="0"/>
            </a:br>
            <a:r>
              <a:rPr lang="en-GB" dirty="0"/>
              <a:t> </a:t>
            </a:r>
          </a:p>
          <a:p>
            <a:r>
              <a:rPr lang="en-GB" dirty="0"/>
              <a:t>It would take a lot of code if we had to repeatedly write lines of </a:t>
            </a:r>
            <a:r>
              <a:rPr lang="en-GB" dirty="0" err="1"/>
              <a:t>printf</a:t>
            </a:r>
            <a:r>
              <a:rPr lang="en-GB" dirty="0"/>
              <a:t> and </a:t>
            </a:r>
            <a:r>
              <a:rPr lang="en-GB" dirty="0" err="1"/>
              <a:t>scanf</a:t>
            </a:r>
            <a:r>
              <a:rPr lang="en-GB" dirty="0"/>
              <a:t> statements.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Instead, we can use a loop which repeats the same lines of code however many times we want it to. Any code which repeats, is said to </a:t>
            </a:r>
            <a:r>
              <a:rPr lang="en-GB" sz="4100" b="1" dirty="0"/>
              <a:t>iterate.</a:t>
            </a:r>
            <a:br>
              <a:rPr lang="en-GB" b="1" dirty="0"/>
            </a:br>
            <a:endParaRPr lang="en-GB" b="1" dirty="0"/>
          </a:p>
          <a:p>
            <a:r>
              <a:rPr lang="en-GB" dirty="0"/>
              <a:t>A loop must have a </a:t>
            </a:r>
            <a:r>
              <a:rPr lang="en-GB" b="1" dirty="0"/>
              <a:t>condition, </a:t>
            </a:r>
            <a:r>
              <a:rPr lang="en-GB" dirty="0"/>
              <a:t>just like</a:t>
            </a:r>
            <a:r>
              <a:rPr lang="en-GB" b="1" dirty="0"/>
              <a:t> </a:t>
            </a:r>
            <a:r>
              <a:rPr lang="en-GB" dirty="0"/>
              <a:t>an IF statement,  otherwise it won’t know when to stop (a loop that does not stop is called </a:t>
            </a:r>
            <a:r>
              <a:rPr lang="en-GB" b="1" dirty="0"/>
              <a:t>an infinite loop</a:t>
            </a:r>
            <a:r>
              <a:rPr lang="en-GB" dirty="0"/>
              <a:t> and is capable of causing damage to your machine). </a:t>
            </a:r>
          </a:p>
        </p:txBody>
      </p:sp>
    </p:spTree>
    <p:extLst>
      <p:ext uri="{BB962C8B-B14F-4D97-AF65-F5344CB8AC3E}">
        <p14:creationId xmlns:p14="http://schemas.microsoft.com/office/powerpoint/2010/main" val="157823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926976"/>
          </a:xfrm>
        </p:spPr>
        <p:txBody>
          <a:bodyPr>
            <a:normAutofit/>
          </a:bodyPr>
          <a:lstStyle/>
          <a:p>
            <a:r>
              <a:rPr lang="en-GB" b="1" u="sng" dirty="0"/>
              <a:t>Example 1 – a 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19492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//This program will only continue after the loop when one suitable age has been typed in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/>
              <a:t>int</a:t>
            </a:r>
            <a:r>
              <a:rPr lang="en-US" sz="1800" b="1" dirty="0"/>
              <a:t> main()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int  </a:t>
            </a:r>
            <a:r>
              <a:rPr lang="en-GB" sz="1800" b="1" dirty="0">
                <a:ea typeface="Times New Roman"/>
              </a:rPr>
              <a:t>age=0;</a:t>
            </a:r>
          </a:p>
          <a:p>
            <a:pPr marL="0" indent="0">
              <a:buNone/>
            </a:pPr>
            <a:endParaRPr lang="en-GB" sz="1800" b="1" dirty="0">
              <a:ea typeface="Times New Roman"/>
            </a:endParaRPr>
          </a:p>
          <a:p>
            <a:pPr marL="0" indent="0">
              <a:buNone/>
            </a:pPr>
            <a:r>
              <a:rPr lang="en-GB" sz="1800" b="1" dirty="0">
                <a:ea typeface="Times New Roman"/>
              </a:rPr>
              <a:t>    </a:t>
            </a:r>
            <a:r>
              <a:rPr lang="en-GB" sz="1800" b="1" dirty="0">
                <a:solidFill>
                  <a:srgbClr val="0070C0"/>
                </a:solidFill>
                <a:ea typeface="Times New Roman"/>
              </a:rPr>
              <a:t>while (age&lt;5 || age &gt;120)</a:t>
            </a:r>
          </a:p>
          <a:p>
            <a:pPr marL="0" indent="0">
              <a:buNone/>
            </a:pPr>
            <a:r>
              <a:rPr lang="en-GB" sz="1800" b="1" dirty="0">
                <a:ea typeface="Times New Roman"/>
              </a:rPr>
              <a:t>    </a:t>
            </a:r>
            <a:r>
              <a:rPr lang="en-GB" sz="1800" b="1" dirty="0">
                <a:solidFill>
                  <a:srgbClr val="0070C0"/>
                </a:solidFill>
                <a:ea typeface="Times New Roman"/>
              </a:rPr>
              <a:t>{</a:t>
            </a:r>
          </a:p>
          <a:p>
            <a:pPr marL="571500" indent="0">
              <a:spcAft>
                <a:spcPts val="0"/>
              </a:spcAft>
              <a:buNone/>
            </a:pPr>
            <a:r>
              <a:rPr lang="en-GB" sz="1800" b="1" dirty="0">
                <a:ea typeface="Times New Roman"/>
              </a:rPr>
              <a:t>printf("Please enter your age: ");</a:t>
            </a:r>
          </a:p>
          <a:p>
            <a:pPr marL="571500" indent="0">
              <a:buNone/>
            </a:pPr>
            <a:r>
              <a:rPr lang="en-GB" sz="1800" b="1" dirty="0" err="1">
                <a:solidFill>
                  <a:srgbClr val="00B050"/>
                </a:solidFill>
                <a:ea typeface="Times New Roman"/>
              </a:rPr>
              <a:t>fflush</a:t>
            </a:r>
            <a:r>
              <a:rPr lang="en-GB" sz="1800" b="1" dirty="0">
                <a:solidFill>
                  <a:srgbClr val="00B050"/>
                </a:solidFill>
                <a:ea typeface="Times New Roman"/>
              </a:rPr>
              <a:t>(stdin);</a:t>
            </a:r>
          </a:p>
          <a:p>
            <a:pPr marL="571500" indent="0">
              <a:spcAft>
                <a:spcPts val="0"/>
              </a:spcAft>
              <a:buNone/>
            </a:pPr>
            <a:r>
              <a:rPr lang="en-GB" sz="1800" b="1" dirty="0">
                <a:ea typeface="Times New Roman"/>
              </a:rPr>
              <a:t>scanf("%</a:t>
            </a:r>
            <a:r>
              <a:rPr lang="en-GB" sz="1800" b="1" dirty="0" err="1">
                <a:ea typeface="Times New Roman"/>
              </a:rPr>
              <a:t>d",&amp;age</a:t>
            </a:r>
            <a:r>
              <a:rPr lang="en-GB" sz="1800" b="1" dirty="0">
                <a:ea typeface="Times New Roman"/>
              </a:rPr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800" b="1" dirty="0">
                <a:ea typeface="Times New Roman"/>
              </a:rPr>
              <a:t>     </a:t>
            </a:r>
            <a:r>
              <a:rPr lang="en-GB" sz="1800" b="1" dirty="0">
                <a:solidFill>
                  <a:srgbClr val="0070C0"/>
                </a:solidFill>
                <a:ea typeface="Times New Roman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GB" sz="1800" b="1" dirty="0">
                <a:ea typeface="Times New Roman"/>
              </a:rPr>
              <a:t>     </a:t>
            </a:r>
            <a:r>
              <a:rPr lang="en-GB" sz="1800" b="1" dirty="0" err="1">
                <a:ea typeface="Times New Roman"/>
              </a:rPr>
              <a:t>printf</a:t>
            </a:r>
            <a:r>
              <a:rPr lang="en-GB" sz="1800" b="1" dirty="0">
                <a:ea typeface="Times New Roman"/>
              </a:rPr>
              <a:t>(“You have %d years </a:t>
            </a:r>
            <a:r>
              <a:rPr lang="en-GB" sz="1800" b="1" dirty="0" err="1">
                <a:ea typeface="Times New Roman"/>
              </a:rPr>
              <a:t>til</a:t>
            </a:r>
            <a:r>
              <a:rPr lang="en-GB" sz="1800" b="1" dirty="0">
                <a:ea typeface="Times New Roman"/>
              </a:rPr>
              <a:t> 100”, 100-age);</a:t>
            </a:r>
          </a:p>
          <a:p>
            <a:pPr marL="0" indent="0">
              <a:buNone/>
            </a:pPr>
            <a:r>
              <a:rPr lang="en-GB" sz="18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8064" y="1052736"/>
            <a:ext cx="3846650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sz="1500" dirty="0"/>
              <a:t>The variable </a:t>
            </a:r>
            <a:r>
              <a:rPr lang="en-GB" sz="1500" b="1" dirty="0"/>
              <a:t>age </a:t>
            </a:r>
            <a:r>
              <a:rPr lang="en-GB" sz="1500" dirty="0"/>
              <a:t> is set to 0 before the compiler enters the loop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sz="15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500" dirty="0">
                <a:solidFill>
                  <a:srgbClr val="0070C0"/>
                </a:solidFill>
              </a:rPr>
              <a:t>Anything within the blue curly brackets belongs to the loop and happens each loop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sz="1500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500" dirty="0">
                <a:solidFill>
                  <a:srgbClr val="0070C0"/>
                </a:solidFill>
              </a:rPr>
              <a:t>The condition </a:t>
            </a:r>
            <a:r>
              <a:rPr lang="en-GB" sz="1500" b="1" dirty="0">
                <a:solidFill>
                  <a:srgbClr val="0070C0"/>
                </a:solidFill>
              </a:rPr>
              <a:t>while (age….) </a:t>
            </a:r>
            <a:r>
              <a:rPr lang="en-GB" sz="1500" dirty="0">
                <a:solidFill>
                  <a:srgbClr val="0070C0"/>
                </a:solidFill>
              </a:rPr>
              <a:t>states that the loop should continue </a:t>
            </a:r>
            <a:r>
              <a:rPr lang="en-GB" sz="1500" i="1" dirty="0">
                <a:solidFill>
                  <a:srgbClr val="0070C0"/>
                </a:solidFill>
              </a:rPr>
              <a:t>while </a:t>
            </a:r>
            <a:r>
              <a:rPr lang="en-GB" sz="1500" dirty="0">
                <a:solidFill>
                  <a:srgbClr val="0070C0"/>
                </a:solidFill>
              </a:rPr>
              <a:t>the age entered is less than 5 OR more than 120</a:t>
            </a:r>
            <a:br>
              <a:rPr lang="en-GB" sz="1500" dirty="0">
                <a:solidFill>
                  <a:srgbClr val="0070C0"/>
                </a:solidFill>
              </a:rPr>
            </a:br>
            <a:endParaRPr lang="en-GB" sz="15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500" dirty="0">
                <a:solidFill>
                  <a:srgbClr val="0070C0"/>
                </a:solidFill>
              </a:rPr>
              <a:t>The condition is checked </a:t>
            </a:r>
            <a:r>
              <a:rPr lang="en-GB" sz="1500" b="1" dirty="0">
                <a:solidFill>
                  <a:srgbClr val="0070C0"/>
                </a:solidFill>
              </a:rPr>
              <a:t>at the top </a:t>
            </a:r>
            <a:r>
              <a:rPr lang="en-GB" sz="1500" dirty="0">
                <a:solidFill>
                  <a:srgbClr val="0070C0"/>
                </a:solidFill>
              </a:rPr>
              <a:t>of the loop</a:t>
            </a:r>
            <a:br>
              <a:rPr lang="en-GB" sz="1500" dirty="0">
                <a:solidFill>
                  <a:srgbClr val="0070C0"/>
                </a:solidFill>
              </a:rPr>
            </a:br>
            <a:endParaRPr lang="en-GB" sz="1500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</a:rPr>
              <a:t>The first time into this loop age is initialized to 0 so the loop will run and each statement inside will be carried out</a:t>
            </a:r>
            <a:br>
              <a:rPr lang="en-US" sz="1500" dirty="0">
                <a:solidFill>
                  <a:srgbClr val="0070C0"/>
                </a:solidFill>
              </a:rPr>
            </a:br>
            <a:endParaRPr lang="en-US" sz="1500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500" dirty="0">
                <a:solidFill>
                  <a:srgbClr val="00B050"/>
                </a:solidFill>
              </a:rPr>
              <a:t>We flush the buffer at the top of each loop otherwise it might not stop at our scanf()</a:t>
            </a:r>
            <a:br>
              <a:rPr lang="en-GB" sz="1500" dirty="0">
                <a:solidFill>
                  <a:schemeClr val="accent6">
                    <a:lumMod val="75000"/>
                  </a:schemeClr>
                </a:solidFill>
              </a:rPr>
            </a:br>
            <a:endParaRPr lang="en-GB" sz="1500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500" dirty="0">
                <a:solidFill>
                  <a:srgbClr val="0070C0"/>
                </a:solidFill>
              </a:rPr>
              <a:t>If a suitable age was input, when the program loops, the WHILE condition is FALSE &amp; it exits the loop and continues with the rest of the code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sz="1400" dirty="0"/>
          </a:p>
          <a:p>
            <a:pPr marL="285750" lvl="0" indent="-285750">
              <a:buFont typeface="Arial" pitchFamily="34" charset="0"/>
              <a:buChar char="•"/>
            </a:pP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926976"/>
          </a:xfrm>
        </p:spPr>
        <p:txBody>
          <a:bodyPr>
            <a:normAutofit/>
          </a:bodyPr>
          <a:lstStyle/>
          <a:p>
            <a:r>
              <a:rPr lang="en-GB" b="1" u="sng" dirty="0"/>
              <a:t>Example 2 – a DO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5194920" cy="5256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//This program will only continue after the correct passcode has been typed in and matches 0883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main()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int</a:t>
            </a:r>
            <a:r>
              <a:rPr lang="en-US" sz="1800" b="1" dirty="0"/>
              <a:t>  correct</a:t>
            </a:r>
            <a:r>
              <a:rPr lang="en-GB" sz="1800" b="1" dirty="0">
                <a:ea typeface="Times New Roman"/>
              </a:rPr>
              <a:t> = 0883, passcode=0;</a:t>
            </a:r>
          </a:p>
          <a:p>
            <a:pPr marL="0" indent="0">
              <a:buNone/>
            </a:pPr>
            <a:endParaRPr lang="en-GB" sz="1800" b="1" dirty="0">
              <a:ea typeface="Times New Roman"/>
            </a:endParaRPr>
          </a:p>
          <a:p>
            <a:pPr marL="0" indent="0">
              <a:buNone/>
            </a:pPr>
            <a:r>
              <a:rPr lang="en-GB" sz="1800" b="1" dirty="0">
                <a:ea typeface="Times New Roman"/>
              </a:rPr>
              <a:t>    </a:t>
            </a:r>
            <a:r>
              <a:rPr lang="en-GB" sz="1800" b="1" dirty="0">
                <a:solidFill>
                  <a:srgbClr val="0070C0"/>
                </a:solidFill>
                <a:ea typeface="Times New Roman"/>
              </a:rPr>
              <a:t>do {</a:t>
            </a:r>
          </a:p>
          <a:p>
            <a:pPr marL="571500" indent="0">
              <a:spcAft>
                <a:spcPts val="0"/>
              </a:spcAft>
              <a:buNone/>
            </a:pPr>
            <a:r>
              <a:rPr lang="en-GB" sz="1800" b="1" dirty="0">
                <a:ea typeface="Times New Roman"/>
              </a:rPr>
              <a:t>printf("Please enter passcode");</a:t>
            </a:r>
          </a:p>
          <a:p>
            <a:pPr marL="571500" indent="0">
              <a:buNone/>
            </a:pPr>
            <a:r>
              <a:rPr lang="en-GB" sz="1800" b="1" dirty="0" err="1">
                <a:ea typeface="Times New Roman"/>
              </a:rPr>
              <a:t>fflush</a:t>
            </a:r>
            <a:r>
              <a:rPr lang="en-GB" sz="1800" b="1" dirty="0">
                <a:ea typeface="Times New Roman"/>
              </a:rPr>
              <a:t>(stdin);</a:t>
            </a:r>
          </a:p>
          <a:p>
            <a:pPr marL="571500" indent="0">
              <a:spcAft>
                <a:spcPts val="0"/>
              </a:spcAft>
              <a:buNone/>
            </a:pPr>
            <a:r>
              <a:rPr lang="en-GB" sz="1800" b="1" dirty="0">
                <a:ea typeface="Times New Roman"/>
              </a:rPr>
              <a:t>scanf("%</a:t>
            </a:r>
            <a:r>
              <a:rPr lang="en-GB" sz="1800" b="1" dirty="0" err="1">
                <a:ea typeface="Times New Roman"/>
              </a:rPr>
              <a:t>d",&amp;passcode</a:t>
            </a:r>
            <a:r>
              <a:rPr lang="en-GB" sz="1800" b="1" dirty="0">
                <a:ea typeface="Times New Roman"/>
              </a:rPr>
              <a:t>);</a:t>
            </a:r>
          </a:p>
          <a:p>
            <a:pPr marL="0" indent="0">
              <a:buNone/>
            </a:pPr>
            <a:r>
              <a:rPr lang="en-GB" sz="1800" b="1" dirty="0">
                <a:ea typeface="Times New Roman"/>
              </a:rPr>
              <a:t>     </a:t>
            </a:r>
            <a:r>
              <a:rPr lang="en-GB" sz="1800" b="1" dirty="0">
                <a:solidFill>
                  <a:srgbClr val="0070C0"/>
                </a:solidFill>
                <a:ea typeface="Times New Roman"/>
              </a:rPr>
              <a:t>} while (correct !=  passcode)</a:t>
            </a:r>
            <a:r>
              <a:rPr lang="en-GB" sz="1800" b="1" dirty="0">
                <a:solidFill>
                  <a:srgbClr val="C00000"/>
                </a:solidFill>
                <a:ea typeface="Times New Roman"/>
              </a:rPr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en-GB" sz="1800" b="1" dirty="0">
              <a:solidFill>
                <a:srgbClr val="0070C0"/>
              </a:solidFill>
              <a:ea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GB" sz="1800" b="1" dirty="0">
                <a:ea typeface="Times New Roman"/>
              </a:rPr>
              <a:t>     </a:t>
            </a:r>
            <a:r>
              <a:rPr lang="en-GB" sz="1800" b="1" dirty="0" err="1">
                <a:ea typeface="Times New Roman"/>
              </a:rPr>
              <a:t>printf</a:t>
            </a:r>
            <a:r>
              <a:rPr lang="en-GB" sz="1800" b="1" dirty="0">
                <a:ea typeface="Times New Roman"/>
              </a:rPr>
              <a:t>(“You entered the correct code. \n”);</a:t>
            </a:r>
          </a:p>
          <a:p>
            <a:pPr marL="0" indent="0">
              <a:buNone/>
            </a:pPr>
            <a:r>
              <a:rPr lang="en-GB" sz="18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8064" y="1556792"/>
            <a:ext cx="384665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In a DO loop, the condition comes </a:t>
            </a:r>
            <a:r>
              <a:rPr lang="en-GB" b="1" u="sng" dirty="0">
                <a:solidFill>
                  <a:srgbClr val="0070C0"/>
                </a:solidFill>
              </a:rPr>
              <a:t>at the end </a:t>
            </a:r>
            <a:r>
              <a:rPr lang="en-GB" dirty="0">
                <a:solidFill>
                  <a:srgbClr val="0070C0"/>
                </a:solidFill>
              </a:rPr>
              <a:t>of the loop code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Notice that the condition line, </a:t>
            </a:r>
            <a:r>
              <a:rPr lang="en-GB" b="1" dirty="0">
                <a:solidFill>
                  <a:srgbClr val="C00000"/>
                </a:solidFill>
              </a:rPr>
              <a:t>DOES</a:t>
            </a:r>
            <a:r>
              <a:rPr lang="en-GB" dirty="0">
                <a:solidFill>
                  <a:srgbClr val="C00000"/>
                </a:solidFill>
              </a:rPr>
              <a:t> have a semi-colon at the end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>
                <a:solidFill>
                  <a:srgbClr val="0070C0"/>
                </a:solidFill>
              </a:rPr>
              <a:t>We use a DO loop when we always want to execute a loop at least once.  If we used a WHILE loop,  the condition is checked at the top and if the condition is true to begin with, the loop will never run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dirty="0"/>
              <a:t>These loops are used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when you always want to make sure that they run at least once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sz="1400" dirty="0"/>
          </a:p>
          <a:p>
            <a:pPr marL="285750" lvl="0" indent="-285750">
              <a:buFont typeface="Arial" pitchFamily="34" charset="0"/>
              <a:buChar char="•"/>
            </a:pP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68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Example 3 – Counting iterations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4402832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/>
              <a:t>int </a:t>
            </a:r>
            <a:r>
              <a:rPr lang="en-GB" sz="2000" b="1" dirty="0" err="1"/>
              <a:t>num</a:t>
            </a:r>
            <a:r>
              <a:rPr lang="en-GB" sz="2000" b="1" dirty="0"/>
              <a:t> = 0, x = 0, y = 0, z=0;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do 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{</a:t>
            </a: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000" b="1" dirty="0"/>
              <a:t>     </a:t>
            </a:r>
            <a:r>
              <a:rPr lang="en-GB" sz="2000" b="1" dirty="0" err="1"/>
              <a:t>printf</a:t>
            </a:r>
            <a:r>
              <a:rPr lang="en-GB" sz="2000" b="1" dirty="0"/>
              <a:t>(“Enter a number, 1 to 10:");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/>
              <a:t>     </a:t>
            </a:r>
            <a:r>
              <a:rPr lang="en-GB" sz="2000" b="1" dirty="0" err="1"/>
              <a:t>fflush</a:t>
            </a:r>
            <a:r>
              <a:rPr lang="en-GB" sz="2000" b="1" dirty="0"/>
              <a:t>(</a:t>
            </a:r>
            <a:r>
              <a:rPr lang="en-GB" sz="2000" b="1" dirty="0" err="1"/>
              <a:t>stdin</a:t>
            </a:r>
            <a:r>
              <a:rPr lang="en-GB" sz="2000" b="1" dirty="0"/>
              <a:t>);</a:t>
            </a:r>
          </a:p>
          <a:p>
            <a:pPr marL="0" indent="0">
              <a:buNone/>
            </a:pPr>
            <a:r>
              <a:rPr lang="en-GB" sz="2000" b="1" dirty="0"/>
              <a:t>     </a:t>
            </a:r>
            <a:r>
              <a:rPr lang="en-GB" sz="2000" b="1" dirty="0" err="1"/>
              <a:t>scanf</a:t>
            </a:r>
            <a:r>
              <a:rPr lang="en-GB" sz="2000" b="1" dirty="0"/>
              <a:t>("%d",&amp;</a:t>
            </a:r>
            <a:r>
              <a:rPr lang="en-GB" sz="2000" b="1" dirty="0" err="1"/>
              <a:t>num</a:t>
            </a:r>
            <a:r>
              <a:rPr lang="en-GB" sz="2000" b="1" dirty="0"/>
              <a:t>);</a:t>
            </a:r>
          </a:p>
          <a:p>
            <a:pPr marL="0" indent="0">
              <a:buNone/>
            </a:pPr>
            <a:r>
              <a:rPr lang="en-GB" sz="2000" b="1" dirty="0"/>
              <a:t>    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x ++;</a:t>
            </a:r>
            <a:br>
              <a:rPr lang="en-GB" sz="2000" b="1" dirty="0"/>
            </a:br>
            <a:r>
              <a:rPr lang="en-GB" sz="2000" b="1" dirty="0"/>
              <a:t>     </a:t>
            </a:r>
            <a:r>
              <a:rPr lang="en-GB" sz="2000" b="1" dirty="0">
                <a:solidFill>
                  <a:srgbClr val="00B050"/>
                </a:solidFill>
              </a:rPr>
              <a:t>y = y + 5;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B050"/>
                </a:solidFill>
              </a:rPr>
              <a:t>     </a:t>
            </a:r>
            <a:r>
              <a:rPr lang="en-GB" sz="2000" b="1" dirty="0">
                <a:solidFill>
                  <a:srgbClr val="7030A0"/>
                </a:solidFill>
              </a:rPr>
              <a:t>z+=10;	</a:t>
            </a:r>
            <a:endParaRPr lang="en-GB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rgbClr val="0070C0"/>
                </a:solidFill>
              </a:rPr>
              <a:t> } while (x!=5 &amp;&amp; y!=25);</a:t>
            </a:r>
          </a:p>
          <a:p>
            <a:pPr marL="0" indent="0">
              <a:buNone/>
            </a:pPr>
            <a:endParaRPr lang="en-GB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000" b="1" dirty="0" err="1"/>
              <a:t>printf</a:t>
            </a:r>
            <a:r>
              <a:rPr lang="en-GB" sz="2000" b="1" dirty="0"/>
              <a:t>(“You entered %d \n”, </a:t>
            </a:r>
            <a:r>
              <a:rPr lang="en-GB" sz="2000" b="1" dirty="0" err="1"/>
              <a:t>num</a:t>
            </a:r>
            <a:r>
              <a:rPr lang="en-GB" sz="2000" b="1" dirty="0"/>
              <a:t>);</a:t>
            </a:r>
          </a:p>
          <a:p>
            <a:pPr marL="0" indent="0">
              <a:buNone/>
            </a:pPr>
            <a:r>
              <a:rPr lang="en-GB" sz="2000" b="1" dirty="0" err="1"/>
              <a:t>printf</a:t>
            </a:r>
            <a:r>
              <a:rPr lang="en-GB" sz="2000" b="1" dirty="0"/>
              <a:t>(“X = %d \n”, x);</a:t>
            </a:r>
          </a:p>
          <a:p>
            <a:pPr marL="0" indent="0">
              <a:buNone/>
            </a:pPr>
            <a:r>
              <a:rPr lang="en-GB" sz="2000" b="1" dirty="0" err="1"/>
              <a:t>printf</a:t>
            </a:r>
            <a:r>
              <a:rPr lang="en-GB" sz="2000" b="1" dirty="0"/>
              <a:t>(“Y =  %d \n”, y);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9992" y="1484784"/>
            <a:ext cx="4320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GB" sz="1600" dirty="0">
                <a:solidFill>
                  <a:srgbClr val="0070C0"/>
                </a:solidFill>
              </a:rPr>
              <a:t>This program makes the user enter a number until the values of X and Y meet the condition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600" dirty="0"/>
              <a:t>There are different ways you can keep a count of how many times your WHILE or DO loops actually iterate: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</a:rPr>
              <a:t>X++ adds one to the x variable on each time through this loop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b="1" dirty="0">
                <a:solidFill>
                  <a:srgbClr val="00B050"/>
                </a:solidFill>
              </a:rPr>
              <a:t>y= y+5, adds 5 to itself each time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sz="1600" b="1" dirty="0">
                <a:solidFill>
                  <a:srgbClr val="7030A0"/>
                </a:solidFill>
              </a:rPr>
              <a:t>Z+=10,  adds 10 to itself each time</a:t>
            </a:r>
            <a:br>
              <a:rPr lang="en-GB" sz="1600" b="1" dirty="0">
                <a:solidFill>
                  <a:srgbClr val="00B050"/>
                </a:solidFill>
              </a:rPr>
            </a:br>
            <a:endParaRPr lang="en-GB" sz="1600" b="1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Each time the loop runs the variables x, y and z are incremented in the different ways shown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In reality you would only use one of these methods: X is fine and quicker as a counter, </a:t>
            </a:r>
            <a:r>
              <a:rPr lang="en-GB" sz="1600" dirty="0" err="1"/>
              <a:t>Yand</a:t>
            </a:r>
            <a:r>
              <a:rPr lang="en-GB" sz="1600" dirty="0"/>
              <a:t> Z are ways to do it if you want to </a:t>
            </a:r>
            <a:r>
              <a:rPr lang="en-GB" sz="1600" b="1" dirty="0"/>
              <a:t>increment</a:t>
            </a:r>
            <a:r>
              <a:rPr lang="en-GB" sz="1600" dirty="0"/>
              <a:t> by more than 1 each time</a:t>
            </a:r>
            <a:br>
              <a:rPr lang="en-GB" sz="1600" dirty="0"/>
            </a:br>
            <a:endParaRPr lang="en-GB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600" dirty="0"/>
              <a:t>You can also use X - - or y = y -1 to </a:t>
            </a:r>
            <a:r>
              <a:rPr lang="en-GB" sz="1600" b="1" dirty="0"/>
              <a:t>decrement</a:t>
            </a:r>
          </a:p>
        </p:txBody>
      </p:sp>
    </p:spTree>
    <p:extLst>
      <p:ext uri="{BB962C8B-B14F-4D97-AF65-F5344CB8AC3E}">
        <p14:creationId xmlns:p14="http://schemas.microsoft.com/office/powerpoint/2010/main" val="111323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u="sng" dirty="0"/>
              <a:t>Does it matter if you use DO or WHILE?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Short answer – probably not! A lot if the time it probably won’t make a difference which of these loops you choose</a:t>
            </a:r>
          </a:p>
          <a:p>
            <a:endParaRPr lang="en-GB" dirty="0"/>
          </a:p>
          <a:p>
            <a:r>
              <a:rPr lang="en-GB" dirty="0"/>
              <a:t>Occasionally you may ALWAYS want what’s inside the loop to happen AT LEAST ONCE and so you use a DO loop</a:t>
            </a:r>
          </a:p>
          <a:p>
            <a:endParaRPr lang="en-GB" dirty="0"/>
          </a:p>
          <a:p>
            <a:r>
              <a:rPr lang="en-GB" dirty="0"/>
              <a:t>OR, using a DO loop might just save you a few lines of code and be more efficient e.g.</a:t>
            </a:r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3440" y="4005064"/>
            <a:ext cx="4213820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//version 1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err="1"/>
              <a:t>printf</a:t>
            </a:r>
            <a:r>
              <a:rPr lang="en-GB" sz="1600" dirty="0"/>
              <a:t>(“Please enter your password”)</a:t>
            </a:r>
          </a:p>
          <a:p>
            <a:pPr marL="0" indent="0">
              <a:buNone/>
            </a:pPr>
            <a:r>
              <a:rPr lang="en-GB" sz="1600" dirty="0" err="1"/>
              <a:t>scanf</a:t>
            </a:r>
            <a:r>
              <a:rPr lang="en-GB" sz="1600" dirty="0"/>
              <a:t>(“%s”,  pass)</a:t>
            </a:r>
            <a:br>
              <a:rPr lang="en-GB" sz="1600" dirty="0"/>
            </a:br>
            <a:endParaRPr lang="en-GB" sz="1600" dirty="0"/>
          </a:p>
          <a:p>
            <a:pPr marL="0" indent="0">
              <a:buNone/>
            </a:pPr>
            <a:r>
              <a:rPr lang="en-GB" sz="1600" dirty="0"/>
              <a:t>while ( </a:t>
            </a:r>
            <a:r>
              <a:rPr lang="en-GB" sz="1600" dirty="0" err="1"/>
              <a:t>strlen</a:t>
            </a:r>
            <a:r>
              <a:rPr lang="en-GB" sz="1600" dirty="0"/>
              <a:t>(pass)&lt;6)</a:t>
            </a:r>
          </a:p>
          <a:p>
            <a:pPr marL="0" indent="0">
              <a:buNone/>
            </a:pPr>
            <a:r>
              <a:rPr lang="en-GB" sz="1600" dirty="0"/>
              <a:t>{	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dirty="0" err="1"/>
              <a:t>printf</a:t>
            </a:r>
            <a:r>
              <a:rPr lang="en-GB" sz="1600" dirty="0"/>
              <a:t>(“Password must 6 or more chars. \n”)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dirty="0" err="1"/>
              <a:t>printf</a:t>
            </a:r>
            <a:r>
              <a:rPr lang="en-GB" sz="1600" dirty="0"/>
              <a:t>(“Please enter password:  ”)</a:t>
            </a:r>
          </a:p>
          <a:p>
            <a:pPr marL="0" indent="0">
              <a:buNone/>
            </a:pPr>
            <a:r>
              <a:rPr lang="en-GB" sz="1600" dirty="0"/>
              <a:t>      </a:t>
            </a:r>
            <a:r>
              <a:rPr lang="en-GB" sz="1600" dirty="0" err="1"/>
              <a:t>scanf</a:t>
            </a:r>
            <a:r>
              <a:rPr lang="en-GB" sz="1600" dirty="0"/>
              <a:t>(“%s”,  pass)</a:t>
            </a:r>
          </a:p>
          <a:p>
            <a:pPr marL="0" indent="0">
              <a:buNone/>
            </a:pPr>
            <a:r>
              <a:rPr lang="en-GB" sz="1600" dirty="0"/>
              <a:t>}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6016" y="3996928"/>
            <a:ext cx="4211116" cy="25922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500" dirty="0"/>
              <a:t>//version 2</a:t>
            </a:r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/>
              <a:t>do {	</a:t>
            </a:r>
          </a:p>
          <a:p>
            <a:pPr marL="0" indent="0">
              <a:buNone/>
            </a:pPr>
            <a:r>
              <a:rPr lang="en-GB" sz="1500" dirty="0"/>
              <a:t>      </a:t>
            </a:r>
            <a:r>
              <a:rPr lang="en-GB" sz="1500" dirty="0" err="1"/>
              <a:t>printf</a:t>
            </a:r>
            <a:r>
              <a:rPr lang="en-GB" sz="1500" dirty="0"/>
              <a:t>(“Password must 6 or more chars. \n”)</a:t>
            </a:r>
          </a:p>
          <a:p>
            <a:pPr marL="0" indent="0">
              <a:buNone/>
            </a:pPr>
            <a:r>
              <a:rPr lang="en-GB" sz="1500" dirty="0"/>
              <a:t>      </a:t>
            </a:r>
            <a:r>
              <a:rPr lang="en-GB" sz="1500" dirty="0" err="1"/>
              <a:t>printf</a:t>
            </a:r>
            <a:r>
              <a:rPr lang="en-GB" sz="1500" dirty="0"/>
              <a:t>(“Please enter password:  ”)</a:t>
            </a:r>
          </a:p>
          <a:p>
            <a:pPr marL="0" indent="0">
              <a:buNone/>
            </a:pPr>
            <a:r>
              <a:rPr lang="en-GB" sz="1500" dirty="0"/>
              <a:t>      </a:t>
            </a:r>
            <a:r>
              <a:rPr lang="en-GB" sz="1500" dirty="0" err="1"/>
              <a:t>scanf</a:t>
            </a:r>
            <a:r>
              <a:rPr lang="en-GB" sz="1500" dirty="0"/>
              <a:t>(“%s”,  pass)</a:t>
            </a:r>
          </a:p>
          <a:p>
            <a:pPr marL="0" indent="0">
              <a:buNone/>
            </a:pPr>
            <a:r>
              <a:rPr lang="en-GB" sz="1500" dirty="0"/>
              <a:t>} while ( </a:t>
            </a:r>
            <a:r>
              <a:rPr lang="en-GB" sz="1500" dirty="0" err="1"/>
              <a:t>strlen</a:t>
            </a:r>
            <a:r>
              <a:rPr lang="en-GB" sz="1500" dirty="0"/>
              <a:t>(pass)&lt;6);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4807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95686C1435C4CA72EDF27113A9710" ma:contentTypeVersion="34" ma:contentTypeDescription="Create a new document." ma:contentTypeScope="" ma:versionID="248985e5efc717a7b0a3c4047499a913">
  <xsd:schema xmlns:xsd="http://www.w3.org/2001/XMLSchema" xmlns:xs="http://www.w3.org/2001/XMLSchema" xmlns:p="http://schemas.microsoft.com/office/2006/metadata/properties" xmlns:ns2="23f781cc-1149-48aa-9162-512ac604eafb" xmlns:ns3="5a66a50f-8079-4b93-bf09-bc3953aaa380" targetNamespace="http://schemas.microsoft.com/office/2006/metadata/properties" ma:root="true" ma:fieldsID="f56b589be3f7890abea3659d012ae3fb" ns2:_="" ns3:_="">
    <xsd:import namespace="23f781cc-1149-48aa-9162-512ac604eafb"/>
    <xsd:import namespace="5a66a50f-8079-4b93-bf09-bc3953aaa380"/>
    <xsd:element name="properties">
      <xsd:complexType>
        <xsd:sequence>
          <xsd:element name="documentManagement">
            <xsd:complexType>
              <xsd:all>
                <xsd:element ref="ns2:a4192ee6d54140328fc41e0605e7b5ff" minOccurs="0"/>
                <xsd:element ref="ns2:TaxCatchAll" minOccurs="0"/>
                <xsd:element ref="ns2:afee2ebe049d4eab858650b9fc7db37d" minOccurs="0"/>
                <xsd:element ref="ns2:g219ec798fed4145bddb1974ae6f7c09" minOccurs="0"/>
                <xsd:element ref="ns2:j6c87223aaad4fc7897588eb4d958691" minOccurs="0"/>
                <xsd:element ref="ns2:hc0cac3120ab4e44b5e113c8b836247e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781cc-1149-48aa-9162-512ac604eafb" elementFormDefault="qualified">
    <xsd:import namespace="http://schemas.microsoft.com/office/2006/documentManagement/types"/>
    <xsd:import namespace="http://schemas.microsoft.com/office/infopath/2007/PartnerControls"/>
    <xsd:element name="a4192ee6d54140328fc41e0605e7b5ff" ma:index="9" nillable="true" ma:taxonomy="true" ma:internalName="a4192ee6d54140328fc41e0605e7b5ff" ma:taxonomyFieldName="Topic" ma:displayName="Topic" ma:fieldId="{a4192ee6-d541-4032-8fc4-1e0605e7b5ff}" ma:sspId="ee8a0f17-d68e-4b2e-8396-6319c239116c" ma:termSetId="158c3c6c-aa2c-4520-8b84-b09d2f3d79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967b18c-6420-40af-9996-808e77a17ccb}" ma:internalName="TaxCatchAll" ma:showField="CatchAllData" ma:web="23f781cc-1149-48aa-9162-512ac604ea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ee2ebe049d4eab858650b9fc7db37d" ma:index="12" nillable="true" ma:taxonomy="true" ma:internalName="afee2ebe049d4eab858650b9fc7db37d" ma:taxonomyFieldName="Staff_x0020_Category" ma:displayName="Staff Category" ma:fieldId="{afee2ebe-049d-4eab-8586-50b9fc7db37d}" ma:sspId="ee8a0f17-d68e-4b2e-8396-6319c239116c" ma:termSetId="1d256c44-d225-43d3-b197-8be199fc51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19ec798fed4145bddb1974ae6f7c09" ma:index="14" nillable="true" ma:taxonomy="true" ma:internalName="g219ec798fed4145bddb1974ae6f7c09" ma:taxonomyFieldName="Exam_x0020_Board" ma:displayName="Exam Board" ma:fieldId="{0219ec79-8fed-4145-bddb-1974ae6f7c09}" ma:sspId="ee8a0f17-d68e-4b2e-8396-6319c239116c" ma:termSetId="ef6a95a5-b1b4-422a-adf3-10d3e708ce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c87223aaad4fc7897588eb4d958691" ma:index="16" nillable="true" ma:taxonomy="true" ma:internalName="j6c87223aaad4fc7897588eb4d958691" ma:taxonomyFieldName="Week" ma:displayName="Week" ma:fieldId="{36c87223-aaad-4fc7-8975-88eb4d958691}" ma:sspId="ee8a0f17-d68e-4b2e-8396-6319c239116c" ma:termSetId="7b8033a3-3c9d-4426-a1fb-da4e79f7f4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c0cac3120ab4e44b5e113c8b836247e" ma:index="18" nillable="true" ma:taxonomy="true" ma:internalName="hc0cac3120ab4e44b5e113c8b836247e" ma:taxonomyFieldName="Term" ma:displayName="Term" ma:fieldId="{1c0cac31-20ab-4e44-b5e1-13c8b836247e}" ma:sspId="ee8a0f17-d68e-4b2e-8396-6319c239116c" ma:termSetId="2f8a93a3-12a4-41b2-b51f-de418ffdc8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Computer Science" ma:internalName="Curriculum_x0020_Subject">
      <xsd:simpleType>
        <xsd:restriction base="dms:Text"/>
      </xsd:simpleType>
    </xsd:element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6a50f-8079-4b93-bf09-bc3953aaa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Image Tags" ma:readOnly="false" ma:fieldId="{5cf76f15-5ced-4ddc-b409-7134ff3c332f}" ma:taxonomyMulti="true" ma:sspId="ee8a0f17-d68e-4b2e-8396-6319c23911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6D40E0-7EA1-4DAA-8089-019AB40CBB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5A4A12-7E54-4FD2-88FA-C3D1814D42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781cc-1149-48aa-9162-512ac604eafb"/>
    <ds:schemaRef ds:uri="5a66a50f-8079-4b93-bf09-bc3953aaa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987</Words>
  <Application>Microsoft Office PowerPoint</Application>
  <PresentationFormat>On-screen Show (4:3)</PresentationFormat>
  <Paragraphs>103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Chapter 4 – Condition Controlled Loops WHILE &amp; DO WHILE</vt:lpstr>
      <vt:lpstr>Key definitions for the end of lesson:</vt:lpstr>
      <vt:lpstr>What is an iteration statement?</vt:lpstr>
      <vt:lpstr>Example 1 – a WHILE loop</vt:lpstr>
      <vt:lpstr>Example 2 – a DO loop</vt:lpstr>
      <vt:lpstr>Example 3 – Counting iterations </vt:lpstr>
      <vt:lpstr>Does it matter if you use DO or WHILE?</vt:lpstr>
    </vt:vector>
  </TitlesOfParts>
  <Company>BHASVIC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 to C</dc:title>
  <dc:creator>USER</dc:creator>
  <cp:lastModifiedBy>Jack Griffiths</cp:lastModifiedBy>
  <cp:revision>75</cp:revision>
  <dcterms:created xsi:type="dcterms:W3CDTF">2011-09-13T14:30:53Z</dcterms:created>
  <dcterms:modified xsi:type="dcterms:W3CDTF">2024-07-01T06:58:04Z</dcterms:modified>
</cp:coreProperties>
</file>