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0"/>
  </p:notesMasterIdLst>
  <p:sldIdLst>
    <p:sldId id="256" r:id="rId4"/>
    <p:sldId id="257" r:id="rId5"/>
    <p:sldId id="275" r:id="rId6"/>
    <p:sldId id="279" r:id="rId7"/>
    <p:sldId id="276"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22" autoAdjust="0"/>
    <p:restoredTop sz="94660"/>
  </p:normalViewPr>
  <p:slideViewPr>
    <p:cSldViewPr>
      <p:cViewPr varScale="1">
        <p:scale>
          <a:sx n="59" d="100"/>
          <a:sy n="59" d="100"/>
        </p:scale>
        <p:origin x="1816"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Griffiths" userId="1c57746c-d55f-46ec-a6b0-f12b15460f68" providerId="ADAL" clId="{F506EB31-BBDC-4E1A-873E-A3972E40D02F}"/>
    <pc:docChg chg="delSld">
      <pc:chgData name="Jack Griffiths" userId="1c57746c-d55f-46ec-a6b0-f12b15460f68" providerId="ADAL" clId="{F506EB31-BBDC-4E1A-873E-A3972E40D02F}" dt="2024-07-01T06:58:56.324" v="5" actId="47"/>
      <pc:docMkLst>
        <pc:docMk/>
      </pc:docMkLst>
      <pc:sldChg chg="del">
        <pc:chgData name="Jack Griffiths" userId="1c57746c-d55f-46ec-a6b0-f12b15460f68" providerId="ADAL" clId="{F506EB31-BBDC-4E1A-873E-A3972E40D02F}" dt="2024-07-01T06:58:47.559" v="0" actId="47"/>
        <pc:sldMkLst>
          <pc:docMk/>
          <pc:sldMk cId="1790658750" sldId="286"/>
        </pc:sldMkLst>
      </pc:sldChg>
      <pc:sldChg chg="del">
        <pc:chgData name="Jack Griffiths" userId="1c57746c-d55f-46ec-a6b0-f12b15460f68" providerId="ADAL" clId="{F506EB31-BBDC-4E1A-873E-A3972E40D02F}" dt="2024-07-01T06:58:56.324" v="5" actId="47"/>
        <pc:sldMkLst>
          <pc:docMk/>
          <pc:sldMk cId="1670080224" sldId="287"/>
        </pc:sldMkLst>
      </pc:sldChg>
      <pc:sldChg chg="del">
        <pc:chgData name="Jack Griffiths" userId="1c57746c-d55f-46ec-a6b0-f12b15460f68" providerId="ADAL" clId="{F506EB31-BBDC-4E1A-873E-A3972E40D02F}" dt="2024-07-01T06:58:49.568" v="1" actId="47"/>
        <pc:sldMkLst>
          <pc:docMk/>
          <pc:sldMk cId="1966376714" sldId="289"/>
        </pc:sldMkLst>
      </pc:sldChg>
      <pc:sldChg chg="del">
        <pc:chgData name="Jack Griffiths" userId="1c57746c-d55f-46ec-a6b0-f12b15460f68" providerId="ADAL" clId="{F506EB31-BBDC-4E1A-873E-A3972E40D02F}" dt="2024-07-01T06:58:51.535" v="3" actId="47"/>
        <pc:sldMkLst>
          <pc:docMk/>
          <pc:sldMk cId="3009450619" sldId="290"/>
        </pc:sldMkLst>
      </pc:sldChg>
      <pc:sldChg chg="del">
        <pc:chgData name="Jack Griffiths" userId="1c57746c-d55f-46ec-a6b0-f12b15460f68" providerId="ADAL" clId="{F506EB31-BBDC-4E1A-873E-A3972E40D02F}" dt="2024-07-01T06:58:50.207" v="2" actId="47"/>
        <pc:sldMkLst>
          <pc:docMk/>
          <pc:sldMk cId="2995601533" sldId="291"/>
        </pc:sldMkLst>
      </pc:sldChg>
      <pc:sldChg chg="del">
        <pc:chgData name="Jack Griffiths" userId="1c57746c-d55f-46ec-a6b0-f12b15460f68" providerId="ADAL" clId="{F506EB31-BBDC-4E1A-873E-A3972E40D02F}" dt="2024-07-01T06:58:53.839" v="4" actId="47"/>
        <pc:sldMkLst>
          <pc:docMk/>
          <pc:sldMk cId="2546206918"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D559A-0A71-4A68-BE97-761A14B5AC3A}" type="datetimeFigureOut">
              <a:rPr lang="en-GB" smtClean="0"/>
              <a:t>01/07/2024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DD8C28-7865-4D36-B3B8-91A9D72FFDC7}" type="slidenum">
              <a:rPr lang="en-GB" smtClean="0"/>
              <a:t>‹#›</a:t>
            </a:fld>
            <a:endParaRPr lang="en-GB"/>
          </a:p>
        </p:txBody>
      </p:sp>
    </p:spTree>
    <p:extLst>
      <p:ext uri="{BB962C8B-B14F-4D97-AF65-F5344CB8AC3E}">
        <p14:creationId xmlns:p14="http://schemas.microsoft.com/office/powerpoint/2010/main" val="3586027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clrChange>
              <a:clrFrom>
                <a:srgbClr val="E62D3C"/>
              </a:clrFrom>
              <a:clrTo>
                <a:srgbClr val="E62D3C">
                  <a:alpha val="0"/>
                </a:srgbClr>
              </a:clrTo>
            </a:clrChange>
            <a:extLst>
              <a:ext uri="{28A0092B-C50C-407E-A947-70E740481C1C}">
                <a14:useLocalDpi xmlns:a14="http://schemas.microsoft.com/office/drawing/2010/main" val="0"/>
              </a:ext>
            </a:extLst>
          </a:blip>
          <a:stretch>
            <a:fillRect/>
          </a:stretch>
        </p:blipFill>
        <p:spPr>
          <a:xfrm>
            <a:off x="0" y="1628800"/>
            <a:ext cx="9144000" cy="5946167"/>
          </a:xfrm>
          <a:prstGeom prst="rect">
            <a:avLst/>
          </a:prstGeom>
        </p:spPr>
      </p:pic>
      <p:sp>
        <p:nvSpPr>
          <p:cNvPr id="2" name="Title 1"/>
          <p:cNvSpPr>
            <a:spLocks noGrp="1"/>
          </p:cNvSpPr>
          <p:nvPr>
            <p:ph type="ctrTitle"/>
          </p:nvPr>
        </p:nvSpPr>
        <p:spPr>
          <a:xfrm>
            <a:off x="539552" y="8492"/>
            <a:ext cx="7772400" cy="902283"/>
          </a:xfrm>
        </p:spPr>
        <p:txBody>
          <a:bodyPr/>
          <a:lstStyle/>
          <a:p>
            <a:r>
              <a:rPr lang="en-US"/>
              <a:t>Click to edit Master title style</a:t>
            </a:r>
            <a:endParaRPr lang="en-GB"/>
          </a:p>
        </p:txBody>
      </p:sp>
      <p:sp>
        <p:nvSpPr>
          <p:cNvPr id="3" name="Subtitle 2"/>
          <p:cNvSpPr>
            <a:spLocks noGrp="1"/>
          </p:cNvSpPr>
          <p:nvPr>
            <p:ph type="subTitle" idx="1"/>
          </p:nvPr>
        </p:nvSpPr>
        <p:spPr>
          <a:xfrm>
            <a:off x="1225352" y="1052736"/>
            <a:ext cx="6400800" cy="24641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38810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94447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317019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288164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375154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D1590C9-D22A-45F7-A89B-B2358A704102}"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251046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D1590C9-D22A-45F7-A89B-B2358A704102}"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77729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D1590C9-D22A-45F7-A89B-B2358A704102}"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378876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590C9-D22A-45F7-A89B-B2358A704102}"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19717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590C9-D22A-45F7-A89B-B2358A704102}"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285369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590C9-D22A-45F7-A89B-B2358A704102}"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245502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590C9-D22A-45F7-A89B-B2358A704102}" type="datetimeFigureOut">
              <a:rPr lang="en-GB" smtClean="0"/>
              <a:t>01/07/2024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46363-894F-4B8B-8887-B45C05B2BB05}" type="slidenum">
              <a:rPr lang="en-GB" smtClean="0"/>
              <a:t>‹#›</a:t>
            </a:fld>
            <a:endParaRPr lang="en-GB"/>
          </a:p>
        </p:txBody>
      </p:sp>
      <p:pic>
        <p:nvPicPr>
          <p:cNvPr id="7" name="Picture 6"/>
          <p:cNvPicPr>
            <a:picLocks noChangeAspect="1"/>
          </p:cNvPicPr>
          <p:nvPr userDrawn="1"/>
        </p:nvPicPr>
        <p:blipFill>
          <a:blip r:embed="rId13" cstate="print">
            <a:clrChange>
              <a:clrFrom>
                <a:srgbClr val="A86B70"/>
              </a:clrFrom>
              <a:clrTo>
                <a:srgbClr val="A86B70">
                  <a:alpha val="0"/>
                </a:srgbClr>
              </a:clrTo>
            </a:clrChange>
            <a:lum bright="70000" contrast="-70000"/>
            <a:extLst>
              <a:ext uri="{BEBA8EAE-BF5A-486C-A8C5-ECC9F3942E4B}">
                <a14:imgProps xmlns:a14="http://schemas.microsoft.com/office/drawing/2010/main">
                  <a14:imgLayer r:embed="rId14">
                    <a14:imgEffect>
                      <a14:saturation sat="33000"/>
                    </a14:imgEffect>
                  </a14:imgLayer>
                </a14:imgProps>
              </a:ext>
              <a:ext uri="{28A0092B-C50C-407E-A947-70E740481C1C}">
                <a14:useLocalDpi xmlns:a14="http://schemas.microsoft.com/office/drawing/2010/main" val="0"/>
              </a:ext>
            </a:extLst>
          </a:blip>
          <a:stretch>
            <a:fillRect/>
          </a:stretch>
        </p:blipFill>
        <p:spPr>
          <a:xfrm>
            <a:off x="0" y="2132856"/>
            <a:ext cx="9144000" cy="5932668"/>
          </a:xfrm>
          <a:prstGeom prst="rect">
            <a:avLst/>
          </a:prstGeom>
        </p:spPr>
      </p:pic>
    </p:spTree>
    <p:extLst>
      <p:ext uri="{BB962C8B-B14F-4D97-AF65-F5344CB8AC3E}">
        <p14:creationId xmlns:p14="http://schemas.microsoft.com/office/powerpoint/2010/main" val="1223159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196751"/>
          </a:xfrm>
        </p:spPr>
        <p:txBody>
          <a:bodyPr>
            <a:normAutofit/>
          </a:bodyPr>
          <a:lstStyle/>
          <a:p>
            <a:r>
              <a:rPr lang="en-GB" b="1" dirty="0"/>
              <a:t>Chapter 6 – Arrays</a:t>
            </a:r>
          </a:p>
        </p:txBody>
      </p:sp>
      <p:sp>
        <p:nvSpPr>
          <p:cNvPr id="3" name="Subtitle 2"/>
          <p:cNvSpPr>
            <a:spLocks noGrp="1"/>
          </p:cNvSpPr>
          <p:nvPr>
            <p:ph type="subTitle" idx="1"/>
          </p:nvPr>
        </p:nvSpPr>
        <p:spPr>
          <a:xfrm>
            <a:off x="467544" y="1484784"/>
            <a:ext cx="8424936" cy="3960440"/>
          </a:xfrm>
        </p:spPr>
        <p:txBody>
          <a:bodyPr>
            <a:normAutofit/>
          </a:bodyPr>
          <a:lstStyle/>
          <a:p>
            <a:pPr algn="l"/>
            <a:r>
              <a:rPr lang="en-GB" dirty="0"/>
              <a:t>By the end of this chapter you should:</a:t>
            </a:r>
          </a:p>
          <a:p>
            <a:pPr algn="l"/>
            <a:r>
              <a:rPr lang="en-US" dirty="0"/>
              <a:t>•</a:t>
            </a:r>
            <a:r>
              <a:rPr lang="en-US" sz="2800" dirty="0"/>
              <a:t>Understand how arrays are declared and used in C </a:t>
            </a:r>
          </a:p>
          <a:p>
            <a:pPr algn="l"/>
            <a:r>
              <a:rPr lang="en-US" sz="2800" dirty="0"/>
              <a:t>•Be able to use arrays to hold lists of data in programs </a:t>
            </a:r>
          </a:p>
          <a:p>
            <a:pPr algn="l"/>
            <a:endParaRPr lang="en-GB" dirty="0"/>
          </a:p>
          <a:p>
            <a:pPr algn="l"/>
            <a:endParaRPr lang="en-GB" dirty="0"/>
          </a:p>
        </p:txBody>
      </p:sp>
    </p:spTree>
    <p:custDataLst>
      <p:tags r:id="rId1"/>
    </p:custDataLst>
    <p:extLst>
      <p:ext uri="{BB962C8B-B14F-4D97-AF65-F5344CB8AC3E}">
        <p14:creationId xmlns:p14="http://schemas.microsoft.com/office/powerpoint/2010/main" val="237660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Key definitions for the end of lesson:</a:t>
            </a:r>
          </a:p>
        </p:txBody>
      </p:sp>
      <p:sp>
        <p:nvSpPr>
          <p:cNvPr id="3" name="Content Placeholder 2"/>
          <p:cNvSpPr>
            <a:spLocks noGrp="1"/>
          </p:cNvSpPr>
          <p:nvPr>
            <p:ph idx="1"/>
          </p:nvPr>
        </p:nvSpPr>
        <p:spPr/>
        <p:txBody>
          <a:bodyPr>
            <a:normAutofit/>
          </a:bodyPr>
          <a:lstStyle/>
          <a:p>
            <a:r>
              <a:rPr lang="en-GB" b="1" dirty="0"/>
              <a:t>Array</a:t>
            </a:r>
            <a:r>
              <a:rPr lang="en-GB" dirty="0"/>
              <a:t> – </a:t>
            </a:r>
            <a:r>
              <a:rPr lang="en-GB" sz="2400" dirty="0"/>
              <a:t>a fixed size data structure that can hold more than one piece of data of the same type</a:t>
            </a:r>
          </a:p>
          <a:p>
            <a:r>
              <a:rPr lang="en-GB" b="1" dirty="0"/>
              <a:t>Index</a:t>
            </a:r>
            <a:r>
              <a:rPr lang="en-GB" dirty="0"/>
              <a:t> – </a:t>
            </a:r>
            <a:r>
              <a:rPr lang="en-GB" sz="2400" dirty="0"/>
              <a:t>the number used to access one element in an array</a:t>
            </a:r>
          </a:p>
          <a:p>
            <a:r>
              <a:rPr lang="en-GB" b="1" dirty="0"/>
              <a:t>Element</a:t>
            </a:r>
            <a:r>
              <a:rPr lang="en-GB" dirty="0"/>
              <a:t> – </a:t>
            </a:r>
            <a:r>
              <a:rPr lang="en-GB" sz="2400" dirty="0"/>
              <a:t>an individual item of data in an array</a:t>
            </a:r>
          </a:p>
          <a:p>
            <a:r>
              <a:rPr lang="en-GB" b="1" dirty="0"/>
              <a:t>Single-dimension array (1D)</a:t>
            </a:r>
            <a:r>
              <a:rPr lang="en-GB" dirty="0"/>
              <a:t>– </a:t>
            </a:r>
            <a:r>
              <a:rPr lang="en-GB" sz="2400" dirty="0"/>
              <a:t>like a list or row of data</a:t>
            </a:r>
          </a:p>
          <a:p>
            <a:pPr marL="0" indent="0">
              <a:buNone/>
            </a:pPr>
            <a:endParaRPr lang="en-GB" dirty="0"/>
          </a:p>
        </p:txBody>
      </p:sp>
    </p:spTree>
    <p:custDataLst>
      <p:tags r:id="rId1"/>
    </p:custDataLst>
    <p:extLst>
      <p:ext uri="{BB962C8B-B14F-4D97-AF65-F5344CB8AC3E}">
        <p14:creationId xmlns:p14="http://schemas.microsoft.com/office/powerpoint/2010/main" val="330752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is an array? </a:t>
            </a:r>
            <a:endParaRPr lang="en-GB" b="1" u="sng" dirty="0"/>
          </a:p>
        </p:txBody>
      </p:sp>
      <p:sp>
        <p:nvSpPr>
          <p:cNvPr id="3" name="Content Placeholder 2"/>
          <p:cNvSpPr>
            <a:spLocks noGrp="1"/>
          </p:cNvSpPr>
          <p:nvPr>
            <p:ph idx="1"/>
          </p:nvPr>
        </p:nvSpPr>
        <p:spPr>
          <a:xfrm>
            <a:off x="457200" y="1600200"/>
            <a:ext cx="8229600" cy="4997152"/>
          </a:xfrm>
        </p:spPr>
        <p:txBody>
          <a:bodyPr>
            <a:normAutofit/>
          </a:bodyPr>
          <a:lstStyle/>
          <a:p>
            <a:r>
              <a:rPr lang="en-US" sz="2400" dirty="0"/>
              <a:t>An array is an alternative to a list</a:t>
            </a:r>
            <a:br>
              <a:rPr lang="en-US" sz="2400" dirty="0"/>
            </a:br>
            <a:endParaRPr lang="en-US" sz="2400" dirty="0"/>
          </a:p>
          <a:p>
            <a:r>
              <a:rPr lang="en-US" sz="2400" dirty="0"/>
              <a:t>It’s a collection of variables that </a:t>
            </a:r>
            <a:r>
              <a:rPr lang="en-US" sz="2400" b="1" dirty="0"/>
              <a:t>all have the same name and data type</a:t>
            </a:r>
            <a:r>
              <a:rPr lang="en-US" sz="2400" dirty="0"/>
              <a:t> but each element of the array can be accessed using an </a:t>
            </a:r>
            <a:r>
              <a:rPr lang="en-US" sz="2400" b="1" dirty="0"/>
              <a:t>index</a:t>
            </a:r>
            <a:r>
              <a:rPr lang="en-US" sz="2400" dirty="0"/>
              <a:t> number e.g. name[1], name[2], name[3]</a:t>
            </a:r>
          </a:p>
          <a:p>
            <a:pPr marL="0" indent="0">
              <a:buNone/>
            </a:pPr>
            <a:endParaRPr lang="en-US" sz="2400" dirty="0"/>
          </a:p>
          <a:p>
            <a:r>
              <a:rPr lang="en-US" sz="2400" dirty="0"/>
              <a:t>They can be collections of integers, characters (a string) or floats </a:t>
            </a:r>
            <a:r>
              <a:rPr lang="en-US" sz="2400" dirty="0" err="1"/>
              <a:t>etc</a:t>
            </a:r>
            <a:r>
              <a:rPr lang="en-US" sz="2400" dirty="0"/>
              <a:t> - all the data in array </a:t>
            </a:r>
            <a:r>
              <a:rPr lang="en-US" sz="2400" b="1" dirty="0"/>
              <a:t>will be of the same type</a:t>
            </a:r>
          </a:p>
          <a:p>
            <a:endParaRPr lang="en-US" sz="2400" dirty="0"/>
          </a:p>
          <a:p>
            <a:r>
              <a:rPr lang="en-US" sz="2400" dirty="0"/>
              <a:t>To work with arrays you need to confident in your use of loops</a:t>
            </a:r>
            <a:br>
              <a:rPr lang="en-US" sz="2400" dirty="0"/>
            </a:br>
            <a:endParaRPr lang="en-US" sz="2400" dirty="0"/>
          </a:p>
          <a:p>
            <a:pPr marL="0" indent="0">
              <a:buNone/>
            </a:pPr>
            <a:endParaRPr lang="en-US" dirty="0"/>
          </a:p>
          <a:p>
            <a:endParaRPr lang="en-US" dirty="0"/>
          </a:p>
          <a:p>
            <a:endParaRPr lang="en-GB" dirty="0"/>
          </a:p>
        </p:txBody>
      </p:sp>
    </p:spTree>
    <p:custDataLst>
      <p:tags r:id="rId1"/>
    </p:custDataLst>
    <p:extLst>
      <p:ext uri="{BB962C8B-B14F-4D97-AF65-F5344CB8AC3E}">
        <p14:creationId xmlns:p14="http://schemas.microsoft.com/office/powerpoint/2010/main" val="397610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Why use arrays? </a:t>
            </a:r>
            <a:endParaRPr lang="en-GB" b="1" u="sng" dirty="0"/>
          </a:p>
        </p:txBody>
      </p:sp>
      <p:sp>
        <p:nvSpPr>
          <p:cNvPr id="3" name="Content Placeholder 2"/>
          <p:cNvSpPr>
            <a:spLocks noGrp="1"/>
          </p:cNvSpPr>
          <p:nvPr>
            <p:ph idx="1"/>
          </p:nvPr>
        </p:nvSpPr>
        <p:spPr>
          <a:xfrm>
            <a:off x="457200" y="1417638"/>
            <a:ext cx="5482951" cy="5141168"/>
          </a:xfrm>
        </p:spPr>
        <p:txBody>
          <a:bodyPr>
            <a:normAutofit fontScale="92500"/>
          </a:bodyPr>
          <a:lstStyle/>
          <a:p>
            <a:r>
              <a:rPr lang="en-US" sz="2000" dirty="0"/>
              <a:t>Let’s say that you wanted to read in a list of ten numbers </a:t>
            </a:r>
          </a:p>
          <a:p>
            <a:endParaRPr lang="en-US" sz="2000" dirty="0"/>
          </a:p>
          <a:p>
            <a:r>
              <a:rPr lang="en-US" sz="2000" dirty="0"/>
              <a:t>Using an array you can use a loop to enter the numbers into a list, read through all (or some of) the numbers stored and use the </a:t>
            </a:r>
            <a:r>
              <a:rPr lang="en-US" sz="2000" b="1" i="1" dirty="0">
                <a:solidFill>
                  <a:srgbClr val="0070C0"/>
                </a:solidFill>
              </a:rPr>
              <a:t>index</a:t>
            </a:r>
            <a:r>
              <a:rPr lang="en-US" sz="2000" b="1" i="1" dirty="0"/>
              <a:t> </a:t>
            </a:r>
            <a:r>
              <a:rPr lang="en-US" sz="2000" dirty="0"/>
              <a:t>to access an individual item in a list in fewer lines of code</a:t>
            </a:r>
          </a:p>
          <a:p>
            <a:endParaRPr lang="en-US" sz="2000" dirty="0"/>
          </a:p>
          <a:p>
            <a:r>
              <a:rPr lang="en-US" sz="2000" dirty="0"/>
              <a:t>The loop counter is often used as the array index e.g. </a:t>
            </a:r>
            <a:r>
              <a:rPr lang="en-US" sz="2000" b="1" dirty="0">
                <a:solidFill>
                  <a:srgbClr val="0070C0"/>
                </a:solidFill>
              </a:rPr>
              <a:t>i</a:t>
            </a:r>
            <a:r>
              <a:rPr lang="en-US" sz="2000" dirty="0"/>
              <a:t> </a:t>
            </a:r>
            <a:r>
              <a:rPr lang="en-US" sz="1700" dirty="0"/>
              <a:t>(in the example on the right)</a:t>
            </a:r>
          </a:p>
          <a:p>
            <a:endParaRPr lang="en-US" sz="2000" dirty="0"/>
          </a:p>
          <a:p>
            <a:r>
              <a:rPr lang="en-US" sz="2000" dirty="0"/>
              <a:t>You can also use loops really easily to initialise and set each memory location in an array to 0 e.g. </a:t>
            </a:r>
            <a:br>
              <a:rPr lang="en-US" sz="2000" dirty="0"/>
            </a:br>
            <a:br>
              <a:rPr lang="en-US" sz="2000" dirty="0"/>
            </a:br>
            <a:r>
              <a:rPr lang="en-US" sz="2000" dirty="0"/>
              <a:t>You can also print out all items in an array in a similar way, as you need to print data one by one.</a:t>
            </a:r>
            <a:endParaRPr lang="en-GB" sz="2400" dirty="0"/>
          </a:p>
        </p:txBody>
      </p:sp>
      <p:sp>
        <p:nvSpPr>
          <p:cNvPr id="4" name="Rectangle 3"/>
          <p:cNvSpPr/>
          <p:nvPr/>
        </p:nvSpPr>
        <p:spPr>
          <a:xfrm>
            <a:off x="5940152" y="2371702"/>
            <a:ext cx="3491880" cy="1938992"/>
          </a:xfrm>
          <a:prstGeom prst="rect">
            <a:avLst/>
          </a:prstGeom>
        </p:spPr>
        <p:txBody>
          <a:bodyPr wrap="square">
            <a:spAutoFit/>
          </a:bodyPr>
          <a:lstStyle/>
          <a:p>
            <a:pPr indent="-114300"/>
            <a:r>
              <a:rPr lang="en-GB" sz="2000" dirty="0">
                <a:latin typeface="Courier New" panose="02070309020205020404" pitchFamily="49" charset="0"/>
                <a:cs typeface="Courier New" panose="02070309020205020404" pitchFamily="49" charset="0"/>
              </a:rPr>
              <a:t>int </a:t>
            </a:r>
            <a:r>
              <a:rPr lang="en-GB" sz="2000" dirty="0" err="1">
                <a:latin typeface="Courier New" panose="02070309020205020404" pitchFamily="49" charset="0"/>
                <a:cs typeface="Courier New" panose="02070309020205020404" pitchFamily="49" charset="0"/>
              </a:rPr>
              <a:t>nums</a:t>
            </a:r>
            <a:r>
              <a:rPr lang="en-GB" sz="2000" dirty="0">
                <a:latin typeface="Courier New" panose="02070309020205020404" pitchFamily="49" charset="0"/>
                <a:cs typeface="Courier New" panose="02070309020205020404" pitchFamily="49" charset="0"/>
              </a:rPr>
              <a:t>[10]</a:t>
            </a:r>
            <a:br>
              <a:rPr lang="en-GB" sz="2000" b="1" dirty="0">
                <a:latin typeface="Courier New" panose="02070309020205020404" pitchFamily="49" charset="0"/>
                <a:cs typeface="Courier New" panose="02070309020205020404" pitchFamily="49" charset="0"/>
              </a:rPr>
            </a:br>
            <a:endParaRPr lang="en-GB" sz="2000" b="1" dirty="0">
              <a:latin typeface="Courier New" panose="02070309020205020404" pitchFamily="49" charset="0"/>
              <a:cs typeface="Courier New" panose="02070309020205020404" pitchFamily="49" charset="0"/>
            </a:endParaRPr>
          </a:p>
          <a:p>
            <a:pPr indent="-114300"/>
            <a:r>
              <a:rPr lang="en-GB" sz="2000" b="1" dirty="0">
                <a:latin typeface="Courier New" panose="02070309020205020404" pitchFamily="49" charset="0"/>
                <a:cs typeface="Courier New" panose="02070309020205020404" pitchFamily="49" charset="0"/>
              </a:rPr>
              <a:t>for</a:t>
            </a:r>
            <a:r>
              <a:rPr lang="en-GB" sz="2000" dirty="0">
                <a:latin typeface="Courier New" panose="02070309020205020404" pitchFamily="49" charset="0"/>
                <a:cs typeface="Courier New" panose="02070309020205020404" pitchFamily="49" charset="0"/>
              </a:rPr>
              <a:t> (i=0; i&lt;10; i++) </a:t>
            </a:r>
          </a:p>
          <a:p>
            <a:pPr indent="-114300"/>
            <a:r>
              <a:rPr lang="en-GB" sz="2000" dirty="0">
                <a:latin typeface="Courier New" panose="02070309020205020404" pitchFamily="49" charset="0"/>
                <a:cs typeface="Courier New" panose="02070309020205020404" pitchFamily="49" charset="0"/>
              </a:rPr>
              <a:t>{ </a:t>
            </a:r>
          </a:p>
          <a:p>
            <a:pPr indent="-114300"/>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nums</a:t>
            </a:r>
            <a:r>
              <a:rPr lang="en-GB" sz="2000" b="1" dirty="0">
                <a:solidFill>
                  <a:srgbClr val="0070C0"/>
                </a:solidFill>
                <a:latin typeface="Courier New" panose="02070309020205020404" pitchFamily="49" charset="0"/>
                <a:cs typeface="Courier New" panose="02070309020205020404" pitchFamily="49" charset="0"/>
              </a:rPr>
              <a:t>[</a:t>
            </a:r>
            <a:r>
              <a:rPr lang="en-GB" sz="2000" b="1" dirty="0" err="1">
                <a:solidFill>
                  <a:srgbClr val="0070C0"/>
                </a:solidFill>
                <a:latin typeface="Courier New" panose="02070309020205020404" pitchFamily="49" charset="0"/>
                <a:cs typeface="Courier New" panose="02070309020205020404" pitchFamily="49" charset="0"/>
              </a:rPr>
              <a:t>i</a:t>
            </a:r>
            <a:r>
              <a:rPr lang="en-GB" sz="2000" b="1" dirty="0">
                <a:solidFill>
                  <a:srgbClr val="0070C0"/>
                </a:solidFill>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0; </a:t>
            </a:r>
          </a:p>
          <a:p>
            <a:pPr indent="-114300"/>
            <a:r>
              <a:rPr lang="en-GB" sz="2000" dirty="0">
                <a:latin typeface="Courier New" panose="02070309020205020404" pitchFamily="49" charset="0"/>
                <a:cs typeface="Courier New" panose="02070309020205020404" pitchFamily="49" charset="0"/>
              </a:rPr>
              <a:t>} </a:t>
            </a:r>
          </a:p>
        </p:txBody>
      </p:sp>
      <p:grpSp>
        <p:nvGrpSpPr>
          <p:cNvPr id="11" name="Group 10"/>
          <p:cNvGrpSpPr/>
          <p:nvPr/>
        </p:nvGrpSpPr>
        <p:grpSpPr>
          <a:xfrm>
            <a:off x="5436096" y="4149080"/>
            <a:ext cx="1872208" cy="1296144"/>
            <a:chOff x="5436096" y="4149080"/>
            <a:chExt cx="1872208" cy="1296144"/>
          </a:xfrm>
        </p:grpSpPr>
        <p:cxnSp>
          <p:nvCxnSpPr>
            <p:cNvPr id="6" name="Straight Connector 5"/>
            <p:cNvCxnSpPr/>
            <p:nvPr/>
          </p:nvCxnSpPr>
          <p:spPr>
            <a:xfrm>
              <a:off x="5436096" y="5445224"/>
              <a:ext cx="18722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308304" y="4149080"/>
              <a:ext cx="0" cy="12961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3394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a:t>Example 1- </a:t>
            </a:r>
            <a:r>
              <a:rPr lang="en-GB" sz="3600" u="sng" dirty="0"/>
              <a:t>storing a list of numbers</a:t>
            </a:r>
            <a:r>
              <a:rPr lang="en-GB" b="1" u="sng" dirty="0"/>
              <a:t> </a:t>
            </a:r>
          </a:p>
        </p:txBody>
      </p:sp>
      <p:sp>
        <p:nvSpPr>
          <p:cNvPr id="5" name="Content Placeholder 4"/>
          <p:cNvSpPr>
            <a:spLocks noGrp="1"/>
          </p:cNvSpPr>
          <p:nvPr>
            <p:ph idx="1"/>
          </p:nvPr>
        </p:nvSpPr>
        <p:spPr>
          <a:xfrm>
            <a:off x="323528" y="1412776"/>
            <a:ext cx="4824536" cy="5112568"/>
          </a:xfrm>
        </p:spPr>
        <p:txBody>
          <a:bodyPr>
            <a:normAutofit/>
          </a:bodyPr>
          <a:lstStyle/>
          <a:p>
            <a:pPr marL="0" indent="0">
              <a:buNone/>
            </a:pPr>
            <a:endParaRPr lang="en-GB" sz="1600" dirty="0"/>
          </a:p>
          <a:p>
            <a:pPr marL="0" indent="0">
              <a:buNone/>
            </a:pPr>
            <a:r>
              <a:rPr lang="en-GB" sz="1800" dirty="0" err="1"/>
              <a:t>int</a:t>
            </a:r>
            <a:r>
              <a:rPr lang="en-GB" sz="1800" dirty="0"/>
              <a:t> </a:t>
            </a:r>
            <a:r>
              <a:rPr lang="en-GB" sz="1800" b="1" dirty="0" err="1">
                <a:solidFill>
                  <a:srgbClr val="00B050"/>
                </a:solidFill>
              </a:rPr>
              <a:t>nums</a:t>
            </a:r>
            <a:r>
              <a:rPr lang="en-GB" sz="1800" b="1" dirty="0">
                <a:solidFill>
                  <a:srgbClr val="00B050"/>
                </a:solidFill>
              </a:rPr>
              <a:t>[10]</a:t>
            </a:r>
            <a:r>
              <a:rPr lang="en-GB" sz="1800" dirty="0"/>
              <a:t>, guess=0, x=0; </a:t>
            </a:r>
            <a:br>
              <a:rPr lang="en-GB" sz="1800" dirty="0"/>
            </a:br>
            <a:endParaRPr lang="en-GB" sz="1800" dirty="0"/>
          </a:p>
          <a:p>
            <a:pPr marL="0" indent="0">
              <a:buNone/>
            </a:pPr>
            <a:r>
              <a:rPr lang="en-GB" sz="1800" b="1" dirty="0"/>
              <a:t>for</a:t>
            </a:r>
            <a:r>
              <a:rPr lang="en-GB" sz="1800" dirty="0"/>
              <a:t> (</a:t>
            </a:r>
            <a:r>
              <a:rPr lang="en-GB" sz="1800" dirty="0">
                <a:solidFill>
                  <a:srgbClr val="00B0F0"/>
                </a:solidFill>
              </a:rPr>
              <a:t>x=0; x&lt;10; x++</a:t>
            </a:r>
            <a:r>
              <a:rPr lang="en-GB" sz="1800" dirty="0"/>
              <a:t>)</a:t>
            </a:r>
            <a:r>
              <a:rPr lang="en-GB" sz="1800" dirty="0">
                <a:solidFill>
                  <a:srgbClr val="00B0F0"/>
                </a:solidFill>
              </a:rPr>
              <a:t> </a:t>
            </a:r>
          </a:p>
          <a:p>
            <a:pPr marL="0" indent="0">
              <a:buNone/>
            </a:pPr>
            <a:r>
              <a:rPr lang="en-GB" sz="1800" dirty="0"/>
              <a:t>{ </a:t>
            </a:r>
          </a:p>
          <a:p>
            <a:pPr marL="0" indent="0">
              <a:buNone/>
            </a:pPr>
            <a:r>
              <a:rPr lang="en-US" sz="1800" dirty="0"/>
              <a:t>      printf("Please enter number %d: ", x+1); </a:t>
            </a:r>
          </a:p>
          <a:p>
            <a:pPr marL="0" indent="0">
              <a:buNone/>
            </a:pPr>
            <a:r>
              <a:rPr lang="en-GB" sz="1800" dirty="0"/>
              <a:t>      </a:t>
            </a:r>
            <a:r>
              <a:rPr lang="en-GB" sz="1800" dirty="0" err="1"/>
              <a:t>scanf</a:t>
            </a:r>
            <a:r>
              <a:rPr lang="en-GB" sz="1800" dirty="0"/>
              <a:t>("%d", &amp;</a:t>
            </a:r>
            <a:r>
              <a:rPr lang="en-GB" sz="1800" dirty="0" err="1"/>
              <a:t>nums</a:t>
            </a:r>
            <a:r>
              <a:rPr lang="en-GB" sz="1800" dirty="0"/>
              <a:t>[x] ); </a:t>
            </a:r>
          </a:p>
          <a:p>
            <a:pPr marL="0" indent="0">
              <a:buNone/>
            </a:pPr>
            <a:r>
              <a:rPr lang="en-GB" sz="1800" dirty="0"/>
              <a:t>} </a:t>
            </a:r>
          </a:p>
          <a:p>
            <a:pPr marL="0" indent="0">
              <a:buNone/>
            </a:pPr>
            <a:r>
              <a:rPr lang="en-US" sz="1800" dirty="0"/>
              <a:t>printf(“Which index would you like to check: "); </a:t>
            </a:r>
          </a:p>
          <a:p>
            <a:pPr marL="0" indent="0">
              <a:buNone/>
            </a:pPr>
            <a:r>
              <a:rPr lang="en-GB" sz="1800" b="1" dirty="0" err="1"/>
              <a:t>scanf</a:t>
            </a:r>
            <a:r>
              <a:rPr lang="en-GB" sz="1800" b="1" dirty="0"/>
              <a:t>("%d", &amp;guess); </a:t>
            </a:r>
            <a:br>
              <a:rPr lang="en-GB" sz="1800" b="1" dirty="0"/>
            </a:br>
            <a:endParaRPr lang="en-GB" sz="1800" b="1" dirty="0"/>
          </a:p>
          <a:p>
            <a:pPr marL="0" indent="0">
              <a:buNone/>
            </a:pPr>
            <a:r>
              <a:rPr lang="en-US" sz="1800" dirty="0"/>
              <a:t>printf(“Index </a:t>
            </a:r>
            <a:r>
              <a:rPr lang="en-US" sz="1800" dirty="0">
                <a:solidFill>
                  <a:schemeClr val="accent6">
                    <a:lumMod val="75000"/>
                  </a:schemeClr>
                </a:solidFill>
              </a:rPr>
              <a:t>%d</a:t>
            </a:r>
            <a:r>
              <a:rPr lang="en-US" sz="1800" dirty="0"/>
              <a:t> is: </a:t>
            </a:r>
            <a:r>
              <a:rPr lang="en-US" sz="1800" dirty="0">
                <a:solidFill>
                  <a:srgbClr val="FF0000"/>
                </a:solidFill>
              </a:rPr>
              <a:t>%d </a:t>
            </a:r>
            <a:r>
              <a:rPr lang="en-US" sz="1800" dirty="0"/>
              <a:t>\n", </a:t>
            </a:r>
            <a:r>
              <a:rPr lang="en-US" sz="1800" dirty="0">
                <a:solidFill>
                  <a:schemeClr val="accent6">
                    <a:lumMod val="75000"/>
                  </a:schemeClr>
                </a:solidFill>
              </a:rPr>
              <a:t>guess</a:t>
            </a:r>
            <a:r>
              <a:rPr lang="en-US" sz="1800" dirty="0"/>
              <a:t>, </a:t>
            </a:r>
            <a:r>
              <a:rPr lang="en-US" sz="1800" dirty="0" err="1">
                <a:solidFill>
                  <a:srgbClr val="C00000"/>
                </a:solidFill>
              </a:rPr>
              <a:t>nums</a:t>
            </a:r>
            <a:r>
              <a:rPr lang="en-US" sz="1800" dirty="0">
                <a:solidFill>
                  <a:srgbClr val="C00000"/>
                </a:solidFill>
              </a:rPr>
              <a:t>[</a:t>
            </a:r>
            <a:r>
              <a:rPr lang="en-US" sz="1800" b="1" dirty="0">
                <a:solidFill>
                  <a:srgbClr val="C00000"/>
                </a:solidFill>
              </a:rPr>
              <a:t>guess</a:t>
            </a:r>
            <a:r>
              <a:rPr lang="en-US" sz="1800" dirty="0">
                <a:solidFill>
                  <a:srgbClr val="C00000"/>
                </a:solidFill>
              </a:rPr>
              <a:t>] </a:t>
            </a:r>
            <a:r>
              <a:rPr lang="en-US" sz="1800" dirty="0"/>
              <a:t>); </a:t>
            </a:r>
          </a:p>
          <a:p>
            <a:pPr marL="0" indent="0">
              <a:buNone/>
            </a:pPr>
            <a:endParaRPr lang="en-GB" sz="1600" b="1" dirty="0"/>
          </a:p>
        </p:txBody>
      </p:sp>
      <p:sp>
        <p:nvSpPr>
          <p:cNvPr id="7" name="Content Placeholder 4"/>
          <p:cNvSpPr txBox="1">
            <a:spLocks/>
          </p:cNvSpPr>
          <p:nvPr/>
        </p:nvSpPr>
        <p:spPr>
          <a:xfrm>
            <a:off x="5322731" y="1628800"/>
            <a:ext cx="3594012" cy="490930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rgbClr val="00B050"/>
                </a:solidFill>
              </a:rPr>
              <a:t>The array is declared just like a normal variable, but we have to state how many items will be in the array and put this in the square brackets</a:t>
            </a:r>
          </a:p>
          <a:p>
            <a:endParaRPr lang="en-US" sz="1800" dirty="0">
              <a:solidFill>
                <a:srgbClr val="00B050"/>
              </a:solidFill>
            </a:endParaRPr>
          </a:p>
          <a:p>
            <a:r>
              <a:rPr lang="en-US" sz="1800" b="1" dirty="0">
                <a:solidFill>
                  <a:srgbClr val="00B050"/>
                </a:solidFill>
              </a:rPr>
              <a:t>Arrays start at index 0, </a:t>
            </a:r>
            <a:r>
              <a:rPr lang="en-US" sz="1800" dirty="0">
                <a:solidFill>
                  <a:srgbClr val="00B050"/>
                </a:solidFill>
              </a:rPr>
              <a:t>so this array will hold 10 numbers </a:t>
            </a:r>
            <a:r>
              <a:rPr lang="en-US" sz="1800" b="1" dirty="0">
                <a:solidFill>
                  <a:srgbClr val="00B050"/>
                </a:solidFill>
              </a:rPr>
              <a:t> - with the index numbers 0 - 9</a:t>
            </a:r>
            <a:br>
              <a:rPr lang="en-US" sz="1800" b="1" dirty="0">
                <a:solidFill>
                  <a:srgbClr val="00B050"/>
                </a:solidFill>
              </a:rPr>
            </a:br>
            <a:endParaRPr lang="en-US" sz="1800" dirty="0">
              <a:solidFill>
                <a:srgbClr val="00B050"/>
              </a:solidFill>
            </a:endParaRPr>
          </a:p>
          <a:p>
            <a:r>
              <a:rPr lang="en-US" sz="1800" dirty="0">
                <a:solidFill>
                  <a:srgbClr val="00B0F0"/>
                </a:solidFill>
              </a:rPr>
              <a:t>This loop uses the </a:t>
            </a:r>
            <a:r>
              <a:rPr lang="en-US" sz="1800" b="1" dirty="0">
                <a:solidFill>
                  <a:srgbClr val="00B0F0"/>
                </a:solidFill>
              </a:rPr>
              <a:t>x</a:t>
            </a:r>
            <a:r>
              <a:rPr lang="en-US" sz="1800" dirty="0">
                <a:solidFill>
                  <a:srgbClr val="00B0F0"/>
                </a:solidFill>
              </a:rPr>
              <a:t> counter variable as the </a:t>
            </a:r>
            <a:r>
              <a:rPr lang="en-US" sz="1800" b="1" dirty="0">
                <a:solidFill>
                  <a:srgbClr val="00B0F0"/>
                </a:solidFill>
              </a:rPr>
              <a:t>index</a:t>
            </a:r>
            <a:r>
              <a:rPr lang="en-US" sz="1800" dirty="0">
                <a:solidFill>
                  <a:srgbClr val="00B0F0"/>
                </a:solidFill>
              </a:rPr>
              <a:t> so it can save data to e.g. </a:t>
            </a:r>
            <a:r>
              <a:rPr lang="en-US" sz="1800" dirty="0" err="1">
                <a:solidFill>
                  <a:srgbClr val="00B0F0"/>
                </a:solidFill>
              </a:rPr>
              <a:t>nums</a:t>
            </a:r>
            <a:r>
              <a:rPr lang="en-US" sz="1800" dirty="0">
                <a:solidFill>
                  <a:srgbClr val="00B0F0"/>
                </a:solidFill>
              </a:rPr>
              <a:t>[0], </a:t>
            </a:r>
            <a:r>
              <a:rPr lang="en-US" sz="1800" dirty="0" err="1">
                <a:solidFill>
                  <a:srgbClr val="00B0F0"/>
                </a:solidFill>
              </a:rPr>
              <a:t>nums</a:t>
            </a:r>
            <a:r>
              <a:rPr lang="en-US" sz="1800" dirty="0">
                <a:solidFill>
                  <a:srgbClr val="00B0F0"/>
                </a:solidFill>
              </a:rPr>
              <a:t>[1] </a:t>
            </a:r>
            <a:r>
              <a:rPr lang="en-US" sz="1800" dirty="0" err="1">
                <a:solidFill>
                  <a:srgbClr val="00B0F0"/>
                </a:solidFill>
              </a:rPr>
              <a:t>etc</a:t>
            </a:r>
            <a:br>
              <a:rPr lang="en-US" sz="1800" dirty="0">
                <a:solidFill>
                  <a:srgbClr val="00B0F0"/>
                </a:solidFill>
              </a:rPr>
            </a:br>
            <a:endParaRPr lang="en-US" sz="1800" dirty="0">
              <a:solidFill>
                <a:srgbClr val="00B0F0"/>
              </a:solidFill>
            </a:endParaRPr>
          </a:p>
          <a:p>
            <a:r>
              <a:rPr lang="en-US" sz="1800" b="1" dirty="0"/>
              <a:t>A number (guess) is then read in from the user</a:t>
            </a:r>
            <a:br>
              <a:rPr lang="en-US" sz="1800" dirty="0"/>
            </a:br>
            <a:endParaRPr lang="en-US" sz="1800" dirty="0"/>
          </a:p>
          <a:p>
            <a:r>
              <a:rPr lang="en-US" sz="1800" dirty="0">
                <a:solidFill>
                  <a:srgbClr val="C00000"/>
                </a:solidFill>
              </a:rPr>
              <a:t>That number is used as the index number to access a particular element in the array and display the data stored in it on screen </a:t>
            </a:r>
            <a:endParaRPr lang="en-GB" sz="1800" b="1" dirty="0"/>
          </a:p>
        </p:txBody>
      </p:sp>
    </p:spTree>
    <p:custDataLst>
      <p:tags r:id="rId1"/>
    </p:custDataLst>
    <p:extLst>
      <p:ext uri="{BB962C8B-B14F-4D97-AF65-F5344CB8AC3E}">
        <p14:creationId xmlns:p14="http://schemas.microsoft.com/office/powerpoint/2010/main" val="106157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a:t>How to pre-fill an array</a:t>
            </a:r>
          </a:p>
        </p:txBody>
      </p:sp>
      <p:sp>
        <p:nvSpPr>
          <p:cNvPr id="3" name="Content Placeholder 2"/>
          <p:cNvSpPr>
            <a:spLocks noGrp="1"/>
          </p:cNvSpPr>
          <p:nvPr>
            <p:ph idx="1"/>
          </p:nvPr>
        </p:nvSpPr>
        <p:spPr>
          <a:xfrm>
            <a:off x="457200" y="1600200"/>
            <a:ext cx="3898776" cy="2260848"/>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buNone/>
            </a:pPr>
            <a:r>
              <a:rPr lang="en-US" sz="2500" b="1" dirty="0"/>
              <a:t>To pre-fill an array, you can enter data into each individual element like this:</a:t>
            </a:r>
            <a:br>
              <a:rPr lang="en-US" dirty="0"/>
            </a:br>
            <a:endParaRPr lang="en-US" dirty="0"/>
          </a:p>
          <a:p>
            <a:pPr marL="400050" lvl="1" indent="0">
              <a:buNone/>
            </a:pPr>
            <a:r>
              <a:rPr lang="en-GB" sz="1900" b="1" dirty="0" err="1">
                <a:latin typeface="Courier New" panose="02070309020205020404" pitchFamily="49" charset="0"/>
                <a:cs typeface="Courier New" panose="02070309020205020404" pitchFamily="49" charset="0"/>
              </a:rPr>
              <a:t>nums</a:t>
            </a:r>
            <a:r>
              <a:rPr lang="en-GB" sz="1900" b="1" dirty="0">
                <a:latin typeface="Courier New" panose="02070309020205020404" pitchFamily="49" charset="0"/>
                <a:cs typeface="Courier New" panose="02070309020205020404" pitchFamily="49" charset="0"/>
              </a:rPr>
              <a:t>[0] = 5; </a:t>
            </a:r>
            <a:endParaRPr lang="en-GB" sz="1900" dirty="0">
              <a:latin typeface="Courier New" panose="02070309020205020404" pitchFamily="49" charset="0"/>
              <a:cs typeface="Courier New" panose="02070309020205020404" pitchFamily="49" charset="0"/>
            </a:endParaRPr>
          </a:p>
          <a:p>
            <a:pPr marL="400050" lvl="1" indent="0">
              <a:buNone/>
            </a:pPr>
            <a:r>
              <a:rPr lang="en-GB" sz="1900" b="1" dirty="0" err="1">
                <a:latin typeface="Courier New" panose="02070309020205020404" pitchFamily="49" charset="0"/>
                <a:cs typeface="Courier New" panose="02070309020205020404" pitchFamily="49" charset="0"/>
              </a:rPr>
              <a:t>nums</a:t>
            </a:r>
            <a:r>
              <a:rPr lang="en-GB" sz="1900" b="1" dirty="0">
                <a:latin typeface="Courier New" panose="02070309020205020404" pitchFamily="49" charset="0"/>
                <a:cs typeface="Courier New" panose="02070309020205020404" pitchFamily="49" charset="0"/>
              </a:rPr>
              <a:t>[1] = 78; </a:t>
            </a:r>
            <a:endParaRPr lang="en-GB" sz="1900" dirty="0">
              <a:latin typeface="Courier New" panose="02070309020205020404" pitchFamily="49" charset="0"/>
              <a:cs typeface="Courier New" panose="02070309020205020404" pitchFamily="49" charset="0"/>
            </a:endParaRPr>
          </a:p>
          <a:p>
            <a:pPr marL="400050" lvl="1" indent="0">
              <a:buNone/>
            </a:pPr>
            <a:r>
              <a:rPr lang="en-GB" sz="1900" b="1" dirty="0" err="1">
                <a:latin typeface="Courier New" panose="02070309020205020404" pitchFamily="49" charset="0"/>
                <a:cs typeface="Courier New" panose="02070309020205020404" pitchFamily="49" charset="0"/>
              </a:rPr>
              <a:t>nums</a:t>
            </a:r>
            <a:r>
              <a:rPr lang="en-GB" sz="1900" b="1" dirty="0">
                <a:latin typeface="Courier New" panose="02070309020205020404" pitchFamily="49" charset="0"/>
                <a:cs typeface="Courier New" panose="02070309020205020404" pitchFamily="49" charset="0"/>
              </a:rPr>
              <a:t>[2] = 6; </a:t>
            </a:r>
            <a:endParaRPr lang="en-GB" sz="1900" dirty="0">
              <a:latin typeface="Courier New" panose="02070309020205020404" pitchFamily="49" charset="0"/>
              <a:cs typeface="Courier New" panose="02070309020205020404" pitchFamily="49" charset="0"/>
            </a:endParaRPr>
          </a:p>
          <a:p>
            <a:pPr marL="400050" lvl="1" indent="0">
              <a:buNone/>
            </a:pPr>
            <a:r>
              <a:rPr lang="en-GB" sz="1900" b="1" dirty="0" err="1">
                <a:latin typeface="Courier New" panose="02070309020205020404" pitchFamily="49" charset="0"/>
                <a:cs typeface="Courier New" panose="02070309020205020404" pitchFamily="49" charset="0"/>
              </a:rPr>
              <a:t>nums</a:t>
            </a:r>
            <a:r>
              <a:rPr lang="en-GB" sz="1900" b="1" dirty="0">
                <a:latin typeface="Courier New" panose="02070309020205020404" pitchFamily="49" charset="0"/>
                <a:cs typeface="Courier New" panose="02070309020205020404" pitchFamily="49" charset="0"/>
              </a:rPr>
              <a:t>[3] = 23;</a:t>
            </a:r>
          </a:p>
          <a:p>
            <a:pPr marL="400050" lvl="1" indent="0">
              <a:buNone/>
            </a:pPr>
            <a:endParaRPr lang="en-GB" sz="1900" b="1" dirty="0">
              <a:latin typeface="Courier New" panose="02070309020205020404" pitchFamily="49" charset="0"/>
              <a:cs typeface="Courier New" panose="02070309020205020404" pitchFamily="49" charset="0"/>
            </a:endParaRPr>
          </a:p>
          <a:p>
            <a:pPr marL="0" indent="0">
              <a:buNone/>
            </a:pPr>
            <a:r>
              <a:rPr lang="en-GB" sz="2500" b="1" dirty="0">
                <a:latin typeface="+mj-lt"/>
                <a:cs typeface="Courier New" panose="02070309020205020404" pitchFamily="49" charset="0"/>
              </a:rPr>
              <a:t>Or you could loop through the array:</a:t>
            </a:r>
            <a:br>
              <a:rPr lang="en-GB" sz="2500" b="1" dirty="0">
                <a:latin typeface="+mj-lt"/>
                <a:cs typeface="Courier New" panose="02070309020205020404" pitchFamily="49" charset="0"/>
              </a:rPr>
            </a:br>
            <a:endParaRPr lang="en-GB" sz="2500" b="1" dirty="0">
              <a:latin typeface="+mj-lt"/>
              <a:cs typeface="Courier New" panose="02070309020205020404" pitchFamily="49" charset="0"/>
            </a:endParaRPr>
          </a:p>
          <a:p>
            <a:pPr marL="400050" lvl="1" indent="0">
              <a:buNone/>
            </a:pPr>
            <a:r>
              <a:rPr lang="en-GB" sz="1900" b="1" dirty="0">
                <a:latin typeface="Courier New" panose="02070309020205020404" pitchFamily="49" charset="0"/>
                <a:cs typeface="Courier New" panose="02070309020205020404" pitchFamily="49" charset="0"/>
              </a:rPr>
              <a:t>for (i=0; i&lt;20; i++) {</a:t>
            </a:r>
          </a:p>
          <a:p>
            <a:pPr marL="400050" lvl="1" indent="0">
              <a:buNone/>
            </a:pPr>
            <a:r>
              <a:rPr lang="en-GB" sz="1900" b="1" dirty="0">
                <a:latin typeface="Courier New" panose="02070309020205020404" pitchFamily="49" charset="0"/>
                <a:cs typeface="Courier New" panose="02070309020205020404" pitchFamily="49" charset="0"/>
              </a:rPr>
              <a:t>    </a:t>
            </a:r>
            <a:r>
              <a:rPr lang="en-GB" sz="1900" b="1" dirty="0" err="1">
                <a:latin typeface="Courier New" panose="02070309020205020404" pitchFamily="49" charset="0"/>
                <a:cs typeface="Courier New" panose="02070309020205020404" pitchFamily="49" charset="0"/>
              </a:rPr>
              <a:t>nums</a:t>
            </a:r>
            <a:r>
              <a:rPr lang="en-GB" sz="1900" b="1" dirty="0">
                <a:latin typeface="Courier New" panose="02070309020205020404" pitchFamily="49" charset="0"/>
                <a:cs typeface="Courier New" panose="02070309020205020404" pitchFamily="49" charset="0"/>
              </a:rPr>
              <a:t>[i]= 0; </a:t>
            </a:r>
            <a:br>
              <a:rPr lang="en-GB" sz="1900" b="1" dirty="0">
                <a:latin typeface="Courier New" panose="02070309020205020404" pitchFamily="49" charset="0"/>
                <a:cs typeface="Courier New" panose="02070309020205020404" pitchFamily="49" charset="0"/>
              </a:rPr>
            </a:br>
            <a:r>
              <a:rPr lang="en-GB" sz="1900" b="1" dirty="0">
                <a:latin typeface="Courier New" panose="02070309020205020404" pitchFamily="49" charset="0"/>
                <a:cs typeface="Courier New" panose="02070309020205020404" pitchFamily="49" charset="0"/>
              </a:rPr>
              <a:t>}</a:t>
            </a:r>
            <a:endParaRPr lang="en-GB" sz="1900" dirty="0">
              <a:latin typeface="Courier New" panose="02070309020205020404" pitchFamily="49" charset="0"/>
              <a:cs typeface="Courier New" panose="02070309020205020404" pitchFamily="49" charset="0"/>
            </a:endParaRPr>
          </a:p>
          <a:p>
            <a:endParaRPr lang="en-GB" dirty="0"/>
          </a:p>
        </p:txBody>
      </p:sp>
      <p:sp>
        <p:nvSpPr>
          <p:cNvPr id="4" name="Content Placeholder 2"/>
          <p:cNvSpPr txBox="1">
            <a:spLocks/>
          </p:cNvSpPr>
          <p:nvPr/>
        </p:nvSpPr>
        <p:spPr>
          <a:xfrm>
            <a:off x="4427984" y="1600200"/>
            <a:ext cx="4392488" cy="226084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dirty="0"/>
              <a:t>Or you can initialise it when declaring the array e.g. </a:t>
            </a:r>
            <a:br>
              <a:rPr lang="en-US" sz="1350" dirty="0"/>
            </a:br>
            <a:endParaRPr lang="en-US" sz="1350" dirty="0"/>
          </a:p>
          <a:p>
            <a:r>
              <a:rPr lang="en-US" sz="1350" b="1" dirty="0"/>
              <a:t>int </a:t>
            </a:r>
            <a:r>
              <a:rPr lang="en-US" sz="1350" b="1" dirty="0" err="1"/>
              <a:t>nums</a:t>
            </a:r>
            <a:r>
              <a:rPr lang="en-US" sz="1350" b="1" dirty="0"/>
              <a:t>[4] = { 7, 67, 8, 12};</a:t>
            </a:r>
          </a:p>
          <a:p>
            <a:r>
              <a:rPr lang="en-US" sz="1350" b="1" dirty="0"/>
              <a:t>int </a:t>
            </a:r>
            <a:r>
              <a:rPr lang="en-US" sz="1350" b="1" dirty="0" err="1"/>
              <a:t>myArray</a:t>
            </a:r>
            <a:r>
              <a:rPr lang="en-US" sz="1350" b="1" dirty="0"/>
              <a:t>[4]={}   </a:t>
            </a:r>
            <a:r>
              <a:rPr lang="en-US" sz="1350" dirty="0"/>
              <a:t>//this will </a:t>
            </a:r>
            <a:r>
              <a:rPr lang="en-US" sz="1350" dirty="0" err="1"/>
              <a:t>initialise</a:t>
            </a:r>
            <a:r>
              <a:rPr lang="en-US" sz="1350" dirty="0"/>
              <a:t> to null</a:t>
            </a:r>
            <a:br>
              <a:rPr lang="en-US" sz="1350" dirty="0"/>
            </a:br>
            <a:r>
              <a:rPr lang="en-US" sz="1350" b="1" dirty="0"/>
              <a:t> </a:t>
            </a:r>
            <a:endParaRPr lang="en-US" sz="1350" dirty="0"/>
          </a:p>
          <a:p>
            <a:pPr marL="0" indent="0">
              <a:buNone/>
            </a:pPr>
            <a:r>
              <a:rPr lang="en-US" sz="1350" dirty="0"/>
              <a:t>If you leave the brackets empty, the compiler will set the array size </a:t>
            </a:r>
            <a:r>
              <a:rPr lang="en-US" sz="1350" u="sng" dirty="0"/>
              <a:t>BUT this isn’t good practice </a:t>
            </a:r>
            <a:r>
              <a:rPr lang="en-US" sz="1350" dirty="0"/>
              <a:t>e.g.</a:t>
            </a:r>
          </a:p>
          <a:p>
            <a:pPr marL="0" indent="0">
              <a:buNone/>
            </a:pPr>
            <a:r>
              <a:rPr lang="en-US" sz="1350" dirty="0"/>
              <a:t> </a:t>
            </a:r>
          </a:p>
          <a:p>
            <a:r>
              <a:rPr lang="en-GB" sz="1350" b="1" dirty="0"/>
              <a:t>int </a:t>
            </a:r>
            <a:r>
              <a:rPr lang="en-GB" sz="1350" b="1" dirty="0" err="1"/>
              <a:t>myArray</a:t>
            </a:r>
            <a:r>
              <a:rPr lang="en-GB" sz="1350" b="1" dirty="0">
                <a:solidFill>
                  <a:srgbClr val="FF0000"/>
                </a:solidFill>
              </a:rPr>
              <a:t>[ ]</a:t>
            </a:r>
            <a:r>
              <a:rPr lang="en-GB" sz="1350" b="1" dirty="0"/>
              <a:t> = {0,0,0,0,0,0}; </a:t>
            </a:r>
            <a:endParaRPr lang="en-US" sz="1350" dirty="0"/>
          </a:p>
        </p:txBody>
      </p:sp>
      <p:sp>
        <p:nvSpPr>
          <p:cNvPr id="5" name="Rectangle 4"/>
          <p:cNvSpPr/>
          <p:nvPr/>
        </p:nvSpPr>
        <p:spPr>
          <a:xfrm>
            <a:off x="457200" y="4178154"/>
            <a:ext cx="8363272" cy="233910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solidFill>
                  <a:srgbClr val="FF0000"/>
                </a:solidFill>
              </a:rPr>
              <a:t>WARNING</a:t>
            </a:r>
            <a:endParaRPr lang="en-US" b="1" dirty="0"/>
          </a:p>
          <a:p>
            <a:r>
              <a:rPr lang="en-US" dirty="0"/>
              <a:t>The IDE won’t stop you entering more items of data than you have declared in the array size e.g</a:t>
            </a:r>
            <a:r>
              <a:rPr lang="en-US" b="1" dirty="0"/>
              <a:t>. int </a:t>
            </a:r>
            <a:r>
              <a:rPr lang="en-US" b="1" dirty="0" err="1"/>
              <a:t>myArray</a:t>
            </a:r>
            <a:r>
              <a:rPr lang="en-US" b="1" dirty="0"/>
              <a:t>[2]= {2, 4, 7, 8}; </a:t>
            </a:r>
          </a:p>
          <a:p>
            <a:endParaRPr lang="en-US" b="1" dirty="0"/>
          </a:p>
          <a:p>
            <a:r>
              <a:rPr lang="en-US" dirty="0"/>
              <a:t>If you do this it’s likely to have a bit of a fit OR it will write over some other bit of memory so you have to be careful. The syntax checker should highlight items that are outside of the array bounds e.g. here the 6 is outside the array: </a:t>
            </a:r>
            <a:br>
              <a:rPr lang="en-US" dirty="0"/>
            </a:br>
            <a:endParaRPr lang="en-GB" dirty="0"/>
          </a:p>
        </p:txBody>
      </p:sp>
      <p:pic>
        <p:nvPicPr>
          <p:cNvPr id="6" name="Picture 5" descr="Screen Clippi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12160" y="6165304"/>
            <a:ext cx="2808312" cy="339466"/>
          </a:xfrm>
          <a:prstGeom prst="rect">
            <a:avLst/>
          </a:prstGeom>
        </p:spPr>
      </p:pic>
      <p:cxnSp>
        <p:nvCxnSpPr>
          <p:cNvPr id="8" name="Straight Arrow Connector 7"/>
          <p:cNvCxnSpPr/>
          <p:nvPr/>
        </p:nvCxnSpPr>
        <p:spPr>
          <a:xfrm>
            <a:off x="6516216" y="6021288"/>
            <a:ext cx="180020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8748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6.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A95686C1435C4CA72EDF27113A9710" ma:contentTypeVersion="34" ma:contentTypeDescription="Create a new document." ma:contentTypeScope="" ma:versionID="248985e5efc717a7b0a3c4047499a913">
  <xsd:schema xmlns:xsd="http://www.w3.org/2001/XMLSchema" xmlns:xs="http://www.w3.org/2001/XMLSchema" xmlns:p="http://schemas.microsoft.com/office/2006/metadata/properties" xmlns:ns2="23f781cc-1149-48aa-9162-512ac604eafb" xmlns:ns3="5a66a50f-8079-4b93-bf09-bc3953aaa380" targetNamespace="http://schemas.microsoft.com/office/2006/metadata/properties" ma:root="true" ma:fieldsID="f56b589be3f7890abea3659d012ae3fb" ns2:_="" ns3:_="">
    <xsd:import namespace="23f781cc-1149-48aa-9162-512ac604eafb"/>
    <xsd:import namespace="5a66a50f-8079-4b93-bf09-bc3953aaa380"/>
    <xsd:element name="properties">
      <xsd:complexType>
        <xsd:sequence>
          <xsd:element name="documentManagement">
            <xsd:complexType>
              <xsd:all>
                <xsd:element ref="ns2:a4192ee6d54140328fc41e0605e7b5ff" minOccurs="0"/>
                <xsd:element ref="ns2:TaxCatchAll" minOccurs="0"/>
                <xsd:element ref="ns2:afee2ebe049d4eab858650b9fc7db37d" minOccurs="0"/>
                <xsd:element ref="ns2:g219ec798fed4145bddb1974ae6f7c09" minOccurs="0"/>
                <xsd:element ref="ns2:j6c87223aaad4fc7897588eb4d958691" minOccurs="0"/>
                <xsd:element ref="ns2:hc0cac3120ab4e44b5e113c8b836247e" minOccurs="0"/>
                <xsd:element ref="ns2:PersonalIdentificationData" minOccurs="0"/>
                <xsd:element ref="ns2:KeyStage" minOccurs="0"/>
                <xsd:element ref="ns2:Year" minOccurs="0"/>
                <xsd:element ref="ns2:Lesson" minOccurs="0"/>
                <xsd:element ref="ns2:CustomTags" minOccurs="0"/>
                <xsd:element ref="ns2:CurriculumSubject" minOccurs="0"/>
                <xsd:element ref="ns3:MediaServiceMetadata" minOccurs="0"/>
                <xsd:element ref="ns3:MediaServiceFastMetadata"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2:SharedWithUsers" minOccurs="0"/>
                <xsd:element ref="ns2:SharedWithDetails" minOccurs="0"/>
                <xsd:element ref="ns3:MediaServiceDateTaken" minOccurs="0"/>
                <xsd:element ref="ns3:MediaLengthInSeconds" minOccurs="0"/>
                <xsd:element ref="ns3:MediaServiceLocation" minOccurs="0"/>
                <xsd:element ref="ns3:lcf76f155ced4ddcb4097134ff3c332f"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781cc-1149-48aa-9162-512ac604eafb" elementFormDefault="qualified">
    <xsd:import namespace="http://schemas.microsoft.com/office/2006/documentManagement/types"/>
    <xsd:import namespace="http://schemas.microsoft.com/office/infopath/2007/PartnerControls"/>
    <xsd:element name="a4192ee6d54140328fc41e0605e7b5ff" ma:index="9" nillable="true" ma:taxonomy="true" ma:internalName="a4192ee6d54140328fc41e0605e7b5ff" ma:taxonomyFieldName="Topic" ma:displayName="Topic" ma:fieldId="{a4192ee6-d541-4032-8fc4-1e0605e7b5ff}" ma:sspId="ee8a0f17-d68e-4b2e-8396-6319c239116c" ma:termSetId="158c3c6c-aa2c-4520-8b84-b09d2f3d791c"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1967b18c-6420-40af-9996-808e77a17ccb}" ma:internalName="TaxCatchAll" ma:showField="CatchAllData" ma:web="23f781cc-1149-48aa-9162-512ac604eafb">
      <xsd:complexType>
        <xsd:complexContent>
          <xsd:extension base="dms:MultiChoiceLookup">
            <xsd:sequence>
              <xsd:element name="Value" type="dms:Lookup" maxOccurs="unbounded" minOccurs="0" nillable="true"/>
            </xsd:sequence>
          </xsd:extension>
        </xsd:complexContent>
      </xsd:complexType>
    </xsd:element>
    <xsd:element name="afee2ebe049d4eab858650b9fc7db37d" ma:index="12" nillable="true" ma:taxonomy="true" ma:internalName="afee2ebe049d4eab858650b9fc7db37d" ma:taxonomyFieldName="Staff_x0020_Category" ma:displayName="Staff Category" ma:fieldId="{afee2ebe-049d-4eab-8586-50b9fc7db37d}" ma:sspId="ee8a0f17-d68e-4b2e-8396-6319c239116c" ma:termSetId="1d256c44-d225-43d3-b197-8be199fc5190" ma:anchorId="00000000-0000-0000-0000-000000000000" ma:open="false" ma:isKeyword="false">
      <xsd:complexType>
        <xsd:sequence>
          <xsd:element ref="pc:Terms" minOccurs="0" maxOccurs="1"/>
        </xsd:sequence>
      </xsd:complexType>
    </xsd:element>
    <xsd:element name="g219ec798fed4145bddb1974ae6f7c09" ma:index="14" nillable="true" ma:taxonomy="true" ma:internalName="g219ec798fed4145bddb1974ae6f7c09" ma:taxonomyFieldName="Exam_x0020_Board" ma:displayName="Exam Board" ma:fieldId="{0219ec79-8fed-4145-bddb-1974ae6f7c09}" ma:sspId="ee8a0f17-d68e-4b2e-8396-6319c239116c" ma:termSetId="ef6a95a5-b1b4-422a-adf3-10d3e708ce3d" ma:anchorId="00000000-0000-0000-0000-000000000000" ma:open="false" ma:isKeyword="false">
      <xsd:complexType>
        <xsd:sequence>
          <xsd:element ref="pc:Terms" minOccurs="0" maxOccurs="1"/>
        </xsd:sequence>
      </xsd:complexType>
    </xsd:element>
    <xsd:element name="j6c87223aaad4fc7897588eb4d958691" ma:index="16" nillable="true" ma:taxonomy="true" ma:internalName="j6c87223aaad4fc7897588eb4d958691" ma:taxonomyFieldName="Week" ma:displayName="Week" ma:fieldId="{36c87223-aaad-4fc7-8975-88eb4d958691}" ma:sspId="ee8a0f17-d68e-4b2e-8396-6319c239116c" ma:termSetId="7b8033a3-3c9d-4426-a1fb-da4e79f7f48d" ma:anchorId="00000000-0000-0000-0000-000000000000" ma:open="false" ma:isKeyword="false">
      <xsd:complexType>
        <xsd:sequence>
          <xsd:element ref="pc:Terms" minOccurs="0" maxOccurs="1"/>
        </xsd:sequence>
      </xsd:complexType>
    </xsd:element>
    <xsd:element name="hc0cac3120ab4e44b5e113c8b836247e" ma:index="18" nillable="true" ma:taxonomy="true" ma:internalName="hc0cac3120ab4e44b5e113c8b836247e" ma:taxonomyFieldName="Term" ma:displayName="Term" ma:fieldId="{1c0cac31-20ab-4e44-b5e1-13c8b836247e}" ma:sspId="ee8a0f17-d68e-4b2e-8396-6319c239116c" ma:termSetId="2f8a93a3-12a4-41b2-b51f-de418ffdc805" ma:anchorId="00000000-0000-0000-0000-000000000000" ma:open="false" ma:isKeyword="false">
      <xsd:complexType>
        <xsd:sequence>
          <xsd:element ref="pc:Terms" minOccurs="0" maxOccurs="1"/>
        </xsd:sequence>
      </xsd:complexType>
    </xsd:element>
    <xsd:element name="PersonalIdentificationData" ma:index="19" nillable="true" ma:displayName="Personal Identification Data" ma:internalName="Personal_x0020_Identification_x0020_Data">
      <xsd:simpleType>
        <xsd:restriction base="dms:Choice">
          <xsd:enumeration value="No"/>
          <xsd:enumeration value="Yes"/>
        </xsd:restriction>
      </xsd:simpleType>
    </xsd:element>
    <xsd:element name="KeyStage" ma:index="20" nillable="true" ma:displayName="Key Stage" ma:internalName="Key_x0020_Stage">
      <xsd:simpleType>
        <xsd:restriction base="dms:Text"/>
      </xsd:simpleType>
    </xsd:element>
    <xsd:element name="Year" ma:index="21" nillable="true" ma:displayName="Year" ma:internalName="Year">
      <xsd:simpleType>
        <xsd:restriction base="dms:Text"/>
      </xsd:simpleType>
    </xsd:element>
    <xsd:element name="Lesson" ma:index="22" nillable="true" ma:displayName="Lesson" ma:internalName="Lesson">
      <xsd:simpleType>
        <xsd:restriction base="dms:Text"/>
      </xsd:simpleType>
    </xsd:element>
    <xsd:element name="CustomTags" ma:index="23" nillable="true" ma:displayName="Custom Tags" ma:internalName="Custom_x0020_Tags">
      <xsd:simpleType>
        <xsd:restriction base="dms:Text"/>
      </xsd:simpleType>
    </xsd:element>
    <xsd:element name="CurriculumSubject" ma:index="24" nillable="true" ma:displayName="Curriculum Subject" ma:default="Computer Science" ma:internalName="Curriculum_x0020_Subject">
      <xsd:simpleType>
        <xsd:restriction base="dms:Text"/>
      </xsd:simple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66a50f-8079-4b93-bf09-bc3953aaa380" elementFormDefault="qualified">
    <xsd:import namespace="http://schemas.microsoft.com/office/2006/documentManagement/types"/>
    <xsd:import namespace="http://schemas.microsoft.com/office/infopath/2007/PartnerControls"/>
    <xsd:element name="MediaServiceMetadata" ma:index="25" nillable="true" ma:displayName="MediaServiceMetadata" ma:hidden="true" ma:internalName="MediaServiceMetadata" ma:readOnly="true">
      <xsd:simpleType>
        <xsd:restriction base="dms:Note"/>
      </xsd:simpleType>
    </xsd:element>
    <xsd:element name="MediaServiceFastMetadata" ma:index="26" nillable="true" ma:displayName="MediaServiceFastMetadata" ma:hidden="true" ma:internalName="MediaServiceFastMetadata" ma:readOnly="true">
      <xsd:simpleType>
        <xsd:restriction base="dms:Note"/>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OCR" ma:index="29" nillable="true" ma:displayName="Extracted Text" ma:internalName="MediaServiceOCR" ma:readOnly="true">
      <xsd:simpleType>
        <xsd:restriction base="dms:Note">
          <xsd:maxLength value="255"/>
        </xsd:restriction>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element name="MediaServiceDateTaken" ma:index="34" nillable="true" ma:displayName="MediaServiceDateTaken" ma:hidden="true" ma:internalName="MediaServiceDateTaken" ma:readOnly="true">
      <xsd:simpleType>
        <xsd:restriction base="dms:Text"/>
      </xsd:simpleType>
    </xsd:element>
    <xsd:element name="MediaLengthInSeconds" ma:index="35" nillable="true" ma:displayName="MediaLengthInSeconds" ma:hidden="true" ma:internalName="MediaLengthInSeconds" ma:readOnly="true">
      <xsd:simpleType>
        <xsd:restriction base="dms:Unknown"/>
      </xsd:simpleType>
    </xsd:element>
    <xsd:element name="MediaServiceLocation" ma:index="36" nillable="true" ma:displayName="Location" ma:internalName="MediaServiceLocation" ma:readOnly="true">
      <xsd:simpleType>
        <xsd:restriction base="dms:Text"/>
      </xsd:simpleType>
    </xsd:element>
    <xsd:element name="lcf76f155ced4ddcb4097134ff3c332f" ma:index="38" nillable="true" ma:taxonomy="true" ma:internalName="lcf76f155ced4ddcb4097134ff3c332f" ma:taxonomyFieldName="MediaServiceImageTags" ma:displayName="Image Tags" ma:readOnly="false" ma:fieldId="{5cf76f15-5ced-4ddc-b409-7134ff3c332f}" ma:taxonomyMulti="true" ma:sspId="ee8a0f17-d68e-4b2e-8396-6319c23911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9"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4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FE429-0AFD-4F39-BF17-44EC142DF440}">
  <ds:schemaRefs>
    <ds:schemaRef ds:uri="http://schemas.microsoft.com/sharepoint/v3/contenttype/forms"/>
  </ds:schemaRefs>
</ds:datastoreItem>
</file>

<file path=customXml/itemProps2.xml><?xml version="1.0" encoding="utf-8"?>
<ds:datastoreItem xmlns:ds="http://schemas.openxmlformats.org/officeDocument/2006/customXml" ds:itemID="{BE2BFF28-B4E7-4E7C-B5A9-0E8322727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f781cc-1149-48aa-9162-512ac604eafb"/>
    <ds:schemaRef ds:uri="5a66a50f-8079-4b93-bf09-bc3953aaa3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2725</TotalTime>
  <Words>824</Words>
  <Application>Microsoft Office PowerPoint</Application>
  <PresentationFormat>On-screen Show (4:3)</PresentationFormat>
  <Paragraphs>67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 New</vt:lpstr>
      <vt:lpstr>Office Theme</vt:lpstr>
      <vt:lpstr>Chapter 6 – Arrays</vt:lpstr>
      <vt:lpstr>Key definitions for the end of lesson:</vt:lpstr>
      <vt:lpstr>What is an array? </vt:lpstr>
      <vt:lpstr>Why use arrays? </vt:lpstr>
      <vt:lpstr>Example 1- storing a list of numbers </vt:lpstr>
      <vt:lpstr>How to pre-fill an array</vt:lpstr>
    </vt:vector>
  </TitlesOfParts>
  <Company>BHASVIC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 Arrays</dc:title>
  <dc:creator>USER</dc:creator>
  <cp:lastModifiedBy>Jack Griffiths</cp:lastModifiedBy>
  <cp:revision>153</cp:revision>
  <dcterms:created xsi:type="dcterms:W3CDTF">2011-09-13T14:30:53Z</dcterms:created>
  <dcterms:modified xsi:type="dcterms:W3CDTF">2024-07-01T06:58:56Z</dcterms:modified>
</cp:coreProperties>
</file>