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5"/>
  </p:notesMasterIdLst>
  <p:sldIdLst>
    <p:sldId id="256" r:id="rId4"/>
    <p:sldId id="257" r:id="rId5"/>
    <p:sldId id="258" r:id="rId6"/>
    <p:sldId id="260" r:id="rId7"/>
    <p:sldId id="259" r:id="rId8"/>
    <p:sldId id="261" r:id="rId9"/>
    <p:sldId id="262" r:id="rId10"/>
    <p:sldId id="264" r:id="rId11"/>
    <p:sldId id="266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22" autoAdjust="0"/>
    <p:restoredTop sz="94660"/>
  </p:normalViewPr>
  <p:slideViewPr>
    <p:cSldViewPr>
      <p:cViewPr varScale="1">
        <p:scale>
          <a:sx n="59" d="100"/>
          <a:sy n="59" d="100"/>
        </p:scale>
        <p:origin x="1816" y="2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 Griffiths" userId="1c57746c-d55f-46ec-a6b0-f12b15460f68" providerId="ADAL" clId="{24706DE9-F9F6-468E-A6FB-DB13DE01553C}"/>
    <pc:docChg chg="delSld">
      <pc:chgData name="Jack Griffiths" userId="1c57746c-d55f-46ec-a6b0-f12b15460f68" providerId="ADAL" clId="{24706DE9-F9F6-468E-A6FB-DB13DE01553C}" dt="2024-07-01T07:00:04.711" v="5" actId="47"/>
      <pc:docMkLst>
        <pc:docMk/>
      </pc:docMkLst>
      <pc:sldChg chg="del">
        <pc:chgData name="Jack Griffiths" userId="1c57746c-d55f-46ec-a6b0-f12b15460f68" providerId="ADAL" clId="{24706DE9-F9F6-468E-A6FB-DB13DE01553C}" dt="2024-07-01T06:59:57.345" v="0" actId="47"/>
        <pc:sldMkLst>
          <pc:docMk/>
          <pc:sldMk cId="3747901217" sldId="263"/>
        </pc:sldMkLst>
      </pc:sldChg>
      <pc:sldChg chg="del">
        <pc:chgData name="Jack Griffiths" userId="1c57746c-d55f-46ec-a6b0-f12b15460f68" providerId="ADAL" clId="{24706DE9-F9F6-468E-A6FB-DB13DE01553C}" dt="2024-07-01T06:59:58.701" v="1" actId="47"/>
        <pc:sldMkLst>
          <pc:docMk/>
          <pc:sldMk cId="3362428082" sldId="265"/>
        </pc:sldMkLst>
      </pc:sldChg>
      <pc:sldChg chg="del">
        <pc:chgData name="Jack Griffiths" userId="1c57746c-d55f-46ec-a6b0-f12b15460f68" providerId="ADAL" clId="{24706DE9-F9F6-468E-A6FB-DB13DE01553C}" dt="2024-07-01T07:00:01.992" v="3" actId="47"/>
        <pc:sldMkLst>
          <pc:docMk/>
          <pc:sldMk cId="2256365543" sldId="267"/>
        </pc:sldMkLst>
      </pc:sldChg>
      <pc:sldChg chg="del">
        <pc:chgData name="Jack Griffiths" userId="1c57746c-d55f-46ec-a6b0-f12b15460f68" providerId="ADAL" clId="{24706DE9-F9F6-468E-A6FB-DB13DE01553C}" dt="2024-07-01T07:00:04.222" v="4" actId="47"/>
        <pc:sldMkLst>
          <pc:docMk/>
          <pc:sldMk cId="1335071338" sldId="270"/>
        </pc:sldMkLst>
      </pc:sldChg>
      <pc:sldChg chg="del">
        <pc:chgData name="Jack Griffiths" userId="1c57746c-d55f-46ec-a6b0-f12b15460f68" providerId="ADAL" clId="{24706DE9-F9F6-468E-A6FB-DB13DE01553C}" dt="2024-07-01T07:00:04.711" v="5" actId="47"/>
        <pc:sldMkLst>
          <pc:docMk/>
          <pc:sldMk cId="2440611315" sldId="271"/>
        </pc:sldMkLst>
      </pc:sldChg>
      <pc:sldChg chg="del">
        <pc:chgData name="Jack Griffiths" userId="1c57746c-d55f-46ec-a6b0-f12b15460f68" providerId="ADAL" clId="{24706DE9-F9F6-468E-A6FB-DB13DE01553C}" dt="2024-07-01T07:00:00.775" v="2" actId="47"/>
        <pc:sldMkLst>
          <pc:docMk/>
          <pc:sldMk cId="1926849238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FD559A-0A71-4A68-BE97-761A14B5AC3A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DD8C28-7865-4D36-B3B8-91A9D72FFD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027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E62D3C"/>
              </a:clrFrom>
              <a:clrTo>
                <a:srgbClr val="E62D3C">
                  <a:alpha val="0"/>
                </a:srgbClr>
              </a:clrTo>
            </a:clrChange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800"/>
            <a:ext cx="9144000" cy="59461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552" y="8492"/>
            <a:ext cx="7772400" cy="9022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5352" y="1052736"/>
            <a:ext cx="6400800" cy="246413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8104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4479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19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6488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54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46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29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8768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7173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69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029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1590C9-D22A-45F7-A89B-B2358A704102}" type="datetimeFigureOut">
              <a:rPr lang="en-GB" smtClean="0"/>
              <a:t>01/07/2024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46363-894F-4B8B-8887-B45C05B2BB05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A86B70"/>
              </a:clrFrom>
              <a:clrTo>
                <a:srgbClr val="A86B70">
                  <a:alpha val="0"/>
                </a:srgbClr>
              </a:clrTo>
            </a:clrChange>
            <a:lum bright="70000" contrast="-70000"/>
            <a:alphaModFix amt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32856"/>
            <a:ext cx="9144000" cy="593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59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96751"/>
          </a:xfrm>
        </p:spPr>
        <p:txBody>
          <a:bodyPr>
            <a:normAutofit/>
          </a:bodyPr>
          <a:lstStyle/>
          <a:p>
            <a:r>
              <a:rPr lang="en-GB" b="1" dirty="0"/>
              <a:t>Chapter 5 – Functions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1484784"/>
            <a:ext cx="8424936" cy="3960440"/>
          </a:xfrm>
        </p:spPr>
        <p:txBody>
          <a:bodyPr>
            <a:normAutofit/>
          </a:bodyPr>
          <a:lstStyle/>
          <a:p>
            <a:pPr algn="l"/>
            <a:r>
              <a:rPr lang="en-GB" dirty="0"/>
              <a:t>By the end of this chapter you should:</a:t>
            </a:r>
          </a:p>
          <a:p>
            <a:pPr algn="l"/>
            <a:r>
              <a:rPr lang="en-US" dirty="0"/>
              <a:t>•</a:t>
            </a:r>
            <a:r>
              <a:rPr lang="en-US" sz="2800" dirty="0"/>
              <a:t>Understand how to declare &amp; use subroutines in C </a:t>
            </a:r>
          </a:p>
          <a:p>
            <a:pPr algn="l"/>
            <a:r>
              <a:rPr lang="en-US" sz="2800" dirty="0"/>
              <a:t>•Know the difference between a function &amp; a procedure</a:t>
            </a:r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76607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Passing arrays/ strings to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This has to be done a little differently because an array isn’t one piece of data and it isn’t stored in one memory location</a:t>
            </a:r>
            <a:br>
              <a:rPr lang="en-GB" dirty="0"/>
            </a:br>
            <a:endParaRPr lang="en-GB" dirty="0"/>
          </a:p>
          <a:p>
            <a:r>
              <a:rPr lang="en-GB" dirty="0"/>
              <a:t>Instead of actually </a:t>
            </a:r>
            <a:r>
              <a:rPr lang="en-GB" b="1" dirty="0"/>
              <a:t>passing the value </a:t>
            </a:r>
            <a:r>
              <a:rPr lang="en-GB" dirty="0"/>
              <a:t>into the function, what we do is </a:t>
            </a:r>
            <a:r>
              <a:rPr lang="en-GB" b="1" dirty="0"/>
              <a:t>pass a reference </a:t>
            </a:r>
            <a:r>
              <a:rPr lang="en-GB" dirty="0"/>
              <a:t>to where the array can be found in memory instead (which is basically like making the array a secure global variable – only a function that is passed the pointer can access it rather than any piece of code)</a:t>
            </a:r>
            <a:br>
              <a:rPr lang="en-GB" dirty="0"/>
            </a:br>
            <a:endParaRPr lang="en-GB" dirty="0"/>
          </a:p>
          <a:p>
            <a:r>
              <a:rPr lang="en-GB" dirty="0"/>
              <a:t>When we pass by value the code makes a local copy of the variable in the new subroutine – so both still exist…..</a:t>
            </a:r>
          </a:p>
          <a:p>
            <a:r>
              <a:rPr lang="en-GB" dirty="0"/>
              <a:t>…..when we pass by reference, all pieces of code edit the same variable so all changes happen to the same piece of data</a:t>
            </a:r>
            <a:br>
              <a:rPr lang="en-GB" dirty="0"/>
            </a:br>
            <a:endParaRPr lang="en-GB" dirty="0"/>
          </a:p>
          <a:p>
            <a:r>
              <a:rPr lang="en-GB" dirty="0"/>
              <a:t>To pass by reference, we add a </a:t>
            </a:r>
            <a:r>
              <a:rPr lang="en-GB" b="1" dirty="0"/>
              <a:t>pointer</a:t>
            </a:r>
            <a:r>
              <a:rPr lang="en-GB" dirty="0"/>
              <a:t> to the memory location of the data we are passing as a parameter. We do this by putting an asterisk before the variable/array name e.g.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	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checkScores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(int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Scores)</a:t>
            </a:r>
          </a:p>
        </p:txBody>
      </p:sp>
    </p:spTree>
    <p:extLst>
      <p:ext uri="{BB962C8B-B14F-4D97-AF65-F5344CB8AC3E}">
        <p14:creationId xmlns:p14="http://schemas.microsoft.com/office/powerpoint/2010/main" val="419833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Passing a pointer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5050904" cy="5323730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GB" sz="11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GB" sz="11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revWord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GB" sz="11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revWord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 () {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word[5];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printf("Enter a 4 letter word:");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scanf("%s", word);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printf("Before reverse, word is : %s\n", word );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revWord</a:t>
            </a:r>
            <a:r>
              <a:rPr lang="en-GB" sz="11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(word);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printf("After reverse, word is : %s\n", word );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1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revWord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*</a:t>
            </a:r>
            <a:r>
              <a:rPr lang="en-GB" sz="11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revWord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char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tempWord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[5];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int j=0;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for(int i=3;i&gt;=0;i--){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tempWord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[j]=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revWord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[i];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j++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tempWord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[4]=</a:t>
            </a:r>
            <a:r>
              <a:rPr lang="en-GB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revWord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1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GB" sz="1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100" b="1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revWord,tempWord</a:t>
            </a:r>
            <a:r>
              <a:rPr lang="en-GB" sz="11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5652120" y="1268760"/>
            <a:ext cx="3384376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>
                <a:solidFill>
                  <a:srgbClr val="00B0F0"/>
                </a:solidFill>
              </a:rPr>
              <a:t>I have used a string function in my code to copy one string into another, so I had to include the string library </a:t>
            </a:r>
            <a:r>
              <a:rPr lang="en-GB" sz="1400" dirty="0">
                <a:solidFill>
                  <a:srgbClr val="00B0F0"/>
                </a:solidFill>
              </a:rPr>
              <a:t>(more in the next chapter about those!)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>
                <a:solidFill>
                  <a:srgbClr val="C00000"/>
                </a:solidFill>
              </a:rPr>
              <a:t>I call my </a:t>
            </a:r>
            <a:r>
              <a:rPr lang="en-GB" sz="1400" dirty="0" err="1">
                <a:solidFill>
                  <a:srgbClr val="C00000"/>
                </a:solidFill>
              </a:rPr>
              <a:t>revWord</a:t>
            </a:r>
            <a:r>
              <a:rPr lang="en-GB" sz="1400" dirty="0">
                <a:solidFill>
                  <a:srgbClr val="C00000"/>
                </a:solidFill>
              </a:rPr>
              <a:t> procedure with its argument, </a:t>
            </a:r>
            <a:r>
              <a:rPr lang="en-GB" sz="1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en-GB" sz="1400" dirty="0">
                <a:solidFill>
                  <a:srgbClr val="C00000"/>
                </a:solidFill>
              </a:rPr>
              <a:t>, just like I did in the other examples in the chapter</a:t>
            </a:r>
            <a:endParaRPr lang="en-GB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400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>
                <a:solidFill>
                  <a:srgbClr val="7030A0"/>
                </a:solidFill>
              </a:rPr>
              <a:t>The only difference is in the parameter declaration, where I have added a pointer - the * before the string name…..</a:t>
            </a:r>
            <a:r>
              <a:rPr lang="en-GB" sz="1400" dirty="0">
                <a:solidFill>
                  <a:srgbClr val="7030A0"/>
                </a:solidFill>
              </a:rPr>
              <a:t>notice that I haven’t included the string bounds (the [5] part) in my parameter declaration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>
              <a:solidFill>
                <a:srgbClr val="7030A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b="1" dirty="0"/>
              <a:t>Copy this code and try it out</a:t>
            </a:r>
            <a:r>
              <a:rPr lang="en-GB" dirty="0"/>
              <a:t> – make sure that you understand how passing by reference works – it’s a key exam theory question as well as being really useful when coding!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b="1" dirty="0">
              <a:solidFill>
                <a:srgbClr val="7030A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414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u="sng" dirty="0"/>
              <a:t>Key definitions to ensure you know: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GB" sz="2000" b="1" dirty="0"/>
              <a:t>Subroutine</a:t>
            </a:r>
            <a:r>
              <a:rPr lang="en-GB" sz="1500" dirty="0"/>
              <a:t> – a separate, independent block of code that carries out a task</a:t>
            </a:r>
          </a:p>
          <a:p>
            <a:r>
              <a:rPr lang="en-GB" sz="2000" b="1" dirty="0"/>
              <a:t>Function</a:t>
            </a:r>
            <a:r>
              <a:rPr lang="en-GB" sz="1500" dirty="0"/>
              <a:t> – a subroutine that has to return </a:t>
            </a:r>
            <a:r>
              <a:rPr lang="en-GB" sz="1500" b="1" dirty="0"/>
              <a:t>one </a:t>
            </a:r>
            <a:r>
              <a:rPr lang="en-GB" sz="1500" dirty="0"/>
              <a:t>value </a:t>
            </a:r>
          </a:p>
          <a:p>
            <a:r>
              <a:rPr lang="en-GB" sz="2000" b="1" dirty="0"/>
              <a:t>Procedure </a:t>
            </a:r>
            <a:r>
              <a:rPr lang="en-GB" sz="1500" dirty="0"/>
              <a:t>– a void subroutine that does a task but doesn’t return a value </a:t>
            </a:r>
          </a:p>
          <a:p>
            <a:r>
              <a:rPr lang="en-GB" sz="2000" b="1" dirty="0"/>
              <a:t>Global variable </a:t>
            </a:r>
            <a:r>
              <a:rPr lang="en-GB" sz="1500" dirty="0"/>
              <a:t>– a variable declared at the top of a program that can be used and changed by all subroutines in the program</a:t>
            </a:r>
          </a:p>
          <a:p>
            <a:r>
              <a:rPr lang="en-GB" sz="2000" b="1" dirty="0"/>
              <a:t>Local variable</a:t>
            </a:r>
            <a:r>
              <a:rPr lang="en-GB" sz="1500" dirty="0"/>
              <a:t> – a variable declared inside a subroutine that is only usable inside it and then deleted when the subroutine ends</a:t>
            </a:r>
          </a:p>
          <a:p>
            <a:r>
              <a:rPr lang="en-GB" sz="2000" b="1" dirty="0"/>
              <a:t>Function prototype </a:t>
            </a:r>
            <a:r>
              <a:rPr lang="en-GB" sz="1500" dirty="0"/>
              <a:t>– the declaration statement for a subroutine. It defines the return type, name and data that the function will receive</a:t>
            </a:r>
          </a:p>
          <a:p>
            <a:r>
              <a:rPr lang="en-GB" sz="2000" b="1" dirty="0"/>
              <a:t>Argument </a:t>
            </a:r>
            <a:r>
              <a:rPr lang="en-GB" sz="1500" dirty="0"/>
              <a:t>– a piece of data that is passed from one subroutine into another </a:t>
            </a:r>
          </a:p>
          <a:p>
            <a:r>
              <a:rPr lang="en-GB" sz="2000" b="1" dirty="0"/>
              <a:t>Parameter</a:t>
            </a:r>
            <a:r>
              <a:rPr lang="en-GB" sz="1500" dirty="0"/>
              <a:t>  - a variable declared as part of a function prototype/ header to hold the argument passed from another subroutine</a:t>
            </a:r>
          </a:p>
          <a:p>
            <a:r>
              <a:rPr lang="en-GB" sz="2000" b="1" dirty="0"/>
              <a:t>Pointer</a:t>
            </a:r>
            <a:r>
              <a:rPr lang="en-GB" sz="1500" dirty="0"/>
              <a:t> – an object that holds a memory address</a:t>
            </a:r>
          </a:p>
          <a:p>
            <a:r>
              <a:rPr lang="en-GB" sz="2000" b="1" dirty="0">
                <a:solidFill>
                  <a:srgbClr val="7030A0"/>
                </a:solidFill>
              </a:rPr>
              <a:t>Passing by reference </a:t>
            </a:r>
            <a:r>
              <a:rPr lang="en-GB" sz="1500" b="1" dirty="0">
                <a:solidFill>
                  <a:srgbClr val="7030A0"/>
                </a:solidFill>
              </a:rPr>
              <a:t>- </a:t>
            </a:r>
            <a:r>
              <a:rPr lang="en-GB" sz="1500" dirty="0">
                <a:solidFill>
                  <a:srgbClr val="7030A0"/>
                </a:solidFill>
              </a:rPr>
              <a:t>see slide 14 (</a:t>
            </a:r>
            <a:r>
              <a:rPr lang="en-US" sz="1500" dirty="0">
                <a:solidFill>
                  <a:srgbClr val="7030A0"/>
                </a:solidFill>
              </a:rPr>
              <a:t>Passing arrays/ strings to a function)</a:t>
            </a:r>
            <a:endParaRPr lang="en-GB" sz="1500" dirty="0">
              <a:solidFill>
                <a:srgbClr val="7030A0"/>
              </a:solidFill>
            </a:endParaRPr>
          </a:p>
          <a:p>
            <a:r>
              <a:rPr lang="en-GB" sz="2000" b="1" dirty="0">
                <a:solidFill>
                  <a:srgbClr val="7030A0"/>
                </a:solidFill>
              </a:rPr>
              <a:t>Passing by value </a:t>
            </a:r>
            <a:r>
              <a:rPr lang="en-GB" sz="1500" b="1" dirty="0">
                <a:solidFill>
                  <a:srgbClr val="7030A0"/>
                </a:solidFill>
              </a:rPr>
              <a:t>– </a:t>
            </a:r>
            <a:r>
              <a:rPr lang="en-GB" sz="1500" dirty="0">
                <a:solidFill>
                  <a:srgbClr val="7030A0"/>
                </a:solidFill>
              </a:rPr>
              <a:t>see slide 14 (</a:t>
            </a:r>
            <a:r>
              <a:rPr lang="en-US" sz="1500" dirty="0">
                <a:solidFill>
                  <a:srgbClr val="7030A0"/>
                </a:solidFill>
              </a:rPr>
              <a:t>Passing arrays/ strings to a function)</a:t>
            </a:r>
            <a:endParaRPr lang="en-GB" sz="1500" dirty="0">
              <a:solidFill>
                <a:srgbClr val="7030A0"/>
              </a:solidFill>
            </a:endParaRPr>
          </a:p>
          <a:p>
            <a:endParaRPr lang="en-GB" sz="15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7524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Why use subroutines?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Long blocks of code get hard to read, debug and fix</a:t>
            </a:r>
            <a:br>
              <a:rPr lang="en-GB" dirty="0"/>
            </a:br>
            <a:endParaRPr lang="en-GB" dirty="0"/>
          </a:p>
          <a:p>
            <a:r>
              <a:rPr lang="en-GB" dirty="0"/>
              <a:t>Often subroutines can be re-used across lots of bits of code, which saves time</a:t>
            </a:r>
            <a:br>
              <a:rPr lang="en-GB" dirty="0"/>
            </a:br>
            <a:endParaRPr lang="en-GB" dirty="0"/>
          </a:p>
          <a:p>
            <a:r>
              <a:rPr lang="en-GB" dirty="0"/>
              <a:t>Breaking code up into subroutines also makes it easier for teams of programmers to work together, sharing the work out, customising it based on expertise</a:t>
            </a:r>
          </a:p>
          <a:p>
            <a:endParaRPr lang="en-GB" dirty="0"/>
          </a:p>
          <a:p>
            <a:r>
              <a:rPr lang="en-GB" dirty="0"/>
              <a:t>Most programming languages allow you to break up your code into  subroutines – which can be defined as procedures and functions</a:t>
            </a:r>
            <a:br>
              <a:rPr lang="en-GB" dirty="0"/>
            </a:br>
            <a:endParaRPr lang="en-GB" dirty="0"/>
          </a:p>
          <a:p>
            <a:r>
              <a:rPr lang="en-GB" dirty="0"/>
              <a:t>These subroutines are smaller programs that can be ‘called’ (jumped to) by the main program to do a specific task</a:t>
            </a:r>
            <a:br>
              <a:rPr lang="en-GB" dirty="0"/>
            </a:br>
            <a:r>
              <a:rPr lang="en-GB" dirty="0"/>
              <a:t> </a:t>
            </a:r>
          </a:p>
          <a:p>
            <a:r>
              <a:rPr lang="en-GB" dirty="0"/>
              <a:t>A subroutine is usually used to do ONE specific task and should be called by a name that makes it easy to remember what it does i.e. a function to read in ages should be called something like  </a:t>
            </a:r>
            <a:r>
              <a:rPr lang="en-GB" b="1" dirty="0" err="1"/>
              <a:t>read_age</a:t>
            </a:r>
            <a:r>
              <a:rPr lang="en-GB" b="1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367722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This chapter</a:t>
            </a:r>
            <a:r>
              <a:rPr lang="en-GB" b="1" dirty="0"/>
              <a:t>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Needs to introduce you to how to use subroutines properly and shows you a range of examples of the below variations of how subroutines can be used. </a:t>
            </a:r>
            <a:br>
              <a:rPr lang="en-GB" dirty="0"/>
            </a:br>
            <a:endParaRPr lang="en-GB" dirty="0"/>
          </a:p>
          <a:p>
            <a:r>
              <a:rPr lang="en-GB" dirty="0"/>
              <a:t>In C, all subroutines are called functions BUT: </a:t>
            </a:r>
          </a:p>
          <a:p>
            <a:pPr lvl="1"/>
            <a:r>
              <a:rPr lang="en-GB" dirty="0"/>
              <a:t>A C function can be declared as </a:t>
            </a:r>
            <a:r>
              <a:rPr lang="en-GB" b="1" dirty="0"/>
              <a:t>void </a:t>
            </a:r>
            <a:r>
              <a:rPr lang="en-GB" dirty="0"/>
              <a:t>– this means it will not return a value. In other coding languages this type of subroutine is called a </a:t>
            </a:r>
            <a:r>
              <a:rPr lang="en-GB" b="1" dirty="0"/>
              <a:t>procedure….</a:t>
            </a:r>
          </a:p>
          <a:p>
            <a:pPr lvl="1"/>
            <a:r>
              <a:rPr lang="en-GB" b="1" dirty="0"/>
              <a:t>….</a:t>
            </a:r>
            <a:r>
              <a:rPr lang="en-GB" dirty="0"/>
              <a:t>OR it is declared with a data type e.g. </a:t>
            </a:r>
            <a:r>
              <a:rPr lang="en-GB" b="1" dirty="0"/>
              <a:t>int </a:t>
            </a:r>
            <a:r>
              <a:rPr lang="en-GB" dirty="0"/>
              <a:t>or </a:t>
            </a:r>
            <a:r>
              <a:rPr lang="en-GB" b="1" dirty="0"/>
              <a:t>float </a:t>
            </a:r>
            <a:r>
              <a:rPr lang="en-GB" dirty="0"/>
              <a:t>– this means that it </a:t>
            </a:r>
            <a:r>
              <a:rPr lang="en-GB" i="1" dirty="0"/>
              <a:t>has to</a:t>
            </a:r>
            <a:r>
              <a:rPr lang="en-GB" dirty="0"/>
              <a:t> return ONE value of that type to the main program. This is a </a:t>
            </a:r>
            <a:r>
              <a:rPr lang="en-GB" b="1" dirty="0"/>
              <a:t>function.</a:t>
            </a:r>
            <a:br>
              <a:rPr lang="en-GB" b="1" dirty="0"/>
            </a:br>
            <a:endParaRPr lang="en-GB" b="1" dirty="0"/>
          </a:p>
          <a:p>
            <a:r>
              <a:rPr lang="en-GB" dirty="0"/>
              <a:t>All subroutines can have none, one or many </a:t>
            </a:r>
            <a:r>
              <a:rPr lang="en-GB" b="1" dirty="0"/>
              <a:t>parameters</a:t>
            </a:r>
            <a:r>
              <a:rPr lang="en-GB" dirty="0"/>
              <a:t> (items of data passed into them)</a:t>
            </a:r>
          </a:p>
        </p:txBody>
      </p:sp>
    </p:spTree>
    <p:extLst>
      <p:ext uri="{BB962C8B-B14F-4D97-AF65-F5344CB8AC3E}">
        <p14:creationId xmlns:p14="http://schemas.microsoft.com/office/powerpoint/2010/main" val="216366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n-GB" dirty="0"/>
              <a:t>A function MUST have a </a:t>
            </a:r>
            <a:r>
              <a:rPr lang="en-GB" b="1" dirty="0"/>
              <a:t>unique name </a:t>
            </a:r>
            <a:r>
              <a:rPr lang="en-GB" dirty="0"/>
              <a:t>– just like a variable.  By using this name in the main program or within other functions you can call the function and execute the code contained within it.</a:t>
            </a:r>
          </a:p>
          <a:p>
            <a:endParaRPr lang="en-GB" dirty="0"/>
          </a:p>
          <a:p>
            <a:pPr lvl="0"/>
            <a:r>
              <a:rPr lang="en-GB" dirty="0"/>
              <a:t>A function is independent - it can perform its task without interference from other parts of the program.</a:t>
            </a:r>
          </a:p>
          <a:p>
            <a:endParaRPr lang="en-GB" dirty="0"/>
          </a:p>
          <a:p>
            <a:pPr lvl="0"/>
            <a:r>
              <a:rPr lang="en-GB" dirty="0"/>
              <a:t>A function can accept and return a value from the program that calls it e.g. </a:t>
            </a:r>
          </a:p>
          <a:p>
            <a:pPr lvl="1"/>
            <a:r>
              <a:rPr lang="en-GB" dirty="0"/>
              <a:t>you can pass one or more variables into a function, and if you want it to, it can return </a:t>
            </a:r>
            <a:r>
              <a:rPr lang="en-GB" b="1" dirty="0"/>
              <a:t>ONE </a:t>
            </a:r>
            <a:r>
              <a:rPr lang="en-GB" dirty="0"/>
              <a:t>value to the program that called it</a:t>
            </a:r>
            <a:br>
              <a:rPr lang="en-GB" dirty="0"/>
            </a:br>
            <a:endParaRPr lang="en-GB" dirty="0"/>
          </a:p>
          <a:p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printf()</a:t>
            </a:r>
            <a:r>
              <a:rPr lang="en-GB" dirty="0"/>
              <a:t> and </a:t>
            </a:r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scanf()</a:t>
            </a:r>
            <a:r>
              <a:rPr lang="en-GB" dirty="0"/>
              <a:t> are library functions we already know; they’re built into C and so we don’t ever see the code that runs when we use them as the subroutines are in the .h files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6096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926976"/>
          </a:xfrm>
        </p:spPr>
        <p:txBody>
          <a:bodyPr>
            <a:normAutofit/>
          </a:bodyPr>
          <a:lstStyle/>
          <a:p>
            <a:r>
              <a:rPr lang="en-GB" u="sng" dirty="0"/>
              <a:t>An </a:t>
            </a:r>
            <a:r>
              <a:rPr lang="en-GB" b="1" u="sng" dirty="0"/>
              <a:t>integer function</a:t>
            </a:r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323528" y="1268760"/>
            <a:ext cx="5040560" cy="482453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squareNum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marL="0" indent="0">
              <a:buNone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   int input=0, answer=0;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printf("Enter  a number:   ");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scanf("%d", &amp;input);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squareNum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(input);      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printf("\n %d squared = %d. ", input, answer);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printf(“\n The value of x is: %d ”, x)</a:t>
            </a:r>
          </a:p>
          <a:p>
            <a:pPr marL="0" indent="0">
              <a:buNone/>
            </a:pP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GB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squareNum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</a:t>
            </a:r>
            <a:r>
              <a:rPr lang="en-GB" sz="12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x_squared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x_squared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x * x;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x_squared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20072" y="1052736"/>
            <a:ext cx="3744416" cy="54938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GB" sz="1300" dirty="0">
                <a:solidFill>
                  <a:srgbClr val="FF0000"/>
                </a:solidFill>
              </a:rPr>
              <a:t>This is the function prototype – it tells the compiler that there will be a subroutine, and defines </a:t>
            </a:r>
            <a:r>
              <a:rPr lang="en-GB" sz="1300" b="1" dirty="0">
                <a:solidFill>
                  <a:srgbClr val="FF0000"/>
                </a:solidFill>
              </a:rPr>
              <a:t>what data type it will return, </a:t>
            </a:r>
            <a:r>
              <a:rPr lang="en-GB" sz="1300" dirty="0">
                <a:solidFill>
                  <a:srgbClr val="FF0000"/>
                </a:solidFill>
              </a:rPr>
              <a:t>its </a:t>
            </a:r>
            <a:r>
              <a:rPr lang="en-GB" sz="1300" b="1" dirty="0">
                <a:solidFill>
                  <a:srgbClr val="FF0000"/>
                </a:solidFill>
              </a:rPr>
              <a:t>name</a:t>
            </a:r>
            <a:r>
              <a:rPr lang="en-GB" sz="1300" dirty="0">
                <a:solidFill>
                  <a:srgbClr val="FF0000"/>
                </a:solidFill>
              </a:rPr>
              <a:t> and any </a:t>
            </a:r>
            <a:r>
              <a:rPr lang="en-GB" sz="1300" b="1" dirty="0">
                <a:solidFill>
                  <a:srgbClr val="FF0000"/>
                </a:solidFill>
              </a:rPr>
              <a:t>parameters</a:t>
            </a:r>
            <a:r>
              <a:rPr lang="en-GB" sz="1300" dirty="0">
                <a:solidFill>
                  <a:srgbClr val="FF0000"/>
                </a:solidFill>
              </a:rPr>
              <a:t> it will take</a:t>
            </a:r>
            <a:br>
              <a:rPr lang="en-GB" sz="1300" b="1" dirty="0">
                <a:solidFill>
                  <a:srgbClr val="FF0000"/>
                </a:solidFill>
              </a:rPr>
            </a:br>
            <a:endParaRPr lang="en-GB" sz="13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300" b="1" u="sng" dirty="0"/>
              <a:t>All your function prototypes need to be declared at the top of your code </a:t>
            </a:r>
            <a:r>
              <a:rPr lang="en-GB" sz="1300" dirty="0"/>
              <a:t>outside of the 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GB" sz="1300" dirty="0">
                <a:latin typeface="+mj-lt"/>
                <a:cs typeface="Courier New" panose="02070309020205020404" pitchFamily="49" charset="0"/>
              </a:rPr>
              <a:t>function. They DO </a:t>
            </a:r>
            <a:r>
              <a:rPr lang="en-GB" sz="1300" dirty="0"/>
              <a:t>have a semi-colon at the end</a:t>
            </a:r>
            <a:br>
              <a:rPr lang="en-GB" sz="1300" dirty="0"/>
            </a:br>
            <a:endParaRPr lang="en-GB" sz="13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300" dirty="0">
                <a:solidFill>
                  <a:srgbClr val="0070C0"/>
                </a:solidFill>
              </a:rPr>
              <a:t>This prototype declares a parameter </a:t>
            </a:r>
            <a:r>
              <a:rPr lang="en-GB" sz="1300" b="1" dirty="0">
                <a:solidFill>
                  <a:srgbClr val="0070C0"/>
                </a:solidFill>
              </a:rPr>
              <a:t>x</a:t>
            </a:r>
            <a:r>
              <a:rPr lang="en-GB" sz="1300" dirty="0">
                <a:solidFill>
                  <a:srgbClr val="0070C0"/>
                </a:solidFill>
              </a:rPr>
              <a:t>– this is an integer variable that will be passed to a function as an </a:t>
            </a:r>
            <a:r>
              <a:rPr lang="en-GB" sz="1300" b="1" u="sng" dirty="0">
                <a:solidFill>
                  <a:srgbClr val="0070C0"/>
                </a:solidFill>
              </a:rPr>
              <a:t>argument </a:t>
            </a:r>
            <a:r>
              <a:rPr lang="en-GB" sz="1300" dirty="0">
                <a:solidFill>
                  <a:srgbClr val="0070C0"/>
                </a:solidFill>
              </a:rPr>
              <a:t>from the main program</a:t>
            </a:r>
            <a:br>
              <a:rPr lang="en-GB" sz="1300" dirty="0"/>
            </a:br>
            <a:endParaRPr lang="en-GB" sz="1300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300" dirty="0">
                <a:solidFill>
                  <a:srgbClr val="7030A0"/>
                </a:solidFill>
              </a:rPr>
              <a:t>This is where the function is called (jumped to)– the variable </a:t>
            </a:r>
            <a:r>
              <a:rPr lang="en-GB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300" b="1" dirty="0">
                <a:solidFill>
                  <a:srgbClr val="7030A0"/>
                </a:solidFill>
              </a:rPr>
              <a:t> </a:t>
            </a:r>
            <a:r>
              <a:rPr lang="en-GB" sz="1300" dirty="0">
                <a:solidFill>
                  <a:srgbClr val="7030A0"/>
                </a:solidFill>
              </a:rPr>
              <a:t>is being used as its argument which will be passed into the function itself and will be copied and stored in the </a:t>
            </a:r>
            <a:r>
              <a:rPr lang="en-GB" sz="1300" b="1" dirty="0">
                <a:solidFill>
                  <a:srgbClr val="7030A0"/>
                </a:solidFill>
              </a:rPr>
              <a:t>x </a:t>
            </a:r>
            <a:r>
              <a:rPr lang="en-GB" sz="1300" dirty="0">
                <a:solidFill>
                  <a:srgbClr val="7030A0"/>
                </a:solidFill>
              </a:rPr>
              <a:t>parameter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300" dirty="0">
              <a:solidFill>
                <a:srgbClr val="7030A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  <a:r>
              <a:rPr lang="en-GB" sz="1300" dirty="0">
                <a:solidFill>
                  <a:srgbClr val="00B050"/>
                </a:solidFill>
              </a:rPr>
              <a:t> is the variable that will hold the integer that will be returned from the function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300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300" dirty="0"/>
              <a:t>A function </a:t>
            </a:r>
            <a:r>
              <a:rPr lang="en-GB" sz="1300" b="1" dirty="0"/>
              <a:t>ALWAYS</a:t>
            </a:r>
            <a:r>
              <a:rPr lang="en-GB" sz="1300" dirty="0"/>
              <a:t> needs to be part of a variable assignment expression – this is because  something has to hold the return value passed back from the function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20" y="1128896"/>
            <a:ext cx="223224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/>
          <p:cNvSpPr/>
          <p:nvPr/>
        </p:nvSpPr>
        <p:spPr>
          <a:xfrm>
            <a:off x="320020" y="4149080"/>
            <a:ext cx="2796976" cy="18722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2627784" y="1380924"/>
            <a:ext cx="2880320" cy="17586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111489" y="4380803"/>
            <a:ext cx="1800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This is the function – more on the next page…</a:t>
            </a:r>
          </a:p>
        </p:txBody>
      </p:sp>
    </p:spTree>
    <p:extLst>
      <p:ext uri="{BB962C8B-B14F-4D97-AF65-F5344CB8AC3E}">
        <p14:creationId xmlns:p14="http://schemas.microsoft.com/office/powerpoint/2010/main" val="175508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67544" y="53752"/>
            <a:ext cx="8229600" cy="926976"/>
          </a:xfrm>
        </p:spPr>
        <p:txBody>
          <a:bodyPr>
            <a:normAutofit/>
          </a:bodyPr>
          <a:lstStyle/>
          <a:p>
            <a:r>
              <a:rPr lang="en-GB" b="1" u="sng" dirty="0"/>
              <a:t>Integer function </a:t>
            </a:r>
            <a:r>
              <a:rPr lang="en-GB" u="sng" dirty="0"/>
              <a:t>continued.…</a:t>
            </a:r>
            <a:endParaRPr lang="en-GB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21856" y="1340768"/>
            <a:ext cx="4824536" cy="4608512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squareNum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x);</a:t>
            </a:r>
          </a:p>
          <a:p>
            <a:pPr marL="0" indent="0">
              <a:buNone/>
            </a:pPr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GB" sz="13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</a:p>
          <a:p>
            <a:pPr marL="0" indent="0">
              <a:buNone/>
            </a:pP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int input=0, answer=0;</a:t>
            </a:r>
          </a:p>
          <a:p>
            <a:pPr marL="0" indent="0">
              <a:buNone/>
            </a:pP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printf("Enter  a number: ");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scanf("%d", &amp;input);</a:t>
            </a:r>
          </a:p>
          <a:p>
            <a:pPr marL="0" indent="0">
              <a:buNone/>
            </a:pPr>
            <a:r>
              <a:rPr lang="en-GB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answer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squareNum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3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GB" sz="1300" b="1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printf("\n %d squared =%d.", input, answer);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3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printf(“\n The value of x is: %d ”, x)</a:t>
            </a:r>
          </a:p>
          <a:p>
            <a:pPr marL="0" indent="0">
              <a:buNone/>
            </a:pP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squareNum</a:t>
            </a:r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GB" sz="13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GB" sz="13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3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x_squared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3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x_squared</a:t>
            </a: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 = x * x;</a:t>
            </a:r>
          </a:p>
          <a:p>
            <a:pPr marL="0" indent="0">
              <a:buNone/>
            </a:pPr>
            <a:r>
              <a:rPr lang="en-GB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GB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GB" sz="13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x_squared</a:t>
            </a:r>
            <a:r>
              <a:rPr lang="en-GB" sz="13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3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000703" y="712700"/>
            <a:ext cx="3888432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>
                <a:solidFill>
                  <a:srgbClr val="00B050"/>
                </a:solidFill>
              </a:rPr>
              <a:t>The argument passed into the function is the variable </a:t>
            </a: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GB" sz="1400" dirty="0">
                <a:solidFill>
                  <a:srgbClr val="00B050"/>
                </a:solidFill>
              </a:rPr>
              <a:t>, which was typed in on the line before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This is the function header: it MUST match the prototype (the bit declared at the top of the code) except WITHOUT the semi-colon at the end of the statement</a:t>
            </a:r>
            <a:br>
              <a:rPr lang="en-GB" sz="1400" dirty="0">
                <a:solidFill>
                  <a:srgbClr val="0070C0"/>
                </a:solidFill>
              </a:rPr>
            </a:br>
            <a:endParaRPr lang="en-GB" sz="1400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1400" dirty="0">
                <a:solidFill>
                  <a:srgbClr val="FF0000"/>
                </a:solidFill>
              </a:rPr>
              <a:t> is the </a:t>
            </a:r>
            <a:r>
              <a:rPr lang="en-GB" sz="1400" b="1" dirty="0">
                <a:solidFill>
                  <a:srgbClr val="FF0000"/>
                </a:solidFill>
              </a:rPr>
              <a:t>parameter</a:t>
            </a:r>
            <a:r>
              <a:rPr lang="en-GB" sz="1400" dirty="0">
                <a:solidFill>
                  <a:srgbClr val="FF0000"/>
                </a:solidFill>
              </a:rPr>
              <a:t>– this is where the argument </a:t>
            </a:r>
            <a:r>
              <a:rPr lang="en-GB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</a:t>
            </a:r>
            <a:r>
              <a:rPr lang="en-GB" sz="1400" dirty="0">
                <a:solidFill>
                  <a:srgbClr val="FF0000"/>
                </a:solidFill>
              </a:rPr>
              <a:t>is sent when it is passed from the main program – it is </a:t>
            </a:r>
            <a:r>
              <a:rPr lang="en-GB" sz="1400" b="1" dirty="0">
                <a:solidFill>
                  <a:srgbClr val="FF0000"/>
                </a:solidFill>
              </a:rPr>
              <a:t>good practice</a:t>
            </a:r>
            <a:r>
              <a:rPr lang="en-GB" sz="1400" dirty="0">
                <a:solidFill>
                  <a:srgbClr val="FF0000"/>
                </a:solidFill>
              </a:rPr>
              <a:t> to make sure your arguments and parameters don’t have the exact same names – it can get confusing during debugging otherwise!</a:t>
            </a:r>
            <a:br>
              <a:rPr lang="en-GB" sz="1400" dirty="0">
                <a:solidFill>
                  <a:srgbClr val="FF0000"/>
                </a:solidFill>
              </a:rPr>
            </a:br>
            <a:endParaRPr lang="en-GB" sz="1400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GB" sz="1400" dirty="0"/>
              <a:t> and </a:t>
            </a:r>
            <a:r>
              <a:rPr lang="en-GB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x_squared</a:t>
            </a:r>
            <a:r>
              <a:rPr lang="en-GB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400" dirty="0"/>
              <a:t>are both </a:t>
            </a:r>
            <a:r>
              <a:rPr lang="en-GB" sz="1400" b="1" dirty="0"/>
              <a:t>local variables – </a:t>
            </a:r>
            <a:r>
              <a:rPr lang="en-GB" sz="1400" dirty="0"/>
              <a:t>they only exist in the subroutine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>
                <a:solidFill>
                  <a:schemeClr val="accent6">
                    <a:lumMod val="75000"/>
                  </a:schemeClr>
                </a:solidFill>
              </a:rPr>
              <a:t>E.g. this line would throw an error as the main() subroutine doesn’t know what x is! </a:t>
            </a:r>
            <a:br>
              <a:rPr lang="en-GB" sz="1400" b="1" dirty="0"/>
            </a:br>
            <a:endParaRPr lang="en-GB" sz="1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>
                <a:solidFill>
                  <a:srgbClr val="7030A0"/>
                </a:solidFill>
              </a:rPr>
              <a:t>When the code in the subroutine has been carried out, the local variable </a:t>
            </a:r>
            <a:r>
              <a:rPr lang="en-GB" sz="14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x_squared</a:t>
            </a:r>
            <a:r>
              <a:rPr lang="en-GB" sz="1400" dirty="0">
                <a:solidFill>
                  <a:srgbClr val="7030A0"/>
                </a:solidFill>
              </a:rPr>
              <a:t> is </a:t>
            </a:r>
            <a:r>
              <a:rPr lang="en-GB" sz="1400" b="1" dirty="0">
                <a:solidFill>
                  <a:srgbClr val="7030A0"/>
                </a:solidFill>
              </a:rPr>
              <a:t>returned </a:t>
            </a:r>
            <a:r>
              <a:rPr lang="en-GB" sz="1400" dirty="0">
                <a:solidFill>
                  <a:srgbClr val="7030A0"/>
                </a:solidFill>
              </a:rPr>
              <a:t>(sent back to) to the main program, to the point where the function was called, and is therefore assigned to and stored in the variable </a:t>
            </a:r>
            <a:r>
              <a:rPr lang="en-GB" sz="14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answer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479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void </a:t>
            </a:r>
            <a:r>
              <a:rPr lang="en-GB" u="sng" dirty="0"/>
              <a:t>functions (</a:t>
            </a:r>
            <a:r>
              <a:rPr lang="en-GB" b="1" u="sng" dirty="0"/>
              <a:t>procedures</a:t>
            </a:r>
            <a:r>
              <a:rPr lang="en-GB" u="sng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5554960" cy="4680520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enter_Array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get_Average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Scores[5];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main(){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printf(“Enter scores for 5 students:”);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enterArray</a:t>
            </a:r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GB" sz="16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getAverage</a:t>
            </a:r>
            <a:r>
              <a:rPr lang="en-GB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enter_Array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(int x=0; x&lt;5; x++){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printf(“Score %d:”, x+1);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scanf(“%d”, &amp;</a:t>
            </a:r>
            <a:r>
              <a:rPr lang="en-GB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Scores[x]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endParaRPr lang="en-GB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GB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get_Average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float average=0;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for (int y=0; y&lt;5; y++){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average= average + </a:t>
            </a:r>
            <a:r>
              <a:rPr lang="en-GB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Scores[y]</a:t>
            </a: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average = average/5;</a:t>
            </a:r>
            <a:b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printf(“\n The average of the scores is: %f”, average);</a:t>
            </a:r>
          </a:p>
          <a:p>
            <a:pPr marL="0" indent="0">
              <a:buNone/>
            </a:pPr>
            <a:r>
              <a:rPr lang="en-GB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652120" y="1268760"/>
            <a:ext cx="338437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14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/>
              <a:t>Two function prototypes are declared at the top of the code 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>
                <a:solidFill>
                  <a:srgbClr val="00B050"/>
                </a:solidFill>
              </a:rPr>
              <a:t>These are the calls to the procedures (functions) – in this case neither function has a parameter and because they are void – </a:t>
            </a:r>
            <a:r>
              <a:rPr lang="en-GB" sz="1400" b="1" dirty="0">
                <a:solidFill>
                  <a:srgbClr val="00B050"/>
                </a:solidFill>
              </a:rPr>
              <a:t>don’t have a return value </a:t>
            </a:r>
            <a:r>
              <a:rPr lang="en-GB" sz="1400" dirty="0">
                <a:solidFill>
                  <a:srgbClr val="00B050"/>
                </a:solidFill>
              </a:rPr>
              <a:t>– they can be called on a line on their own and don’t need to be part of a variable expression</a:t>
            </a:r>
          </a:p>
          <a:p>
            <a:pPr marL="285750" indent="-285750">
              <a:buFont typeface="Arial" pitchFamily="34" charset="0"/>
              <a:buChar char="•"/>
            </a:pPr>
            <a:endParaRPr lang="en-GB" sz="1400" dirty="0">
              <a:solidFill>
                <a:srgbClr val="00B05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b="1" dirty="0">
                <a:solidFill>
                  <a:srgbClr val="0070C0"/>
                </a:solidFill>
              </a:rPr>
              <a:t>Both subroutines can use the Scores[] array data because it’s been declared globally – arrays can be a pain to pass into a function and are often declared this way instead</a:t>
            </a:r>
            <a:br>
              <a:rPr lang="en-GB" sz="1400" b="1" dirty="0">
                <a:solidFill>
                  <a:srgbClr val="0070C0"/>
                </a:solidFill>
              </a:rPr>
            </a:br>
            <a:endParaRPr lang="en-GB" sz="1400" b="1" dirty="0">
              <a:solidFill>
                <a:srgbClr val="0070C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GB" sz="1400" dirty="0">
                <a:solidFill>
                  <a:srgbClr val="0070C0"/>
                </a:solidFill>
              </a:rPr>
              <a:t>If we have variables that need to be accessed by more than one part of the code, we should declare them globally BUT it’s bad practice to declare everything globally and it’s a waste of memory</a:t>
            </a:r>
            <a:endParaRPr lang="en-GB" sz="1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15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u="sng" dirty="0"/>
              <a:t>Example - functions with &gt;1 parameter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84168" y="1700808"/>
            <a:ext cx="2818656" cy="4525963"/>
          </a:xfrm>
        </p:spPr>
        <p:txBody>
          <a:bodyPr>
            <a:normAutofit fontScale="47500" lnSpcReduction="20000"/>
          </a:bodyPr>
          <a:lstStyle/>
          <a:p>
            <a:r>
              <a:rPr lang="en-GB" b="1" dirty="0"/>
              <a:t>So far we have only used functions that had none or one parameter, but you can pass two or more arguments into a function by adding them to the prototype’s parameter list </a:t>
            </a:r>
          </a:p>
          <a:p>
            <a:pPr marL="0" indent="0">
              <a:buNone/>
            </a:pPr>
            <a:br>
              <a:rPr lang="en-GB" b="1" dirty="0"/>
            </a:br>
            <a:r>
              <a:rPr lang="en-GB" b="1" dirty="0"/>
              <a:t>	</a:t>
            </a:r>
            <a:r>
              <a:rPr lang="en-GB" dirty="0"/>
              <a:t> </a:t>
            </a:r>
          </a:p>
          <a:p>
            <a:r>
              <a:rPr lang="en-GB" dirty="0"/>
              <a:t>We’ve declared 3 parameters in the brackets, each with their own data type declaration</a:t>
            </a:r>
            <a:br>
              <a:rPr lang="en-GB" dirty="0"/>
            </a:br>
            <a:endParaRPr lang="en-GB" dirty="0"/>
          </a:p>
          <a:p>
            <a:r>
              <a:rPr lang="en-GB" dirty="0">
                <a:solidFill>
                  <a:srgbClr val="7030A0"/>
                </a:solidFill>
              </a:rPr>
              <a:t>Then, when we want to use call the function in the code, we would pass 3 arguments into it, in the order we want them to go into the function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23528" y="1815643"/>
            <a:ext cx="5688631" cy="397031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findVol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width, int height, int depth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h=0, w=0, d=0, volume=0;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printf("Enter your 3 measurements: w, h, d: ");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scanf("%d %d %d", &amp;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w,&amp;h,&amp;d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volume =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findVol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w,h,d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printf("\n The shape volume = %d.", volume);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findVol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(int width, int height, int depth)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width*height*depth;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i="0" u="none" strike="noStrike" cap="none" normalizeH="0" baseline="0" dirty="0">
                <a:ln>
                  <a:noFill/>
                </a:ln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3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6523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A95686C1435C4CA72EDF27113A9710" ma:contentTypeVersion="34" ma:contentTypeDescription="Create a new document." ma:contentTypeScope="" ma:versionID="248985e5efc717a7b0a3c4047499a913">
  <xsd:schema xmlns:xsd="http://www.w3.org/2001/XMLSchema" xmlns:xs="http://www.w3.org/2001/XMLSchema" xmlns:p="http://schemas.microsoft.com/office/2006/metadata/properties" xmlns:ns2="23f781cc-1149-48aa-9162-512ac604eafb" xmlns:ns3="5a66a50f-8079-4b93-bf09-bc3953aaa380" targetNamespace="http://schemas.microsoft.com/office/2006/metadata/properties" ma:root="true" ma:fieldsID="f56b589be3f7890abea3659d012ae3fb" ns2:_="" ns3:_="">
    <xsd:import namespace="23f781cc-1149-48aa-9162-512ac604eafb"/>
    <xsd:import namespace="5a66a50f-8079-4b93-bf09-bc3953aaa380"/>
    <xsd:element name="properties">
      <xsd:complexType>
        <xsd:sequence>
          <xsd:element name="documentManagement">
            <xsd:complexType>
              <xsd:all>
                <xsd:element ref="ns2:a4192ee6d54140328fc41e0605e7b5ff" minOccurs="0"/>
                <xsd:element ref="ns2:TaxCatchAll" minOccurs="0"/>
                <xsd:element ref="ns2:afee2ebe049d4eab858650b9fc7db37d" minOccurs="0"/>
                <xsd:element ref="ns2:g219ec798fed4145bddb1974ae6f7c09" minOccurs="0"/>
                <xsd:element ref="ns2:j6c87223aaad4fc7897588eb4d958691" minOccurs="0"/>
                <xsd:element ref="ns2:hc0cac3120ab4e44b5e113c8b836247e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2:SharedWithUsers" minOccurs="0"/>
                <xsd:element ref="ns2:SharedWithDetail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781cc-1149-48aa-9162-512ac604eafb" elementFormDefault="qualified">
    <xsd:import namespace="http://schemas.microsoft.com/office/2006/documentManagement/types"/>
    <xsd:import namespace="http://schemas.microsoft.com/office/infopath/2007/PartnerControls"/>
    <xsd:element name="a4192ee6d54140328fc41e0605e7b5ff" ma:index="9" nillable="true" ma:taxonomy="true" ma:internalName="a4192ee6d54140328fc41e0605e7b5ff" ma:taxonomyFieldName="Topic" ma:displayName="Topic" ma:fieldId="{a4192ee6-d541-4032-8fc4-1e0605e7b5ff}" ma:sspId="ee8a0f17-d68e-4b2e-8396-6319c239116c" ma:termSetId="158c3c6c-aa2c-4520-8b84-b09d2f3d791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967b18c-6420-40af-9996-808e77a17ccb}" ma:internalName="TaxCatchAll" ma:showField="CatchAllData" ma:web="23f781cc-1149-48aa-9162-512ac604eaf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fee2ebe049d4eab858650b9fc7db37d" ma:index="12" nillable="true" ma:taxonomy="true" ma:internalName="afee2ebe049d4eab858650b9fc7db37d" ma:taxonomyFieldName="Staff_x0020_Category" ma:displayName="Staff Category" ma:fieldId="{afee2ebe-049d-4eab-8586-50b9fc7db37d}" ma:sspId="ee8a0f17-d68e-4b2e-8396-6319c239116c" ma:termSetId="1d256c44-d225-43d3-b197-8be199fc5190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g219ec798fed4145bddb1974ae6f7c09" ma:index="14" nillable="true" ma:taxonomy="true" ma:internalName="g219ec798fed4145bddb1974ae6f7c09" ma:taxonomyFieldName="Exam_x0020_Board" ma:displayName="Exam Board" ma:fieldId="{0219ec79-8fed-4145-bddb-1974ae6f7c09}" ma:sspId="ee8a0f17-d68e-4b2e-8396-6319c239116c" ma:termSetId="ef6a95a5-b1b4-422a-adf3-10d3e708ce3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j6c87223aaad4fc7897588eb4d958691" ma:index="16" nillable="true" ma:taxonomy="true" ma:internalName="j6c87223aaad4fc7897588eb4d958691" ma:taxonomyFieldName="Week" ma:displayName="Week" ma:fieldId="{36c87223-aaad-4fc7-8975-88eb4d958691}" ma:sspId="ee8a0f17-d68e-4b2e-8396-6319c239116c" ma:termSetId="7b8033a3-3c9d-4426-a1fb-da4e79f7f48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hc0cac3120ab4e44b5e113c8b836247e" ma:index="18" nillable="true" ma:taxonomy="true" ma:internalName="hc0cac3120ab4e44b5e113c8b836247e" ma:taxonomyFieldName="Term" ma:displayName="Term" ma:fieldId="{1c0cac31-20ab-4e44-b5e1-13c8b836247e}" ma:sspId="ee8a0f17-d68e-4b2e-8396-6319c239116c" ma:termSetId="2f8a93a3-12a4-41b2-b51f-de418ffdc80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9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20" nillable="true" ma:displayName="Key Stage" ma:internalName="Key_x0020_Stage">
      <xsd:simpleType>
        <xsd:restriction base="dms:Text"/>
      </xsd:simpleType>
    </xsd:element>
    <xsd:element name="Year" ma:index="21" nillable="true" ma:displayName="Year" ma:internalName="Year">
      <xsd:simpleType>
        <xsd:restriction base="dms:Text"/>
      </xsd:simpleType>
    </xsd:element>
    <xsd:element name="Lesson" ma:index="22" nillable="true" ma:displayName="Lesson" ma:internalName="Lesson">
      <xsd:simpleType>
        <xsd:restriction base="dms:Text"/>
      </xsd:simpleType>
    </xsd:element>
    <xsd:element name="CustomTags" ma:index="23" nillable="true" ma:displayName="Custom Tags" ma:internalName="Custom_x0020_Tags">
      <xsd:simpleType>
        <xsd:restriction base="dms:Text"/>
      </xsd:simpleType>
    </xsd:element>
    <xsd:element name="CurriculumSubject" ma:index="24" nillable="true" ma:displayName="Curriculum Subject" ma:default="Computer Science" ma:internalName="Curriculum_x0020_Subject">
      <xsd:simpleType>
        <xsd:restriction base="dms:Text"/>
      </xsd:simpleType>
    </xsd:element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66a50f-8079-4b93-bf09-bc3953aaa3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5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6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2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3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3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36" nillable="true" ma:displayName="Location" ma:internalName="MediaServiceLocation" ma:readOnly="true">
      <xsd:simpleType>
        <xsd:restriction base="dms:Text"/>
      </xsd:simpleType>
    </xsd:element>
    <xsd:element name="lcf76f155ced4ddcb4097134ff3c332f" ma:index="38" nillable="true" ma:taxonomy="true" ma:internalName="lcf76f155ced4ddcb4097134ff3c332f" ma:taxonomyFieldName="MediaServiceImageTags" ma:displayName="Image Tags" ma:readOnly="false" ma:fieldId="{5cf76f15-5ced-4ddc-b409-7134ff3c332f}" ma:taxonomyMulti="true" ma:sspId="ee8a0f17-d68e-4b2e-8396-6319c23911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39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4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07615D-1CBD-4FD4-B38A-25426E79949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7B266EE-6109-43FE-AB99-B42EB72565D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f781cc-1149-48aa-9162-512ac604eafb"/>
    <ds:schemaRef ds:uri="5a66a50f-8079-4b93-bf09-bc3953aaa3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3079</TotalTime>
  <Words>2223</Words>
  <Application>Microsoft Office PowerPoint</Application>
  <PresentationFormat>On-screen Show (4:3)</PresentationFormat>
  <Paragraphs>173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Courier New</vt:lpstr>
      <vt:lpstr>Office Theme</vt:lpstr>
      <vt:lpstr>Chapter 5 – Functions</vt:lpstr>
      <vt:lpstr>Key definitions to ensure you know:</vt:lpstr>
      <vt:lpstr>Why use subroutines? </vt:lpstr>
      <vt:lpstr>This chapter….</vt:lpstr>
      <vt:lpstr>Key points</vt:lpstr>
      <vt:lpstr>An integer function</vt:lpstr>
      <vt:lpstr>Integer function continued.…</vt:lpstr>
      <vt:lpstr>void functions (procedures)</vt:lpstr>
      <vt:lpstr>Example - functions with &gt;1 parameter</vt:lpstr>
      <vt:lpstr>Passing arrays/ strings to a function</vt:lpstr>
      <vt:lpstr>Passing a pointer - example</vt:lpstr>
    </vt:vector>
  </TitlesOfParts>
  <Company>BHASVIC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 – Subroutines</dc:title>
  <dc:creator>USER</dc:creator>
  <cp:lastModifiedBy>Jack Griffiths</cp:lastModifiedBy>
  <cp:revision>180</cp:revision>
  <dcterms:created xsi:type="dcterms:W3CDTF">2011-09-13T14:30:53Z</dcterms:created>
  <dcterms:modified xsi:type="dcterms:W3CDTF">2024-07-01T07:00:10Z</dcterms:modified>
</cp:coreProperties>
</file>