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6" r:id="rId4"/>
    <p:sldId id="257" r:id="rId5"/>
    <p:sldId id="273" r:id="rId6"/>
    <p:sldId id="270" r:id="rId7"/>
    <p:sldId id="258" r:id="rId8"/>
    <p:sldId id="271" r:id="rId9"/>
    <p:sldId id="261" r:id="rId10"/>
    <p:sldId id="27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Griffiths" userId="1c57746c-d55f-46ec-a6b0-f12b15460f68" providerId="ADAL" clId="{B58AACC0-CDDC-461F-A42D-D7255A27A64A}"/>
    <pc:docChg chg="delSld">
      <pc:chgData name="Jack Griffiths" userId="1c57746c-d55f-46ec-a6b0-f12b15460f68" providerId="ADAL" clId="{B58AACC0-CDDC-461F-A42D-D7255A27A64A}" dt="2024-07-01T06:57:23.871" v="2" actId="47"/>
      <pc:docMkLst>
        <pc:docMk/>
      </pc:docMkLst>
      <pc:sldChg chg="del">
        <pc:chgData name="Jack Griffiths" userId="1c57746c-d55f-46ec-a6b0-f12b15460f68" providerId="ADAL" clId="{B58AACC0-CDDC-461F-A42D-D7255A27A64A}" dt="2024-07-01T06:57:21.300" v="0" actId="47"/>
        <pc:sldMkLst>
          <pc:docMk/>
          <pc:sldMk cId="3845030764" sldId="260"/>
        </pc:sldMkLst>
      </pc:sldChg>
      <pc:sldChg chg="del">
        <pc:chgData name="Jack Griffiths" userId="1c57746c-d55f-46ec-a6b0-f12b15460f68" providerId="ADAL" clId="{B58AACC0-CDDC-461F-A42D-D7255A27A64A}" dt="2024-07-01T06:57:23.871" v="2" actId="47"/>
        <pc:sldMkLst>
          <pc:docMk/>
          <pc:sldMk cId="3126890392" sldId="269"/>
        </pc:sldMkLst>
      </pc:sldChg>
      <pc:sldChg chg="del">
        <pc:chgData name="Jack Griffiths" userId="1c57746c-d55f-46ec-a6b0-f12b15460f68" providerId="ADAL" clId="{B58AACC0-CDDC-461F-A42D-D7255A27A64A}" dt="2024-07-01T06:57:22.358" v="1" actId="47"/>
        <pc:sldMkLst>
          <pc:docMk/>
          <pc:sldMk cId="12445120" sldId="274"/>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89389"/>
            <a:ext cx="7772400" cy="1470025"/>
          </a:xfrm>
        </p:spPr>
        <p:txBody>
          <a:bodyPr/>
          <a:lstStyle>
            <a:lvl1pPr>
              <a:defRPr>
                <a:latin typeface="Roboto" panose="02000000000000000000" pitchFamily="2" charset="0"/>
                <a:ea typeface="Roboto" panose="02000000000000000000" pitchFamily="2" charset="0"/>
              </a:defRPr>
            </a:lvl1pPr>
          </a:lstStyle>
          <a:p>
            <a:r>
              <a:rPr lang="en-US" dirty="0"/>
              <a:t>Click to edit Master title style</a:t>
            </a:r>
            <a:endParaRPr lang="en-GB" dirty="0"/>
          </a:p>
        </p:txBody>
      </p:sp>
      <p:sp>
        <p:nvSpPr>
          <p:cNvPr id="3" name="Subtitle 2"/>
          <p:cNvSpPr>
            <a:spLocks noGrp="1"/>
          </p:cNvSpPr>
          <p:nvPr>
            <p:ph type="subTitle" idx="1"/>
          </p:nvPr>
        </p:nvSpPr>
        <p:spPr>
          <a:xfrm>
            <a:off x="1371600" y="2191943"/>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D1590C9-D22A-45F7-A89B-B2358A704102}" type="datetimeFigureOut">
              <a:rPr lang="en-GB" smtClean="0"/>
              <a:t>01/07/2024</a:t>
            </a:fld>
            <a:endParaRPr lang="en-GB"/>
          </a:p>
        </p:txBody>
      </p:sp>
      <p:pic>
        <p:nvPicPr>
          <p:cNvPr id="7" name="Picture 6"/>
          <p:cNvPicPr>
            <a:picLocks noChangeAspect="1"/>
          </p:cNvPicPr>
          <p:nvPr userDrawn="1"/>
        </p:nvPicPr>
        <p:blipFill>
          <a:blip r:embed="rId2" cstate="print">
            <a:clrChange>
              <a:clrFrom>
                <a:srgbClr val="E62D3C"/>
              </a:clrFrom>
              <a:clrTo>
                <a:srgbClr val="E62D3C">
                  <a:alpha val="0"/>
                </a:srgbClr>
              </a:clrTo>
            </a:clrChange>
            <a:extLst>
              <a:ext uri="{28A0092B-C50C-407E-A947-70E740481C1C}">
                <a14:useLocalDpi xmlns:a14="http://schemas.microsoft.com/office/drawing/2010/main" val="0"/>
              </a:ext>
            </a:extLst>
          </a:blip>
          <a:stretch>
            <a:fillRect/>
          </a:stretch>
        </p:blipFill>
        <p:spPr>
          <a:xfrm>
            <a:off x="0" y="1628800"/>
            <a:ext cx="9144000" cy="5946167"/>
          </a:xfrm>
          <a:prstGeom prst="rect">
            <a:avLst/>
          </a:prstGeom>
        </p:spPr>
      </p:pic>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1388104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1590C9-D22A-45F7-A89B-B2358A704102}"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1944479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D1590C9-D22A-45F7-A89B-B2358A704102}"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3170193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panose="02000000000000000000" pitchFamily="2" charset="0"/>
                <a:ea typeface="Roboto" panose="02000000000000000000" pitchFamily="2" charset="0"/>
              </a:defRPr>
            </a:lvl1pPr>
          </a:lstStyle>
          <a:p>
            <a:r>
              <a:rPr lang="en-US" dirty="0"/>
              <a:t>Click to edit Master title style</a:t>
            </a:r>
            <a:endParaRPr lang="en-GB" dirty="0"/>
          </a:p>
        </p:txBody>
      </p:sp>
      <p:sp>
        <p:nvSpPr>
          <p:cNvPr id="3" name="Content Placeholder 2"/>
          <p:cNvSpPr>
            <a:spLocks noGrp="1"/>
          </p:cNvSpPr>
          <p:nvPr>
            <p:ph idx="1"/>
          </p:nvPr>
        </p:nvSpPr>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1800">
                <a:latin typeface="Roboto" panose="02000000000000000000" pitchFamily="2" charset="0"/>
                <a:ea typeface="Roboto" panose="02000000000000000000" pitchFamily="2" charset="0"/>
              </a:defRPr>
            </a:lvl4pPr>
            <a:lvl5pPr>
              <a:defRPr sz="1800">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FD1590C9-D22A-45F7-A89B-B2358A704102}"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046363-894F-4B8B-8887-B45C05B2BB05}" type="slidenum">
              <a:rPr lang="en-GB" smtClean="0"/>
              <a:t>‹#›</a:t>
            </a:fld>
            <a:endParaRPr lang="en-GB"/>
          </a:p>
        </p:txBody>
      </p:sp>
      <p:pic>
        <p:nvPicPr>
          <p:cNvPr id="8" name="Picture 7"/>
          <p:cNvPicPr>
            <a:picLocks noChangeAspect="1"/>
          </p:cNvPicPr>
          <p:nvPr userDrawn="1"/>
        </p:nvPicPr>
        <p:blipFill>
          <a:blip r:embed="rId2" cstate="print">
            <a:clrChange>
              <a:clrFrom>
                <a:srgbClr val="A86B70"/>
              </a:clrFrom>
              <a:clrTo>
                <a:srgbClr val="A86B70">
                  <a:alpha val="0"/>
                </a:srgbClr>
              </a:clrTo>
            </a:clrChange>
            <a:lum bright="70000" contrast="-70000"/>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0" y="2132856"/>
            <a:ext cx="9144000" cy="5932668"/>
          </a:xfrm>
          <a:prstGeom prst="rect">
            <a:avLst/>
          </a:prstGeom>
        </p:spPr>
      </p:pic>
    </p:spTree>
    <p:extLst>
      <p:ext uri="{BB962C8B-B14F-4D97-AF65-F5344CB8AC3E}">
        <p14:creationId xmlns:p14="http://schemas.microsoft.com/office/powerpoint/2010/main" val="288164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590C9-D22A-45F7-A89B-B2358A704102}" type="datetimeFigureOut">
              <a:rPr lang="en-GB" smtClean="0"/>
              <a:t>01/07/2024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375154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D1590C9-D22A-45F7-A89B-B2358A704102}"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2510462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D1590C9-D22A-45F7-A89B-B2358A704102}" type="datetimeFigureOut">
              <a:rPr lang="en-GB" smtClean="0"/>
              <a:t>01/07/2024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1777295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D1590C9-D22A-45F7-A89B-B2358A704102}" type="datetimeFigureOut">
              <a:rPr lang="en-GB" smtClean="0"/>
              <a:t>01/07/2024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378876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590C9-D22A-45F7-A89B-B2358A704102}" type="datetimeFigureOut">
              <a:rPr lang="en-GB" smtClean="0"/>
              <a:t>01/07/2024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119717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590C9-D22A-45F7-A89B-B2358A704102}"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2853691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1590C9-D22A-45F7-A89B-B2358A704102}" type="datetimeFigureOut">
              <a:rPr lang="en-GB" smtClean="0"/>
              <a:t>01/07/2024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8046363-894F-4B8B-8887-B45C05B2BB05}" type="slidenum">
              <a:rPr lang="en-GB" smtClean="0"/>
              <a:t>‹#›</a:t>
            </a:fld>
            <a:endParaRPr lang="en-GB"/>
          </a:p>
        </p:txBody>
      </p:sp>
    </p:spTree>
    <p:extLst>
      <p:ext uri="{BB962C8B-B14F-4D97-AF65-F5344CB8AC3E}">
        <p14:creationId xmlns:p14="http://schemas.microsoft.com/office/powerpoint/2010/main" val="245502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590C9-D22A-45F7-A89B-B2358A704102}" type="datetimeFigureOut">
              <a:rPr lang="en-GB" smtClean="0"/>
              <a:t>01/07/2024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046363-894F-4B8B-8887-B45C05B2BB05}" type="slidenum">
              <a:rPr lang="en-GB" smtClean="0"/>
              <a:t>‹#›</a:t>
            </a:fld>
            <a:endParaRPr lang="en-GB"/>
          </a:p>
        </p:txBody>
      </p:sp>
    </p:spTree>
    <p:extLst>
      <p:ext uri="{BB962C8B-B14F-4D97-AF65-F5344CB8AC3E}">
        <p14:creationId xmlns:p14="http://schemas.microsoft.com/office/powerpoint/2010/main" val="1223159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
            <a:ext cx="8640960" cy="908719"/>
          </a:xfrm>
        </p:spPr>
        <p:txBody>
          <a:bodyPr>
            <a:normAutofit fontScale="90000"/>
          </a:bodyPr>
          <a:lstStyle/>
          <a:p>
            <a:r>
              <a:rPr lang="en-GB" sz="4000" b="1" dirty="0"/>
              <a:t>Chapter 3 – SWITCH/CASE statements</a:t>
            </a:r>
          </a:p>
        </p:txBody>
      </p:sp>
      <p:sp>
        <p:nvSpPr>
          <p:cNvPr id="3" name="Subtitle 2"/>
          <p:cNvSpPr>
            <a:spLocks noGrp="1"/>
          </p:cNvSpPr>
          <p:nvPr>
            <p:ph type="subTitle" idx="1"/>
          </p:nvPr>
        </p:nvSpPr>
        <p:spPr>
          <a:xfrm>
            <a:off x="755576" y="764704"/>
            <a:ext cx="7992888" cy="3024336"/>
          </a:xfrm>
        </p:spPr>
        <p:txBody>
          <a:bodyPr>
            <a:normAutofit/>
          </a:bodyPr>
          <a:lstStyle/>
          <a:p>
            <a:pPr algn="l"/>
            <a:r>
              <a:rPr lang="en-GB" dirty="0"/>
              <a:t>By the end of this chapter you should:</a:t>
            </a:r>
          </a:p>
          <a:p>
            <a:pPr marL="457200" lvl="0" indent="-457200" algn="l">
              <a:buFont typeface="Arial" pitchFamily="34" charset="0"/>
              <a:buChar char="•"/>
            </a:pPr>
            <a:r>
              <a:rPr lang="en-GB" sz="2800" dirty="0"/>
              <a:t>Understand how to structure a SWITCH/ CASE section of code</a:t>
            </a:r>
          </a:p>
          <a:p>
            <a:pPr marL="457200" lvl="0" indent="-457200" algn="l">
              <a:buFont typeface="Arial" pitchFamily="34" charset="0"/>
              <a:buChar char="•"/>
            </a:pPr>
            <a:r>
              <a:rPr lang="en-GB" sz="2800" dirty="0"/>
              <a:t>Be able to choose when to use CASE rather than IF statements in your programs</a:t>
            </a:r>
          </a:p>
          <a:p>
            <a:pPr algn="l"/>
            <a:endParaRPr lang="en-GB" dirty="0"/>
          </a:p>
          <a:p>
            <a:pPr algn="l"/>
            <a:endParaRPr lang="en-GB" dirty="0"/>
          </a:p>
        </p:txBody>
      </p:sp>
    </p:spTree>
    <p:extLst>
      <p:ext uri="{BB962C8B-B14F-4D97-AF65-F5344CB8AC3E}">
        <p14:creationId xmlns:p14="http://schemas.microsoft.com/office/powerpoint/2010/main" val="237660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u="sng" dirty="0"/>
              <a:t>Key terms:</a:t>
            </a:r>
          </a:p>
        </p:txBody>
      </p:sp>
      <p:sp>
        <p:nvSpPr>
          <p:cNvPr id="3" name="Content Placeholder 2"/>
          <p:cNvSpPr>
            <a:spLocks noGrp="1"/>
          </p:cNvSpPr>
          <p:nvPr>
            <p:ph idx="1"/>
          </p:nvPr>
        </p:nvSpPr>
        <p:spPr/>
        <p:txBody>
          <a:bodyPr>
            <a:normAutofit/>
          </a:bodyPr>
          <a:lstStyle/>
          <a:p>
            <a:r>
              <a:rPr lang="en-GB" dirty="0"/>
              <a:t>SWITCH/ CASE statement</a:t>
            </a:r>
          </a:p>
          <a:p>
            <a:r>
              <a:rPr lang="en-GB" b="1" dirty="0"/>
              <a:t>Parameter </a:t>
            </a:r>
            <a:r>
              <a:rPr lang="en-GB" dirty="0"/>
              <a:t>– </a:t>
            </a:r>
            <a:r>
              <a:rPr lang="en-GB" sz="2000" dirty="0"/>
              <a:t>a value that is passed into a function</a:t>
            </a:r>
          </a:p>
          <a:p>
            <a:r>
              <a:rPr lang="en-GB" b="1" dirty="0"/>
              <a:t>Break statement </a:t>
            </a:r>
            <a:r>
              <a:rPr lang="en-GB" dirty="0"/>
              <a:t>– </a:t>
            </a:r>
            <a:r>
              <a:rPr lang="en-GB" sz="2000" dirty="0"/>
              <a:t>the part of the CASE statement that lets you jump out of the CASE and not need to check every option</a:t>
            </a:r>
          </a:p>
          <a:p>
            <a:r>
              <a:rPr lang="en-GB" b="1" dirty="0"/>
              <a:t>Validation</a:t>
            </a:r>
            <a:r>
              <a:rPr lang="en-GB" dirty="0"/>
              <a:t> – </a:t>
            </a:r>
            <a:r>
              <a:rPr lang="en-GB" sz="2000" dirty="0"/>
              <a:t>a method of checking that data is acceptable</a:t>
            </a:r>
          </a:p>
          <a:p>
            <a:r>
              <a:rPr lang="en-GB" dirty="0"/>
              <a:t>Character function</a:t>
            </a:r>
          </a:p>
        </p:txBody>
      </p:sp>
    </p:spTree>
    <p:extLst>
      <p:ext uri="{BB962C8B-B14F-4D97-AF65-F5344CB8AC3E}">
        <p14:creationId xmlns:p14="http://schemas.microsoft.com/office/powerpoint/2010/main" val="3307524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normAutofit/>
          </a:bodyPr>
          <a:lstStyle/>
          <a:p>
            <a:r>
              <a:rPr lang="en-GB" dirty="0"/>
              <a:t>Recapping IFs</a:t>
            </a:r>
          </a:p>
        </p:txBody>
      </p:sp>
      <p:sp>
        <p:nvSpPr>
          <p:cNvPr id="3" name="Content Placeholder 2"/>
          <p:cNvSpPr>
            <a:spLocks noGrp="1"/>
          </p:cNvSpPr>
          <p:nvPr>
            <p:ph idx="1"/>
          </p:nvPr>
        </p:nvSpPr>
        <p:spPr>
          <a:xfrm>
            <a:off x="457200" y="836713"/>
            <a:ext cx="8229600" cy="1368151"/>
          </a:xfrm>
        </p:spPr>
        <p:txBody>
          <a:bodyPr>
            <a:normAutofit fontScale="77500" lnSpcReduction="20000"/>
          </a:bodyPr>
          <a:lstStyle/>
          <a:p>
            <a:pPr marL="57150" indent="0">
              <a:buNone/>
            </a:pPr>
            <a:r>
              <a:rPr lang="en-GB" b="1" dirty="0"/>
              <a:t>TASK 4 was …… </a:t>
            </a:r>
            <a:r>
              <a:rPr lang="en-GB" dirty="0"/>
              <a:t>Write a program for a tourist attraction that calculates a group charge</a:t>
            </a:r>
          </a:p>
          <a:p>
            <a:pPr marL="57150" indent="0">
              <a:buNone/>
            </a:pPr>
            <a:endParaRPr lang="en-GB" dirty="0"/>
          </a:p>
          <a:p>
            <a:pPr marL="57150" indent="0">
              <a:buNone/>
            </a:pPr>
            <a:r>
              <a:rPr lang="en-GB" dirty="0"/>
              <a:t>Is one of these examples better than the other? Why?</a:t>
            </a:r>
          </a:p>
          <a:p>
            <a:pPr marL="57150" indent="0">
              <a:buNone/>
            </a:pPr>
            <a:endParaRPr lang="en-GB" dirty="0"/>
          </a:p>
          <a:p>
            <a:endParaRPr lang="en-GB" dirty="0"/>
          </a:p>
        </p:txBody>
      </p:sp>
      <p:sp>
        <p:nvSpPr>
          <p:cNvPr id="4" name="Content Placeholder 2">
            <a:extLst>
              <a:ext uri="{FF2B5EF4-FFF2-40B4-BE49-F238E27FC236}">
                <a16:creationId xmlns:a16="http://schemas.microsoft.com/office/drawing/2014/main" id="{0A9A7D05-19B3-425D-A0E3-586FEF823433}"/>
              </a:ext>
            </a:extLst>
          </p:cNvPr>
          <p:cNvSpPr txBox="1">
            <a:spLocks/>
          </p:cNvSpPr>
          <p:nvPr/>
        </p:nvSpPr>
        <p:spPr>
          <a:xfrm>
            <a:off x="106060" y="2420680"/>
            <a:ext cx="4681964" cy="4464495"/>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000" dirty="0" err="1"/>
              <a:t>int</a:t>
            </a:r>
            <a:r>
              <a:rPr lang="en-GB" sz="2000" dirty="0"/>
              <a:t> adult=0, child=0</a:t>
            </a:r>
          </a:p>
          <a:p>
            <a:pPr marL="0" indent="0">
              <a:buFont typeface="Arial" pitchFamily="34" charset="0"/>
              <a:buNone/>
            </a:pPr>
            <a:r>
              <a:rPr lang="en-GB" sz="2000" dirty="0"/>
              <a:t>char day</a:t>
            </a:r>
          </a:p>
          <a:p>
            <a:pPr marL="0" indent="0">
              <a:buFont typeface="Arial" pitchFamily="34" charset="0"/>
              <a:buNone/>
            </a:pPr>
            <a:r>
              <a:rPr lang="en-GB" sz="2000" dirty="0"/>
              <a:t>float </a:t>
            </a:r>
            <a:r>
              <a:rPr lang="en-GB" sz="2000" dirty="0" err="1"/>
              <a:t>adultCost</a:t>
            </a:r>
            <a:r>
              <a:rPr lang="en-GB" sz="2000" dirty="0"/>
              <a:t>, </a:t>
            </a:r>
            <a:r>
              <a:rPr lang="en-GB" sz="2000" dirty="0" err="1"/>
              <a:t>childCost</a:t>
            </a:r>
            <a:endParaRPr lang="en-GB" sz="2000" dirty="0"/>
          </a:p>
          <a:p>
            <a:pPr marL="0" indent="0">
              <a:buFont typeface="Arial" pitchFamily="34" charset="0"/>
              <a:buNone/>
            </a:pPr>
            <a:endParaRPr lang="en-GB" sz="2000" dirty="0"/>
          </a:p>
          <a:p>
            <a:pPr marL="0" indent="0">
              <a:buFont typeface="Arial" pitchFamily="34" charset="0"/>
              <a:buNone/>
            </a:pPr>
            <a:r>
              <a:rPr lang="en-GB" sz="2000" dirty="0"/>
              <a:t>adult = INPUT(“Enter </a:t>
            </a:r>
            <a:r>
              <a:rPr lang="en-GB" sz="2000" dirty="0" err="1"/>
              <a:t>num</a:t>
            </a:r>
            <a:r>
              <a:rPr lang="en-GB" sz="2000" dirty="0"/>
              <a:t> of adult tickets:”)</a:t>
            </a:r>
          </a:p>
          <a:p>
            <a:pPr marL="0" indent="0">
              <a:buFont typeface="Arial" pitchFamily="34" charset="0"/>
              <a:buNone/>
            </a:pPr>
            <a:r>
              <a:rPr lang="en-GB" sz="2000" dirty="0"/>
              <a:t>child = INPUT(“Enter </a:t>
            </a:r>
            <a:r>
              <a:rPr lang="en-GB" sz="2000" dirty="0" err="1"/>
              <a:t>num</a:t>
            </a:r>
            <a:r>
              <a:rPr lang="en-GB" sz="2000" dirty="0"/>
              <a:t> of child tickets:”)</a:t>
            </a:r>
          </a:p>
          <a:p>
            <a:pPr marL="0" indent="0">
              <a:buFont typeface="Arial" pitchFamily="34" charset="0"/>
              <a:buNone/>
            </a:pPr>
            <a:r>
              <a:rPr lang="en-GB" sz="2000" dirty="0"/>
              <a:t>day= INPUT (“Weekday(W), Sat/Sun (S) or Bank </a:t>
            </a:r>
            <a:r>
              <a:rPr lang="en-GB" sz="2000" dirty="0" err="1"/>
              <a:t>Hol</a:t>
            </a:r>
            <a:r>
              <a:rPr lang="en-GB" sz="2000" dirty="0"/>
              <a:t>(B)”)</a:t>
            </a:r>
          </a:p>
          <a:p>
            <a:pPr marL="0" indent="0">
              <a:buFont typeface="Arial" pitchFamily="34" charset="0"/>
              <a:buNone/>
            </a:pPr>
            <a:endParaRPr lang="en-GB" sz="2000" dirty="0"/>
          </a:p>
          <a:p>
            <a:pPr marL="0" indent="0">
              <a:buFont typeface="Arial" pitchFamily="34" charset="0"/>
              <a:buNone/>
            </a:pPr>
            <a:r>
              <a:rPr lang="en-GB" sz="2000" dirty="0" err="1"/>
              <a:t>adultCost</a:t>
            </a:r>
            <a:r>
              <a:rPr lang="en-GB" sz="2000" dirty="0"/>
              <a:t> = adult * 8</a:t>
            </a:r>
          </a:p>
          <a:p>
            <a:pPr marL="0" indent="0">
              <a:buFont typeface="Arial" pitchFamily="34" charset="0"/>
              <a:buNone/>
            </a:pPr>
            <a:r>
              <a:rPr lang="en-GB" sz="2000" dirty="0" err="1"/>
              <a:t>childCost</a:t>
            </a:r>
            <a:r>
              <a:rPr lang="en-GB" sz="2000" dirty="0"/>
              <a:t> = child * 5</a:t>
            </a:r>
          </a:p>
          <a:p>
            <a:pPr marL="0" indent="0">
              <a:buFont typeface="Arial" pitchFamily="34" charset="0"/>
              <a:buNone/>
            </a:pPr>
            <a:endParaRPr lang="en-GB" sz="2000" dirty="0"/>
          </a:p>
          <a:p>
            <a:pPr marL="0" indent="0">
              <a:buFont typeface="Arial" pitchFamily="34" charset="0"/>
              <a:buNone/>
            </a:pPr>
            <a:r>
              <a:rPr lang="en-GB" sz="2000" dirty="0"/>
              <a:t>IF day == ‘S’ OR day == ‘B’   THEN</a:t>
            </a:r>
          </a:p>
          <a:p>
            <a:pPr marL="0" indent="0">
              <a:buFont typeface="Arial" pitchFamily="34" charset="0"/>
              <a:buNone/>
            </a:pPr>
            <a:r>
              <a:rPr lang="en-GB" sz="2000" dirty="0"/>
              <a:t>        </a:t>
            </a:r>
            <a:r>
              <a:rPr lang="en-GB" sz="2000" dirty="0" err="1"/>
              <a:t>childCost</a:t>
            </a:r>
            <a:r>
              <a:rPr lang="en-GB" sz="2000" dirty="0"/>
              <a:t> = </a:t>
            </a:r>
            <a:r>
              <a:rPr lang="en-GB" sz="2000" dirty="0" err="1"/>
              <a:t>childCost</a:t>
            </a:r>
            <a:r>
              <a:rPr lang="en-GB" sz="2000" dirty="0"/>
              <a:t> + (</a:t>
            </a:r>
            <a:r>
              <a:rPr lang="en-GB" sz="2000" dirty="0" err="1"/>
              <a:t>childCost</a:t>
            </a:r>
            <a:r>
              <a:rPr lang="en-GB" sz="2000" dirty="0"/>
              <a:t>  * 2.5)</a:t>
            </a:r>
          </a:p>
          <a:p>
            <a:pPr marL="0" indent="0">
              <a:buFont typeface="Arial" pitchFamily="34" charset="0"/>
              <a:buNone/>
            </a:pPr>
            <a:r>
              <a:rPr lang="en-GB" sz="2000" dirty="0"/>
              <a:t>        </a:t>
            </a:r>
            <a:r>
              <a:rPr lang="en-GB" sz="2000" dirty="0" err="1"/>
              <a:t>adultCost</a:t>
            </a:r>
            <a:r>
              <a:rPr lang="en-GB" sz="2000" dirty="0"/>
              <a:t> = </a:t>
            </a:r>
            <a:r>
              <a:rPr lang="en-GB" sz="2000" dirty="0" err="1"/>
              <a:t>adultCost</a:t>
            </a:r>
            <a:r>
              <a:rPr lang="en-GB" sz="2000" dirty="0"/>
              <a:t> + (</a:t>
            </a:r>
            <a:r>
              <a:rPr lang="en-GB" sz="2000" dirty="0" err="1"/>
              <a:t>adultCost</a:t>
            </a:r>
            <a:r>
              <a:rPr lang="en-GB" sz="2000" dirty="0"/>
              <a:t> * 4)</a:t>
            </a:r>
          </a:p>
          <a:p>
            <a:pPr marL="0" indent="0">
              <a:buFont typeface="Arial" pitchFamily="34" charset="0"/>
              <a:buNone/>
            </a:pPr>
            <a:r>
              <a:rPr lang="en-GB" sz="2000" dirty="0"/>
              <a:t>        IF day == ‘B’  THEN</a:t>
            </a:r>
          </a:p>
          <a:p>
            <a:pPr marL="0" indent="0">
              <a:buFont typeface="Arial" pitchFamily="34" charset="0"/>
              <a:buNone/>
            </a:pPr>
            <a:r>
              <a:rPr lang="en-GB" sz="2000" dirty="0"/>
              <a:t>               </a:t>
            </a:r>
            <a:r>
              <a:rPr lang="en-GB" sz="2000" dirty="0" err="1"/>
              <a:t>adultCost</a:t>
            </a:r>
            <a:r>
              <a:rPr lang="en-GB" sz="2000" dirty="0"/>
              <a:t> = </a:t>
            </a:r>
            <a:r>
              <a:rPr lang="en-GB" sz="2000" dirty="0" err="1"/>
              <a:t>adultCost</a:t>
            </a:r>
            <a:r>
              <a:rPr lang="en-GB" sz="2000" dirty="0"/>
              <a:t> + (</a:t>
            </a:r>
            <a:r>
              <a:rPr lang="en-GB" sz="2000" dirty="0" err="1"/>
              <a:t>adultCost</a:t>
            </a:r>
            <a:r>
              <a:rPr lang="en-GB" sz="2000" dirty="0"/>
              <a:t> * 2)</a:t>
            </a:r>
          </a:p>
          <a:p>
            <a:pPr marL="0" indent="0">
              <a:buFont typeface="Arial" pitchFamily="34" charset="0"/>
              <a:buNone/>
            </a:pPr>
            <a:r>
              <a:rPr lang="en-GB" sz="2000" dirty="0"/>
              <a:t>        END IF</a:t>
            </a:r>
          </a:p>
          <a:p>
            <a:pPr marL="0" indent="0">
              <a:buFont typeface="Arial" pitchFamily="34" charset="0"/>
              <a:buNone/>
            </a:pPr>
            <a:r>
              <a:rPr lang="en-GB" sz="2000" dirty="0"/>
              <a:t>END IF</a:t>
            </a:r>
          </a:p>
          <a:p>
            <a:pPr marL="0" indent="0">
              <a:buFont typeface="Arial" pitchFamily="34" charset="0"/>
              <a:buNone/>
            </a:pPr>
            <a:r>
              <a:rPr lang="en-GB" sz="2000" dirty="0"/>
              <a:t>OUTPUT (“Total price: “+ (</a:t>
            </a:r>
            <a:r>
              <a:rPr lang="en-GB" sz="2000" dirty="0" err="1"/>
              <a:t>adultCost+childCost</a:t>
            </a:r>
            <a:r>
              <a:rPr lang="en-GB" sz="2000" dirty="0"/>
              <a:t>)</a:t>
            </a:r>
          </a:p>
        </p:txBody>
      </p:sp>
      <p:sp>
        <p:nvSpPr>
          <p:cNvPr id="5" name="Content Placeholder 2">
            <a:extLst>
              <a:ext uri="{FF2B5EF4-FFF2-40B4-BE49-F238E27FC236}">
                <a16:creationId xmlns:a16="http://schemas.microsoft.com/office/drawing/2014/main" id="{0A9A7D05-19B3-425D-A0E3-586FEF823433}"/>
              </a:ext>
            </a:extLst>
          </p:cNvPr>
          <p:cNvSpPr txBox="1">
            <a:spLocks/>
          </p:cNvSpPr>
          <p:nvPr/>
        </p:nvSpPr>
        <p:spPr>
          <a:xfrm>
            <a:off x="4932040" y="2409301"/>
            <a:ext cx="6120680" cy="4248471"/>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000" dirty="0" err="1"/>
              <a:t>int</a:t>
            </a:r>
            <a:r>
              <a:rPr lang="en-GB" sz="2000" dirty="0"/>
              <a:t> adult=0, child=0</a:t>
            </a:r>
          </a:p>
          <a:p>
            <a:pPr marL="0" indent="0">
              <a:buFont typeface="Arial" pitchFamily="34" charset="0"/>
              <a:buNone/>
            </a:pPr>
            <a:r>
              <a:rPr lang="en-GB" sz="2000" dirty="0"/>
              <a:t>char day</a:t>
            </a:r>
          </a:p>
          <a:p>
            <a:pPr marL="0" indent="0">
              <a:buFont typeface="Arial" pitchFamily="34" charset="0"/>
              <a:buNone/>
            </a:pPr>
            <a:r>
              <a:rPr lang="en-GB" sz="2000" dirty="0"/>
              <a:t>float </a:t>
            </a:r>
            <a:r>
              <a:rPr lang="en-GB" sz="2000" dirty="0" err="1"/>
              <a:t>adultCost</a:t>
            </a:r>
            <a:r>
              <a:rPr lang="en-GB" sz="2000" dirty="0"/>
              <a:t>, </a:t>
            </a:r>
            <a:r>
              <a:rPr lang="en-GB" sz="2000" dirty="0" err="1"/>
              <a:t>childCost</a:t>
            </a:r>
            <a:endParaRPr lang="en-GB" sz="2000" dirty="0"/>
          </a:p>
          <a:p>
            <a:pPr marL="0" indent="0">
              <a:buFont typeface="Arial" pitchFamily="34" charset="0"/>
              <a:buNone/>
            </a:pPr>
            <a:r>
              <a:rPr lang="en-GB" sz="2000" dirty="0"/>
              <a:t>day= INPUT (“Weekday(W), Sat/Sun (S) or Bank </a:t>
            </a:r>
            <a:r>
              <a:rPr lang="en-GB" sz="2000" dirty="0" err="1"/>
              <a:t>Hol</a:t>
            </a:r>
            <a:r>
              <a:rPr lang="en-GB" sz="2000" dirty="0"/>
              <a:t>(B)”)</a:t>
            </a:r>
          </a:p>
          <a:p>
            <a:pPr marL="0" indent="0">
              <a:buFont typeface="Arial" pitchFamily="34" charset="0"/>
              <a:buNone/>
            </a:pPr>
            <a:endParaRPr lang="en-GB" sz="2000" dirty="0"/>
          </a:p>
          <a:p>
            <a:pPr marL="0" indent="0">
              <a:buFont typeface="Arial" pitchFamily="34" charset="0"/>
              <a:buNone/>
            </a:pPr>
            <a:r>
              <a:rPr lang="en-GB" sz="2000" dirty="0"/>
              <a:t>adult = INPUT(“How many adult tickets:”)</a:t>
            </a:r>
          </a:p>
          <a:p>
            <a:pPr marL="0" indent="0">
              <a:buFont typeface="Arial" pitchFamily="34" charset="0"/>
              <a:buNone/>
            </a:pPr>
            <a:r>
              <a:rPr lang="en-GB" sz="2000" dirty="0"/>
              <a:t>child = INPUT(“Enter </a:t>
            </a:r>
            <a:r>
              <a:rPr lang="en-GB" sz="2000" dirty="0" err="1"/>
              <a:t>num</a:t>
            </a:r>
            <a:r>
              <a:rPr lang="en-GB" sz="2000" dirty="0"/>
              <a:t> of child tickets:”)</a:t>
            </a:r>
          </a:p>
          <a:p>
            <a:pPr marL="0" indent="0">
              <a:buFont typeface="Arial" pitchFamily="34" charset="0"/>
              <a:buNone/>
            </a:pPr>
            <a:r>
              <a:rPr lang="en-GB" sz="2000" dirty="0"/>
              <a:t>IF day == ‘W’  THEN</a:t>
            </a:r>
          </a:p>
          <a:p>
            <a:pPr marL="0" indent="0">
              <a:buFont typeface="Arial" pitchFamily="34" charset="0"/>
              <a:buNone/>
            </a:pPr>
            <a:r>
              <a:rPr lang="en-GB" sz="2000" dirty="0"/>
              <a:t>	</a:t>
            </a:r>
            <a:r>
              <a:rPr lang="en-GB" sz="2000" dirty="0" err="1"/>
              <a:t>adultCost</a:t>
            </a:r>
            <a:r>
              <a:rPr lang="en-GB" sz="2000" dirty="0"/>
              <a:t> = adult * 8</a:t>
            </a:r>
          </a:p>
          <a:p>
            <a:pPr marL="0" indent="0">
              <a:buFont typeface="Arial" pitchFamily="34" charset="0"/>
              <a:buNone/>
            </a:pPr>
            <a:r>
              <a:rPr lang="en-GB" sz="2000" dirty="0"/>
              <a:t>	</a:t>
            </a:r>
            <a:r>
              <a:rPr lang="en-GB" sz="2000" dirty="0" err="1"/>
              <a:t>childCost</a:t>
            </a:r>
            <a:r>
              <a:rPr lang="en-GB" sz="2000" dirty="0"/>
              <a:t> = child * 5</a:t>
            </a:r>
          </a:p>
          <a:p>
            <a:pPr marL="0" indent="0">
              <a:buFont typeface="Arial" pitchFamily="34" charset="0"/>
              <a:buNone/>
            </a:pPr>
            <a:r>
              <a:rPr lang="en-GB" sz="2000" dirty="0"/>
              <a:t>ELSE IF day == ‘S’   THEN</a:t>
            </a:r>
          </a:p>
          <a:p>
            <a:pPr marL="0" indent="0">
              <a:buFont typeface="Arial" pitchFamily="34" charset="0"/>
              <a:buNone/>
            </a:pPr>
            <a:r>
              <a:rPr lang="en-GB" sz="2000" dirty="0"/>
              <a:t>	</a:t>
            </a:r>
            <a:r>
              <a:rPr lang="en-GB" sz="2000" dirty="0" err="1"/>
              <a:t>childCost</a:t>
            </a:r>
            <a:r>
              <a:rPr lang="en-GB" sz="2000" dirty="0"/>
              <a:t> = child * 7.5</a:t>
            </a:r>
          </a:p>
          <a:p>
            <a:pPr marL="0" indent="0">
              <a:buFont typeface="Arial" pitchFamily="34" charset="0"/>
              <a:buNone/>
            </a:pPr>
            <a:r>
              <a:rPr lang="en-GB" sz="2000" dirty="0"/>
              <a:t>	</a:t>
            </a:r>
            <a:r>
              <a:rPr lang="en-GB" sz="2000" dirty="0" err="1"/>
              <a:t>adultCost</a:t>
            </a:r>
            <a:r>
              <a:rPr lang="en-GB" sz="2000" dirty="0"/>
              <a:t> = adult * 12</a:t>
            </a:r>
          </a:p>
          <a:p>
            <a:pPr marL="0" indent="0">
              <a:buFont typeface="Arial" pitchFamily="34" charset="0"/>
              <a:buNone/>
            </a:pPr>
            <a:r>
              <a:rPr lang="en-GB" sz="2000" dirty="0"/>
              <a:t>ELSE IF day == ‘B’  THEN</a:t>
            </a:r>
          </a:p>
          <a:p>
            <a:pPr marL="0" indent="0">
              <a:buFont typeface="Arial" pitchFamily="34" charset="0"/>
              <a:buNone/>
            </a:pPr>
            <a:r>
              <a:rPr lang="en-GB" sz="2000" dirty="0"/>
              <a:t>	</a:t>
            </a:r>
            <a:r>
              <a:rPr lang="en-GB" sz="2000" dirty="0" err="1"/>
              <a:t>childCost</a:t>
            </a:r>
            <a:r>
              <a:rPr lang="en-GB" sz="2000" dirty="0"/>
              <a:t> = child * 7.5</a:t>
            </a:r>
          </a:p>
          <a:p>
            <a:pPr marL="0" indent="0">
              <a:buFont typeface="Arial" pitchFamily="34" charset="0"/>
              <a:buNone/>
            </a:pPr>
            <a:r>
              <a:rPr lang="en-GB" sz="2000" dirty="0"/>
              <a:t>	</a:t>
            </a:r>
            <a:r>
              <a:rPr lang="en-GB" sz="2000" dirty="0" err="1"/>
              <a:t>adultCost</a:t>
            </a:r>
            <a:r>
              <a:rPr lang="en-GB" sz="2000" dirty="0"/>
              <a:t> = adult * 14</a:t>
            </a:r>
          </a:p>
          <a:p>
            <a:pPr marL="0" indent="0">
              <a:buFont typeface="Arial" pitchFamily="34" charset="0"/>
              <a:buNone/>
            </a:pPr>
            <a:r>
              <a:rPr lang="en-GB" sz="2000" dirty="0"/>
              <a:t>ELSE</a:t>
            </a:r>
          </a:p>
          <a:p>
            <a:pPr marL="0" indent="0">
              <a:buFont typeface="Arial" pitchFamily="34" charset="0"/>
              <a:buNone/>
            </a:pPr>
            <a:r>
              <a:rPr lang="en-GB" sz="2000" dirty="0"/>
              <a:t>	OUTPUT (“Not valid choice of day”)</a:t>
            </a:r>
          </a:p>
          <a:p>
            <a:pPr marL="0" indent="0">
              <a:buFont typeface="Arial" pitchFamily="34" charset="0"/>
              <a:buNone/>
            </a:pPr>
            <a:r>
              <a:rPr lang="en-GB" sz="2000" dirty="0"/>
              <a:t>END IF</a:t>
            </a:r>
          </a:p>
          <a:p>
            <a:pPr marL="0" indent="0">
              <a:buFont typeface="Arial" pitchFamily="34" charset="0"/>
              <a:buNone/>
            </a:pPr>
            <a:r>
              <a:rPr lang="en-GB" sz="2000" dirty="0"/>
              <a:t>OUTPUT (“Total price: “+ (</a:t>
            </a:r>
            <a:r>
              <a:rPr lang="en-GB" sz="2000" dirty="0" err="1"/>
              <a:t>adultCost+childCost</a:t>
            </a:r>
            <a:r>
              <a:rPr lang="en-GB" sz="2000" dirty="0"/>
              <a:t>)</a:t>
            </a:r>
          </a:p>
        </p:txBody>
      </p:sp>
    </p:spTree>
    <p:extLst>
      <p:ext uri="{BB962C8B-B14F-4D97-AF65-F5344CB8AC3E}">
        <p14:creationId xmlns:p14="http://schemas.microsoft.com/office/powerpoint/2010/main" val="192034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u="sng" dirty="0"/>
              <a:t>Why might an IF not be best?</a:t>
            </a:r>
          </a:p>
        </p:txBody>
      </p:sp>
      <p:sp>
        <p:nvSpPr>
          <p:cNvPr id="3" name="Content Placeholder 2"/>
          <p:cNvSpPr>
            <a:spLocks noGrp="1"/>
          </p:cNvSpPr>
          <p:nvPr>
            <p:ph idx="1"/>
          </p:nvPr>
        </p:nvSpPr>
        <p:spPr/>
        <p:txBody>
          <a:bodyPr>
            <a:normAutofit fontScale="85000" lnSpcReduction="20000"/>
          </a:bodyPr>
          <a:lstStyle/>
          <a:p>
            <a:r>
              <a:rPr lang="en-GB" dirty="0"/>
              <a:t>IF statements are not always the most effective way of checking a condition - when you have lots of conditions to check for it means writing a different IF condition for each one</a:t>
            </a:r>
          </a:p>
          <a:p>
            <a:endParaRPr lang="en-GB" dirty="0"/>
          </a:p>
          <a:p>
            <a:r>
              <a:rPr lang="en-GB" dirty="0"/>
              <a:t>This can not only get confusing but can also mean long pages of code which slow down your program as every single one of the ELSE IF conditions have to be checked</a:t>
            </a:r>
            <a:br>
              <a:rPr lang="en-GB" dirty="0"/>
            </a:br>
            <a:endParaRPr lang="en-GB" dirty="0"/>
          </a:p>
          <a:p>
            <a:r>
              <a:rPr lang="en-GB" dirty="0"/>
              <a:t>C has another function called a SWITCH </a:t>
            </a:r>
            <a:r>
              <a:rPr lang="en-GB" b="1" dirty="0"/>
              <a:t>CASE</a:t>
            </a:r>
            <a:r>
              <a:rPr lang="en-GB" dirty="0"/>
              <a:t> statement which allows one of a number of choices to be selected. They are often used for menu-based options.</a:t>
            </a:r>
          </a:p>
        </p:txBody>
      </p:sp>
    </p:spTree>
    <p:extLst>
      <p:ext uri="{BB962C8B-B14F-4D97-AF65-F5344CB8AC3E}">
        <p14:creationId xmlns:p14="http://schemas.microsoft.com/office/powerpoint/2010/main" val="1578236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3752"/>
            <a:ext cx="8229600" cy="926976"/>
          </a:xfrm>
        </p:spPr>
        <p:txBody>
          <a:bodyPr>
            <a:normAutofit/>
          </a:bodyPr>
          <a:lstStyle/>
          <a:p>
            <a:r>
              <a:rPr lang="en-GB" b="1" u="sng" dirty="0"/>
              <a:t>Example 1</a:t>
            </a:r>
            <a:endParaRPr lang="en-GB" dirty="0"/>
          </a:p>
        </p:txBody>
      </p:sp>
      <p:sp>
        <p:nvSpPr>
          <p:cNvPr id="3" name="Content Placeholder 2"/>
          <p:cNvSpPr>
            <a:spLocks noGrp="1"/>
          </p:cNvSpPr>
          <p:nvPr>
            <p:ph idx="1"/>
          </p:nvPr>
        </p:nvSpPr>
        <p:spPr>
          <a:xfrm>
            <a:off x="323528" y="980728"/>
            <a:ext cx="5184576" cy="5256584"/>
          </a:xfrm>
        </p:spPr>
        <p:txBody>
          <a:bodyPr>
            <a:noAutofit/>
          </a:bodyPr>
          <a:lstStyle/>
          <a:p>
            <a:pPr marL="0" indent="0">
              <a:buNone/>
            </a:pPr>
            <a:r>
              <a:rPr lang="en-US" sz="1400" b="1" dirty="0"/>
              <a:t>    char </a:t>
            </a:r>
            <a:r>
              <a:rPr lang="en-US" sz="1400" dirty="0" err="1"/>
              <a:t>user_choice</a:t>
            </a:r>
            <a:r>
              <a:rPr lang="en-US" sz="1400" dirty="0"/>
              <a:t>;</a:t>
            </a:r>
          </a:p>
          <a:p>
            <a:pPr marL="0" indent="0">
              <a:buNone/>
            </a:pPr>
            <a:r>
              <a:rPr lang="en-US" sz="1400" b="1" dirty="0"/>
              <a:t>    </a:t>
            </a:r>
            <a:r>
              <a:rPr lang="en-US" sz="1400" b="1" dirty="0" err="1"/>
              <a:t>printf</a:t>
            </a:r>
            <a:r>
              <a:rPr lang="en-US" sz="1400" dirty="0"/>
              <a:t>(“Please choose either E, A or D:");</a:t>
            </a:r>
          </a:p>
          <a:p>
            <a:pPr marL="0" indent="0">
              <a:buNone/>
            </a:pPr>
            <a:r>
              <a:rPr lang="en-US" sz="1400" b="1" dirty="0"/>
              <a:t>    </a:t>
            </a:r>
            <a:r>
              <a:rPr lang="en-US" sz="1400" b="1" dirty="0" err="1"/>
              <a:t>scanf</a:t>
            </a:r>
            <a:r>
              <a:rPr lang="en-US" sz="1400" dirty="0"/>
              <a:t>("%c", &amp;</a:t>
            </a:r>
            <a:r>
              <a:rPr lang="en-US" sz="1400" dirty="0" err="1"/>
              <a:t>userChoice</a:t>
            </a:r>
            <a:r>
              <a:rPr lang="en-US" sz="1400" dirty="0"/>
              <a:t>);</a:t>
            </a:r>
          </a:p>
          <a:p>
            <a:pPr marL="0" indent="0">
              <a:buNone/>
            </a:pPr>
            <a:r>
              <a:rPr lang="en-US" sz="1400" b="1" dirty="0">
                <a:solidFill>
                  <a:schemeClr val="tx2">
                    <a:lumMod val="60000"/>
                    <a:lumOff val="40000"/>
                  </a:schemeClr>
                </a:solidFill>
              </a:rPr>
              <a:t>    </a:t>
            </a:r>
            <a:r>
              <a:rPr lang="en-GB" sz="1400" b="1" dirty="0">
                <a:solidFill>
                  <a:schemeClr val="accent1">
                    <a:lumMod val="75000"/>
                  </a:schemeClr>
                </a:solidFill>
              </a:rPr>
              <a:t>switch </a:t>
            </a:r>
            <a:r>
              <a:rPr lang="en-GB" sz="1400" dirty="0">
                <a:solidFill>
                  <a:schemeClr val="accent1">
                    <a:lumMod val="75000"/>
                  </a:schemeClr>
                </a:solidFill>
              </a:rPr>
              <a:t>(</a:t>
            </a:r>
            <a:r>
              <a:rPr lang="en-GB" sz="1400" dirty="0" err="1">
                <a:solidFill>
                  <a:schemeClr val="accent1">
                    <a:lumMod val="75000"/>
                  </a:schemeClr>
                </a:solidFill>
              </a:rPr>
              <a:t>userChoice</a:t>
            </a:r>
            <a:r>
              <a:rPr lang="en-GB" sz="1400" dirty="0">
                <a:solidFill>
                  <a:schemeClr val="accent1">
                    <a:lumMod val="75000"/>
                  </a:schemeClr>
                </a:solidFill>
              </a:rPr>
              <a:t>)</a:t>
            </a:r>
          </a:p>
          <a:p>
            <a:pPr marL="0" indent="0">
              <a:buNone/>
            </a:pPr>
            <a:r>
              <a:rPr lang="en-GB" sz="1400" b="1" dirty="0"/>
              <a:t>    {</a:t>
            </a:r>
          </a:p>
          <a:p>
            <a:pPr marL="0" indent="0">
              <a:buNone/>
            </a:pPr>
            <a:r>
              <a:rPr lang="en-GB" sz="1400" b="1" dirty="0"/>
              <a:t>	</a:t>
            </a:r>
            <a:r>
              <a:rPr lang="en-GB" sz="1400" b="1" dirty="0">
                <a:solidFill>
                  <a:srgbClr val="00B050"/>
                </a:solidFill>
              </a:rPr>
              <a:t>case 'E':</a:t>
            </a:r>
            <a:endParaRPr lang="en-GB" sz="1400" dirty="0">
              <a:solidFill>
                <a:srgbClr val="00B050"/>
              </a:solidFill>
            </a:endParaRPr>
          </a:p>
          <a:p>
            <a:pPr marL="0" indent="0">
              <a:buNone/>
            </a:pPr>
            <a:r>
              <a:rPr lang="en-GB" sz="1400" dirty="0"/>
              <a:t>	    	</a:t>
            </a:r>
            <a:r>
              <a:rPr lang="en-GB" sz="1400" dirty="0" err="1"/>
              <a:t>printf</a:t>
            </a:r>
            <a:r>
              <a:rPr lang="en-GB" sz="1400" dirty="0"/>
              <a:t>("You have chosen Elephant\n”);</a:t>
            </a:r>
          </a:p>
          <a:p>
            <a:pPr marL="0" indent="0">
              <a:buNone/>
            </a:pPr>
            <a:r>
              <a:rPr lang="en-GB" sz="1400" dirty="0"/>
              <a:t>		</a:t>
            </a:r>
            <a:r>
              <a:rPr lang="en-GB" sz="1400" dirty="0">
                <a:solidFill>
                  <a:srgbClr val="FF0000"/>
                </a:solidFill>
              </a:rPr>
              <a:t>break;</a:t>
            </a:r>
          </a:p>
          <a:p>
            <a:pPr marL="0" indent="0">
              <a:buNone/>
            </a:pPr>
            <a:r>
              <a:rPr lang="en-GB" sz="1400" dirty="0"/>
              <a:t>	</a:t>
            </a:r>
            <a:r>
              <a:rPr lang="en-GB" sz="1400" b="1" dirty="0">
                <a:solidFill>
                  <a:srgbClr val="00B050"/>
                </a:solidFill>
              </a:rPr>
              <a:t>case 'A':</a:t>
            </a:r>
            <a:endParaRPr lang="en-GB" sz="1400" dirty="0">
              <a:solidFill>
                <a:srgbClr val="00B050"/>
              </a:solidFill>
            </a:endParaRPr>
          </a:p>
          <a:p>
            <a:pPr marL="0" indent="0">
              <a:buNone/>
            </a:pPr>
            <a:r>
              <a:rPr lang="en-GB" sz="1400" dirty="0"/>
              <a:t>		</a:t>
            </a:r>
            <a:r>
              <a:rPr lang="en-GB" sz="1400" dirty="0" err="1"/>
              <a:t>printf</a:t>
            </a:r>
            <a:r>
              <a:rPr lang="en-GB" sz="1400" dirty="0"/>
              <a:t>("You have chosen Aardvark\n”);</a:t>
            </a:r>
          </a:p>
          <a:p>
            <a:pPr marL="0" indent="0">
              <a:buNone/>
            </a:pPr>
            <a:r>
              <a:rPr lang="en-GB" sz="1400" dirty="0"/>
              <a:t>		</a:t>
            </a:r>
            <a:r>
              <a:rPr lang="en-GB" sz="1400" dirty="0">
                <a:solidFill>
                  <a:srgbClr val="FF0000"/>
                </a:solidFill>
              </a:rPr>
              <a:t>break;</a:t>
            </a:r>
          </a:p>
          <a:p>
            <a:pPr marL="0" indent="0">
              <a:buNone/>
            </a:pPr>
            <a:r>
              <a:rPr lang="en-GB" sz="1400" dirty="0"/>
              <a:t>	</a:t>
            </a:r>
            <a:r>
              <a:rPr lang="en-GB" sz="1400" b="1" dirty="0">
                <a:solidFill>
                  <a:srgbClr val="00B050"/>
                </a:solidFill>
              </a:rPr>
              <a:t>case 'D':</a:t>
            </a:r>
            <a:r>
              <a:rPr lang="en-GB" sz="1400" b="1" dirty="0"/>
              <a:t>	</a:t>
            </a:r>
            <a:endParaRPr lang="en-GB" sz="1400" dirty="0"/>
          </a:p>
          <a:p>
            <a:pPr marL="0" indent="0">
              <a:buNone/>
            </a:pPr>
            <a:r>
              <a:rPr lang="en-GB" sz="1400" dirty="0"/>
              <a:t>		</a:t>
            </a:r>
            <a:r>
              <a:rPr lang="en-GB" sz="1400" dirty="0" err="1"/>
              <a:t>printf</a:t>
            </a:r>
            <a:r>
              <a:rPr lang="en-GB" sz="1400" dirty="0"/>
              <a:t>("You have chosen Dolphin\n”);</a:t>
            </a:r>
          </a:p>
          <a:p>
            <a:pPr marL="0" indent="0">
              <a:buNone/>
            </a:pPr>
            <a:r>
              <a:rPr lang="en-GB" sz="1400" dirty="0"/>
              <a:t>		</a:t>
            </a:r>
            <a:r>
              <a:rPr lang="en-GB" sz="1400" dirty="0">
                <a:solidFill>
                  <a:srgbClr val="FF0000"/>
                </a:solidFill>
              </a:rPr>
              <a:t>break;</a:t>
            </a:r>
          </a:p>
          <a:p>
            <a:pPr marL="0" indent="0">
              <a:buNone/>
            </a:pPr>
            <a:r>
              <a:rPr lang="en-GB" sz="1400" dirty="0"/>
              <a:t>	</a:t>
            </a:r>
            <a:r>
              <a:rPr lang="en-GB" sz="1400" b="1" dirty="0">
                <a:solidFill>
                  <a:srgbClr val="7030A0"/>
                </a:solidFill>
              </a:rPr>
              <a:t>default:</a:t>
            </a:r>
            <a:endParaRPr lang="en-GB" sz="1400" dirty="0">
              <a:solidFill>
                <a:srgbClr val="7030A0"/>
              </a:solidFill>
            </a:endParaRPr>
          </a:p>
          <a:p>
            <a:pPr marL="0" indent="0">
              <a:buNone/>
            </a:pPr>
            <a:r>
              <a:rPr lang="en-GB" sz="1400" dirty="0"/>
              <a:t>		</a:t>
            </a:r>
            <a:r>
              <a:rPr lang="en-GB" sz="1400" dirty="0" err="1"/>
              <a:t>printf</a:t>
            </a:r>
            <a:r>
              <a:rPr lang="en-GB" sz="1400" dirty="0"/>
              <a:t>("Choice was %c \n“, </a:t>
            </a:r>
            <a:r>
              <a:rPr lang="en-GB" sz="1400" dirty="0" err="1"/>
              <a:t>userChoice</a:t>
            </a:r>
            <a:r>
              <a:rPr lang="en-GB" sz="1400" dirty="0"/>
              <a:t>);</a:t>
            </a:r>
            <a:br>
              <a:rPr lang="en-GB" sz="1400" dirty="0"/>
            </a:br>
            <a:r>
              <a:rPr lang="en-GB" sz="1400" dirty="0"/>
              <a:t>		</a:t>
            </a:r>
            <a:r>
              <a:rPr lang="en-GB" sz="1400" dirty="0" err="1"/>
              <a:t>printf</a:t>
            </a:r>
            <a:r>
              <a:rPr lang="en-GB" sz="1400" dirty="0"/>
              <a:t>(“Please try again with E, A or D”);</a:t>
            </a:r>
          </a:p>
          <a:p>
            <a:pPr marL="0" indent="0">
              <a:buNone/>
            </a:pPr>
            <a:r>
              <a:rPr lang="en-GB" sz="1400" dirty="0"/>
              <a:t>		</a:t>
            </a:r>
            <a:r>
              <a:rPr lang="en-GB" sz="1400" dirty="0">
                <a:solidFill>
                  <a:srgbClr val="FF0000"/>
                </a:solidFill>
              </a:rPr>
              <a:t>break;</a:t>
            </a:r>
          </a:p>
          <a:p>
            <a:pPr marL="0" indent="0">
              <a:buNone/>
            </a:pPr>
            <a:r>
              <a:rPr lang="en-GB" sz="1400" dirty="0"/>
              <a:t>    </a:t>
            </a:r>
            <a:r>
              <a:rPr lang="en-GB" sz="1400" b="1" dirty="0"/>
              <a:t>}</a:t>
            </a:r>
          </a:p>
          <a:p>
            <a:pPr marL="0" indent="0">
              <a:buNone/>
            </a:pPr>
            <a:endParaRPr lang="en-GB" sz="1400" dirty="0"/>
          </a:p>
        </p:txBody>
      </p:sp>
      <p:sp>
        <p:nvSpPr>
          <p:cNvPr id="4" name="Rectangle 3"/>
          <p:cNvSpPr/>
          <p:nvPr/>
        </p:nvSpPr>
        <p:spPr>
          <a:xfrm>
            <a:off x="5508104" y="987777"/>
            <a:ext cx="3635896" cy="5893921"/>
          </a:xfrm>
          <a:prstGeom prst="rect">
            <a:avLst/>
          </a:prstGeom>
        </p:spPr>
        <p:txBody>
          <a:bodyPr wrap="square">
            <a:spAutoFit/>
          </a:bodyPr>
          <a:lstStyle/>
          <a:p>
            <a:pPr marL="285750" lvl="0" indent="-285750">
              <a:buFont typeface="Arial" pitchFamily="34" charset="0"/>
              <a:buChar char="•"/>
            </a:pPr>
            <a:r>
              <a:rPr lang="en-GB" sz="1300" dirty="0">
                <a:solidFill>
                  <a:schemeClr val="accent1">
                    <a:lumMod val="75000"/>
                  </a:schemeClr>
                </a:solidFill>
              </a:rPr>
              <a:t>The variable </a:t>
            </a:r>
            <a:r>
              <a:rPr lang="en-GB" sz="1300" b="1" dirty="0" err="1">
                <a:solidFill>
                  <a:schemeClr val="accent1">
                    <a:lumMod val="75000"/>
                  </a:schemeClr>
                </a:solidFill>
              </a:rPr>
              <a:t>user_choice</a:t>
            </a:r>
            <a:r>
              <a:rPr lang="en-GB" sz="1300" b="1" dirty="0">
                <a:solidFill>
                  <a:schemeClr val="accent1">
                    <a:lumMod val="75000"/>
                  </a:schemeClr>
                </a:solidFill>
              </a:rPr>
              <a:t> </a:t>
            </a:r>
            <a:r>
              <a:rPr lang="en-GB" sz="1300" dirty="0">
                <a:solidFill>
                  <a:schemeClr val="accent1">
                    <a:lumMod val="75000"/>
                  </a:schemeClr>
                </a:solidFill>
              </a:rPr>
              <a:t>is used as the </a:t>
            </a:r>
            <a:r>
              <a:rPr lang="en-GB" sz="1300" b="1" u="sng" dirty="0">
                <a:solidFill>
                  <a:schemeClr val="accent1">
                    <a:lumMod val="75000"/>
                  </a:schemeClr>
                </a:solidFill>
              </a:rPr>
              <a:t>parameter</a:t>
            </a:r>
            <a:r>
              <a:rPr lang="en-GB" sz="1300" dirty="0">
                <a:solidFill>
                  <a:schemeClr val="accent1">
                    <a:lumMod val="75000"/>
                  </a:schemeClr>
                </a:solidFill>
              </a:rPr>
              <a:t> of the SWITCH statement (it is passed into it)</a:t>
            </a:r>
            <a:br>
              <a:rPr lang="en-GB" sz="1300" dirty="0">
                <a:solidFill>
                  <a:schemeClr val="accent1">
                    <a:lumMod val="75000"/>
                  </a:schemeClr>
                </a:solidFill>
              </a:rPr>
            </a:br>
            <a:endParaRPr lang="en-GB" sz="1300" dirty="0">
              <a:solidFill>
                <a:schemeClr val="accent1">
                  <a:lumMod val="75000"/>
                </a:schemeClr>
              </a:solidFill>
            </a:endParaRPr>
          </a:p>
          <a:p>
            <a:pPr marL="285750" lvl="0" indent="-285750">
              <a:buFont typeface="Arial" pitchFamily="34" charset="0"/>
              <a:buChar char="•"/>
            </a:pPr>
            <a:r>
              <a:rPr lang="en-GB" sz="1300" dirty="0">
                <a:solidFill>
                  <a:srgbClr val="00B050"/>
                </a:solidFill>
              </a:rPr>
              <a:t>All the CASE statements are searched to see if there’s a match with the variable. Each CASE ends with a</a:t>
            </a:r>
            <a:r>
              <a:rPr lang="en-GB" sz="1300" b="1" dirty="0">
                <a:solidFill>
                  <a:srgbClr val="00B050"/>
                </a:solidFill>
              </a:rPr>
              <a:t> </a:t>
            </a:r>
            <a:r>
              <a:rPr lang="en-GB" sz="1300" b="1" u="sng" dirty="0">
                <a:solidFill>
                  <a:srgbClr val="00B050"/>
                </a:solidFill>
              </a:rPr>
              <a:t>colon : </a:t>
            </a:r>
            <a:br>
              <a:rPr lang="en-GB" sz="1300" b="1" u="sng" dirty="0">
                <a:solidFill>
                  <a:srgbClr val="00B050"/>
                </a:solidFill>
              </a:rPr>
            </a:br>
            <a:endParaRPr lang="en-GB" sz="1300" b="1" u="sng" dirty="0">
              <a:solidFill>
                <a:srgbClr val="00B050"/>
              </a:solidFill>
            </a:endParaRPr>
          </a:p>
          <a:p>
            <a:pPr marL="285750" lvl="0" indent="-285750">
              <a:buFont typeface="Arial" pitchFamily="34" charset="0"/>
              <a:buChar char="•"/>
            </a:pPr>
            <a:r>
              <a:rPr lang="en-GB" sz="1300" dirty="0">
                <a:solidFill>
                  <a:srgbClr val="00B050"/>
                </a:solidFill>
              </a:rPr>
              <a:t>If we compare characters, we need to use apostrophes around the letter, just like an IF. When the case compares numbers, they don’t need apostrophes. </a:t>
            </a:r>
            <a:br>
              <a:rPr lang="en-GB" sz="1300" b="1" dirty="0">
                <a:solidFill>
                  <a:srgbClr val="00B050"/>
                </a:solidFill>
              </a:rPr>
            </a:br>
            <a:endParaRPr lang="en-GB" sz="1300" dirty="0"/>
          </a:p>
          <a:p>
            <a:pPr marL="285750" lvl="0" indent="-285750">
              <a:buFont typeface="Arial" pitchFamily="34" charset="0"/>
              <a:buChar char="•"/>
            </a:pPr>
            <a:r>
              <a:rPr lang="en-GB" sz="1300" dirty="0"/>
              <a:t>Where there is an EXACT match, the line of code within that CASE will be executed, otherwise it skips to the next one </a:t>
            </a:r>
            <a:br>
              <a:rPr lang="en-GB" sz="1300" dirty="0"/>
            </a:br>
            <a:endParaRPr lang="en-GB" sz="1300" dirty="0"/>
          </a:p>
          <a:p>
            <a:pPr marL="285750" lvl="0" indent="-285750">
              <a:buFont typeface="Arial" pitchFamily="34" charset="0"/>
              <a:buChar char="•"/>
            </a:pPr>
            <a:r>
              <a:rPr lang="en-GB" sz="1300" dirty="0"/>
              <a:t>You can have many different things that happen inside each CASE </a:t>
            </a:r>
          </a:p>
          <a:p>
            <a:pPr marL="285750" lvl="0" indent="-285750">
              <a:buFont typeface="Arial" pitchFamily="34" charset="0"/>
              <a:buChar char="•"/>
            </a:pPr>
            <a:endParaRPr lang="en-GB" sz="1300" dirty="0"/>
          </a:p>
          <a:p>
            <a:pPr marL="285750" lvl="0" indent="-285750">
              <a:buFont typeface="Arial" pitchFamily="34" charset="0"/>
              <a:buChar char="•"/>
            </a:pPr>
            <a:r>
              <a:rPr lang="en-GB" sz="1300" dirty="0">
                <a:solidFill>
                  <a:srgbClr val="FF0000"/>
                </a:solidFill>
              </a:rPr>
              <a:t>When </a:t>
            </a:r>
            <a:r>
              <a:rPr lang="en-GB" sz="1300" b="1" dirty="0">
                <a:solidFill>
                  <a:srgbClr val="FF0000"/>
                </a:solidFill>
              </a:rPr>
              <a:t>break</a:t>
            </a:r>
            <a:r>
              <a:rPr lang="en-GB" sz="1300" dirty="0">
                <a:solidFill>
                  <a:srgbClr val="FF0000"/>
                </a:solidFill>
              </a:rPr>
              <a:t> is reached the program will jump out of the case statement and continue the rest of the program </a:t>
            </a:r>
          </a:p>
          <a:p>
            <a:pPr marL="285750" lvl="0" indent="-285750">
              <a:buFont typeface="Arial" pitchFamily="34" charset="0"/>
              <a:buChar char="•"/>
            </a:pPr>
            <a:endParaRPr lang="en-GB" sz="1300" dirty="0">
              <a:solidFill>
                <a:srgbClr val="FF0000"/>
              </a:solidFill>
            </a:endParaRPr>
          </a:p>
          <a:p>
            <a:pPr marL="285750" lvl="0" indent="-285750">
              <a:buFont typeface="Arial" pitchFamily="34" charset="0"/>
              <a:buChar char="•"/>
            </a:pPr>
            <a:r>
              <a:rPr lang="en-GB" sz="1300" b="1" dirty="0">
                <a:solidFill>
                  <a:srgbClr val="7030A0"/>
                </a:solidFill>
              </a:rPr>
              <a:t>Default</a:t>
            </a:r>
            <a:r>
              <a:rPr lang="en-GB" sz="1300" dirty="0">
                <a:solidFill>
                  <a:srgbClr val="7030A0"/>
                </a:solidFill>
              </a:rPr>
              <a:t> is the same as the ELSE part of an IF</a:t>
            </a:r>
            <a:br>
              <a:rPr lang="en-GB" sz="1300" dirty="0">
                <a:solidFill>
                  <a:srgbClr val="FF0000"/>
                </a:solidFill>
              </a:rPr>
            </a:br>
            <a:endParaRPr lang="en-GB" sz="1300" dirty="0">
              <a:solidFill>
                <a:srgbClr val="FF0000"/>
              </a:solidFill>
            </a:endParaRPr>
          </a:p>
          <a:p>
            <a:pPr marL="285750" lvl="0" indent="-285750">
              <a:buFont typeface="Arial" pitchFamily="34" charset="0"/>
              <a:buChar char="•"/>
            </a:pPr>
            <a:r>
              <a:rPr lang="en-GB" sz="1300" dirty="0"/>
              <a:t>Notice that there are curly brackets containing the switch code</a:t>
            </a:r>
          </a:p>
          <a:p>
            <a:pPr marL="285750" lvl="0" indent="-285750">
              <a:buFont typeface="Arial" pitchFamily="34" charset="0"/>
              <a:buChar char="•"/>
            </a:pPr>
            <a:endParaRPr lang="en-GB" sz="1300" dirty="0">
              <a:solidFill>
                <a:schemeClr val="tx2">
                  <a:lumMod val="60000"/>
                  <a:lumOff val="40000"/>
                </a:schemeClr>
              </a:solidFill>
            </a:endParaRPr>
          </a:p>
        </p:txBody>
      </p:sp>
    </p:spTree>
    <p:extLst>
      <p:ext uri="{BB962C8B-B14F-4D97-AF65-F5344CB8AC3E}">
        <p14:creationId xmlns:p14="http://schemas.microsoft.com/office/powerpoint/2010/main" val="80549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a:t>Example 1 continued</a:t>
            </a:r>
          </a:p>
        </p:txBody>
      </p:sp>
      <p:sp>
        <p:nvSpPr>
          <p:cNvPr id="3" name="Content Placeholder 2"/>
          <p:cNvSpPr>
            <a:spLocks noGrp="1"/>
          </p:cNvSpPr>
          <p:nvPr>
            <p:ph idx="1"/>
          </p:nvPr>
        </p:nvSpPr>
        <p:spPr/>
        <p:txBody>
          <a:bodyPr>
            <a:normAutofit fontScale="62500" lnSpcReduction="20000"/>
          </a:bodyPr>
          <a:lstStyle/>
          <a:p>
            <a:pPr marL="0" indent="0">
              <a:buNone/>
            </a:pPr>
            <a:r>
              <a:rPr lang="en-GB" b="1" u="sng" dirty="0"/>
              <a:t>CASE statement Rules</a:t>
            </a:r>
            <a:br>
              <a:rPr lang="en-GB" b="1" u="sng" dirty="0"/>
            </a:br>
            <a:endParaRPr lang="en-GB" u="sng" dirty="0"/>
          </a:p>
          <a:p>
            <a:pPr lvl="0"/>
            <a:r>
              <a:rPr lang="en-GB" dirty="0"/>
              <a:t>You should include a </a:t>
            </a:r>
            <a:r>
              <a:rPr lang="en-GB" b="1" dirty="0"/>
              <a:t>default</a:t>
            </a:r>
            <a:r>
              <a:rPr lang="en-GB" dirty="0"/>
              <a:t> as it will enable you to check that the case statement is working even if rubbish data is entered</a:t>
            </a:r>
            <a:br>
              <a:rPr lang="en-GB" dirty="0"/>
            </a:br>
            <a:endParaRPr lang="en-GB" dirty="0"/>
          </a:p>
          <a:p>
            <a:pPr lvl="0"/>
            <a:r>
              <a:rPr lang="en-GB" dirty="0"/>
              <a:t>Note that numbers don’t need apostrophes - </a:t>
            </a:r>
            <a:r>
              <a:rPr lang="en-GB" dirty="0">
                <a:latin typeface="Courier New" panose="02070309020205020404" pitchFamily="49" charset="0"/>
                <a:cs typeface="Courier New" panose="02070309020205020404" pitchFamily="49" charset="0"/>
              </a:rPr>
              <a:t>case 1: </a:t>
            </a:r>
            <a:br>
              <a:rPr lang="en-GB" dirty="0">
                <a:latin typeface="Courier New" panose="02070309020205020404" pitchFamily="49" charset="0"/>
                <a:cs typeface="Courier New" panose="02070309020205020404" pitchFamily="49" charset="0"/>
              </a:rPr>
            </a:br>
            <a:r>
              <a:rPr lang="en-GB" b="1" dirty="0"/>
              <a:t>char</a:t>
            </a:r>
            <a:r>
              <a:rPr lang="en-GB" dirty="0"/>
              <a:t>acters need to be </a:t>
            </a:r>
            <a:r>
              <a:rPr lang="en-GB" dirty="0" err="1"/>
              <a:t>inbetween</a:t>
            </a:r>
            <a:r>
              <a:rPr lang="en-GB" dirty="0"/>
              <a:t> two apostrophes - </a:t>
            </a:r>
            <a:r>
              <a:rPr lang="en-GB" dirty="0">
                <a:latin typeface="Courier New" panose="02070309020205020404" pitchFamily="49" charset="0"/>
                <a:cs typeface="Courier New" panose="02070309020205020404" pitchFamily="49" charset="0"/>
              </a:rPr>
              <a:t>case 'A’:</a:t>
            </a:r>
            <a:br>
              <a:rPr lang="en-GB" dirty="0"/>
            </a:br>
            <a:endParaRPr lang="en-GB" b="1" i="1" dirty="0"/>
          </a:p>
          <a:p>
            <a:pPr lvl="0"/>
            <a:r>
              <a:rPr lang="en-GB" dirty="0"/>
              <a:t>You don't HAVE to include a break statement. If there isn't one, program flow continues to the next case statement.  When several conditions use the same piece of code it is sometimes useful to leave it out so all of the cases do the same thing e.g. </a:t>
            </a:r>
          </a:p>
          <a:p>
            <a:pPr lvl="0"/>
            <a:endParaRPr lang="en-GB" b="1" i="1" dirty="0"/>
          </a:p>
          <a:p>
            <a:pPr marL="800100" lvl="2" indent="0">
              <a:buNone/>
            </a:pPr>
            <a:r>
              <a:rPr lang="en-GB" sz="3200" b="1" dirty="0">
                <a:latin typeface="Courier New" panose="02070309020205020404" pitchFamily="49" charset="0"/>
                <a:cs typeface="Courier New" panose="02070309020205020404" pitchFamily="49" charset="0"/>
              </a:rPr>
              <a:t>case ‘A‘:</a:t>
            </a:r>
            <a:endParaRPr lang="en-GB" sz="3200" dirty="0">
              <a:latin typeface="Courier New" panose="02070309020205020404" pitchFamily="49" charset="0"/>
              <a:cs typeface="Courier New" panose="02070309020205020404" pitchFamily="49" charset="0"/>
            </a:endParaRPr>
          </a:p>
          <a:p>
            <a:pPr marL="800100" lvl="2" indent="0">
              <a:buNone/>
            </a:pPr>
            <a:r>
              <a:rPr lang="en-GB" sz="3200" b="1" dirty="0">
                <a:latin typeface="Courier New" panose="02070309020205020404" pitchFamily="49" charset="0"/>
                <a:cs typeface="Courier New" panose="02070309020205020404" pitchFamily="49" charset="0"/>
              </a:rPr>
              <a:t>case ‘a’:</a:t>
            </a:r>
            <a:endParaRPr lang="en-GB" sz="3200" dirty="0">
              <a:latin typeface="Courier New" panose="02070309020205020404" pitchFamily="49" charset="0"/>
              <a:cs typeface="Courier New" panose="02070309020205020404" pitchFamily="49" charset="0"/>
            </a:endParaRPr>
          </a:p>
          <a:p>
            <a:pPr marL="800100" lvl="2" indent="0">
              <a:buNone/>
            </a:pPr>
            <a:r>
              <a:rPr lang="en-GB" sz="3200" b="1" dirty="0">
                <a:latin typeface="Courier New" panose="02070309020205020404" pitchFamily="49" charset="0"/>
                <a:cs typeface="Courier New" panose="02070309020205020404" pitchFamily="49" charset="0"/>
              </a:rPr>
              <a:t>		</a:t>
            </a:r>
            <a:r>
              <a:rPr lang="en-GB" sz="3200" b="1" dirty="0" err="1">
                <a:latin typeface="Courier New" panose="02070309020205020404" pitchFamily="49" charset="0"/>
                <a:cs typeface="Courier New" panose="02070309020205020404" pitchFamily="49" charset="0"/>
              </a:rPr>
              <a:t>printf</a:t>
            </a:r>
            <a:r>
              <a:rPr lang="en-GB" sz="3200" b="1" dirty="0">
                <a:latin typeface="Courier New" panose="02070309020205020404" pitchFamily="49" charset="0"/>
                <a:cs typeface="Courier New" panose="02070309020205020404" pitchFamily="49" charset="0"/>
              </a:rPr>
              <a:t>(“You entered the letter A ”);</a:t>
            </a:r>
            <a:endParaRPr lang="en-GB" sz="3200" dirty="0">
              <a:latin typeface="Courier New" panose="02070309020205020404" pitchFamily="49" charset="0"/>
              <a:cs typeface="Courier New" panose="02070309020205020404" pitchFamily="49" charset="0"/>
            </a:endParaRPr>
          </a:p>
          <a:p>
            <a:pPr marL="800100" lvl="2" indent="0">
              <a:buNone/>
            </a:pPr>
            <a:r>
              <a:rPr lang="en-GB" sz="3200" b="1" dirty="0">
                <a:latin typeface="Courier New" panose="02070309020205020404" pitchFamily="49" charset="0"/>
                <a:cs typeface="Courier New" panose="02070309020205020404" pitchFamily="49" charset="0"/>
              </a:rPr>
              <a:t>		break</a:t>
            </a:r>
            <a:r>
              <a:rPr lang="en-GB" b="1" dirty="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pPr lvl="0"/>
            <a:endParaRPr lang="en-GB" b="1" i="1" dirty="0"/>
          </a:p>
          <a:p>
            <a:pPr marL="0" indent="0">
              <a:buNone/>
            </a:pPr>
            <a:endParaRPr lang="en-GB" dirty="0"/>
          </a:p>
        </p:txBody>
      </p:sp>
    </p:spTree>
    <p:extLst>
      <p:ext uri="{BB962C8B-B14F-4D97-AF65-F5344CB8AC3E}">
        <p14:creationId xmlns:p14="http://schemas.microsoft.com/office/powerpoint/2010/main" val="229762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u="sng" dirty="0"/>
              <a:t>Validation Functions</a:t>
            </a:r>
            <a:endParaRPr lang="en-GB" dirty="0"/>
          </a:p>
        </p:txBody>
      </p:sp>
      <p:sp>
        <p:nvSpPr>
          <p:cNvPr id="3" name="Content Placeholder 2"/>
          <p:cNvSpPr>
            <a:spLocks noGrp="1"/>
          </p:cNvSpPr>
          <p:nvPr>
            <p:ph idx="1"/>
          </p:nvPr>
        </p:nvSpPr>
        <p:spPr>
          <a:xfrm>
            <a:off x="457200" y="1484784"/>
            <a:ext cx="8229600" cy="5040560"/>
          </a:xfrm>
        </p:spPr>
        <p:txBody>
          <a:bodyPr>
            <a:normAutofit fontScale="70000" lnSpcReduction="20000"/>
          </a:bodyPr>
          <a:lstStyle/>
          <a:p>
            <a:r>
              <a:rPr lang="en-GB" sz="2400" dirty="0">
                <a:latin typeface="Calibri" pitchFamily="34" charset="0"/>
                <a:ea typeface="Times New Roman" pitchFamily="18" charset="0"/>
                <a:cs typeface="Calibri" pitchFamily="34" charset="0"/>
              </a:rPr>
              <a:t>Validation should be used to check if input data </a:t>
            </a:r>
            <a:r>
              <a:rPr lang="en-GB" sz="2400" b="1" dirty="0">
                <a:latin typeface="Calibri" pitchFamily="34" charset="0"/>
                <a:ea typeface="Times New Roman" pitchFamily="18" charset="0"/>
                <a:cs typeface="Calibri" pitchFamily="34" charset="0"/>
              </a:rPr>
              <a:t>is accurate</a:t>
            </a:r>
            <a:endParaRPr lang="en-GB" sz="2400" dirty="0">
              <a:latin typeface="Calibri" pitchFamily="34" charset="0"/>
              <a:ea typeface="Times New Roman" pitchFamily="18" charset="0"/>
              <a:cs typeface="Calibri" pitchFamily="34" charset="0"/>
            </a:endParaRPr>
          </a:p>
          <a:p>
            <a:pPr marL="0" lvl="0" indent="0">
              <a:buNone/>
            </a:pPr>
            <a:endParaRPr lang="en-GB" sz="2400" dirty="0">
              <a:latin typeface="Calibri" pitchFamily="34" charset="0"/>
              <a:ea typeface="Times New Roman" pitchFamily="18" charset="0"/>
              <a:cs typeface="Calibri" pitchFamily="34" charset="0"/>
            </a:endParaRPr>
          </a:p>
          <a:p>
            <a:r>
              <a:rPr lang="en-GB" sz="2400" dirty="0">
                <a:latin typeface="Calibri" pitchFamily="34" charset="0"/>
                <a:ea typeface="Times New Roman" pitchFamily="18" charset="0"/>
                <a:cs typeface="Calibri" pitchFamily="34" charset="0"/>
              </a:rPr>
              <a:t>There are lots of in-built C functions that we can use to try and stop people from entering crap into our programs, or that can help to convert it to useful data</a:t>
            </a:r>
          </a:p>
          <a:p>
            <a:pPr marL="0" indent="0">
              <a:buNone/>
            </a:pPr>
            <a:br>
              <a:rPr lang="en-GB" sz="2400" dirty="0">
                <a:latin typeface="Calibri" pitchFamily="34" charset="0"/>
                <a:ea typeface="Times New Roman" pitchFamily="18" charset="0"/>
                <a:cs typeface="Calibri" pitchFamily="34" charset="0"/>
              </a:rPr>
            </a:br>
            <a:r>
              <a:rPr lang="en-GB" sz="2100" b="1" i="1" dirty="0">
                <a:ea typeface="Times New Roman"/>
                <a:cs typeface="Times New Roman"/>
              </a:rPr>
              <a:t>**  To use these functions you add </a:t>
            </a:r>
            <a:r>
              <a:rPr lang="en-GB" sz="2100" b="1" i="1" dirty="0">
                <a:solidFill>
                  <a:srgbClr val="FF0000"/>
                </a:solidFill>
                <a:ea typeface="Times New Roman"/>
                <a:cs typeface="Times New Roman"/>
              </a:rPr>
              <a:t>#include &lt;</a:t>
            </a:r>
            <a:r>
              <a:rPr lang="en-GB" sz="2100" b="1" i="1" dirty="0" err="1">
                <a:solidFill>
                  <a:srgbClr val="FF0000"/>
                </a:solidFill>
                <a:ea typeface="Times New Roman"/>
                <a:cs typeface="Times New Roman"/>
              </a:rPr>
              <a:t>ctype.h</a:t>
            </a:r>
            <a:r>
              <a:rPr lang="en-GB" sz="2100" b="1" i="1" dirty="0">
                <a:solidFill>
                  <a:srgbClr val="FF0000"/>
                </a:solidFill>
                <a:ea typeface="Times New Roman"/>
                <a:cs typeface="Times New Roman"/>
              </a:rPr>
              <a:t>&gt; </a:t>
            </a:r>
            <a:r>
              <a:rPr lang="en-GB" sz="2100" b="1" i="1" dirty="0">
                <a:ea typeface="Times New Roman"/>
                <a:cs typeface="Times New Roman"/>
              </a:rPr>
              <a:t>library</a:t>
            </a:r>
            <a:r>
              <a:rPr lang="en-GB" sz="2100" b="1" i="1" dirty="0">
                <a:solidFill>
                  <a:srgbClr val="FF0000"/>
                </a:solidFill>
                <a:ea typeface="Times New Roman"/>
                <a:cs typeface="Times New Roman"/>
              </a:rPr>
              <a:t> </a:t>
            </a:r>
            <a:r>
              <a:rPr lang="en-GB" sz="2100" b="1" i="1" dirty="0">
                <a:ea typeface="Times New Roman"/>
                <a:cs typeface="Times New Roman"/>
              </a:rPr>
              <a:t>at the top of your program. **</a:t>
            </a:r>
            <a:endParaRPr lang="en-GB" sz="2100" b="1" i="1" dirty="0">
              <a:latin typeface="Times New Roman"/>
              <a:ea typeface="Times New Roman"/>
            </a:endParaRPr>
          </a:p>
          <a:p>
            <a:pPr marL="0" lvl="0" indent="0">
              <a:buNone/>
            </a:pPr>
            <a:br>
              <a:rPr lang="en-GB" sz="2400" dirty="0">
                <a:latin typeface="Calibri" pitchFamily="34" charset="0"/>
                <a:ea typeface="Times New Roman" pitchFamily="18" charset="0"/>
                <a:cs typeface="Calibri" pitchFamily="34" charset="0"/>
              </a:rPr>
            </a:br>
            <a:endParaRPr lang="en-GB" sz="2400" dirty="0">
              <a:latin typeface="Calibri" pitchFamily="34" charset="0"/>
              <a:ea typeface="Times New Roman" pitchFamily="18" charset="0"/>
              <a:cs typeface="Calibri" pitchFamily="34" charset="0"/>
            </a:endParaRPr>
          </a:p>
          <a:p>
            <a:r>
              <a:rPr lang="en-GB" sz="2400" b="1" dirty="0" err="1"/>
              <a:t>toupper</a:t>
            </a:r>
            <a:r>
              <a:rPr lang="en-GB" sz="2400" b="1" dirty="0"/>
              <a:t>()	</a:t>
            </a:r>
            <a:r>
              <a:rPr lang="en-GB" sz="2400" dirty="0"/>
              <a:t>converts a character to an upper case value</a:t>
            </a:r>
          </a:p>
          <a:p>
            <a:r>
              <a:rPr lang="en-GB" sz="2400" b="1" dirty="0" err="1"/>
              <a:t>tolower</a:t>
            </a:r>
            <a:r>
              <a:rPr lang="en-GB" sz="2400" b="1" dirty="0"/>
              <a:t>()	</a:t>
            </a:r>
            <a:r>
              <a:rPr lang="en-GB" sz="2400" dirty="0"/>
              <a:t>converts a character to a lower case value</a:t>
            </a:r>
            <a:br>
              <a:rPr lang="en-GB" sz="2400" dirty="0"/>
            </a:br>
            <a:endParaRPr lang="en-GB" sz="2400" dirty="0"/>
          </a:p>
          <a:p>
            <a:r>
              <a:rPr lang="en-GB" sz="2400" b="1" dirty="0" err="1"/>
              <a:t>isalnum</a:t>
            </a:r>
            <a:r>
              <a:rPr lang="en-GB" sz="2400" b="1" dirty="0"/>
              <a:t>()</a:t>
            </a:r>
            <a:r>
              <a:rPr lang="en-GB" sz="2400" dirty="0"/>
              <a:t>	returns a non zero value if alphanumeric A-Z, a-z or 0-9</a:t>
            </a:r>
          </a:p>
          <a:p>
            <a:r>
              <a:rPr lang="en-GB" sz="2400" b="1" dirty="0" err="1"/>
              <a:t>isalpha</a:t>
            </a:r>
            <a:r>
              <a:rPr lang="en-GB" sz="2400" b="1" dirty="0"/>
              <a:t>()</a:t>
            </a:r>
            <a:r>
              <a:rPr lang="en-GB" sz="2400" dirty="0"/>
              <a:t>	returns a non zero value if a letter A-Z or a-z</a:t>
            </a:r>
          </a:p>
          <a:p>
            <a:r>
              <a:rPr lang="en-GB" sz="2400" b="1" dirty="0" err="1"/>
              <a:t>isdigit</a:t>
            </a:r>
            <a:r>
              <a:rPr lang="en-GB" sz="2400" b="1" dirty="0"/>
              <a:t>()</a:t>
            </a:r>
            <a:r>
              <a:rPr lang="en-GB" sz="2400" dirty="0"/>
              <a:t>	returns a zero value if a digit is entered and &gt;0 if not</a:t>
            </a:r>
          </a:p>
          <a:p>
            <a:r>
              <a:rPr lang="en-GB" sz="2400" b="1" dirty="0" err="1"/>
              <a:t>islower</a:t>
            </a:r>
            <a:r>
              <a:rPr lang="en-GB" sz="2400" b="1" dirty="0"/>
              <a:t>()</a:t>
            </a:r>
            <a:r>
              <a:rPr lang="en-GB" sz="2400" dirty="0"/>
              <a:t>	returns a non zero value if an lower case letter a-z</a:t>
            </a:r>
          </a:p>
          <a:p>
            <a:r>
              <a:rPr lang="en-GB" sz="2400" b="1" dirty="0" err="1"/>
              <a:t>isupper</a:t>
            </a:r>
            <a:r>
              <a:rPr lang="en-GB" sz="2400" b="1" dirty="0"/>
              <a:t>()</a:t>
            </a:r>
            <a:r>
              <a:rPr lang="en-GB" sz="2400" dirty="0"/>
              <a:t>	returns a non zero value if an upper case letter A-Z</a:t>
            </a:r>
          </a:p>
          <a:p>
            <a:r>
              <a:rPr lang="en-GB" sz="2400" b="1" dirty="0" err="1"/>
              <a:t>ispunct</a:t>
            </a:r>
            <a:r>
              <a:rPr lang="en-GB" sz="2400" b="1" dirty="0"/>
              <a:t>()</a:t>
            </a:r>
            <a:r>
              <a:rPr lang="en-GB" sz="2400" dirty="0"/>
              <a:t>	returns a non zero value if a punctuation character</a:t>
            </a:r>
          </a:p>
          <a:p>
            <a:r>
              <a:rPr lang="en-GB" sz="2400" b="1" dirty="0" err="1"/>
              <a:t>isspace</a:t>
            </a:r>
            <a:r>
              <a:rPr lang="en-GB" sz="2400" b="1" dirty="0"/>
              <a:t>()</a:t>
            </a:r>
            <a:r>
              <a:rPr lang="en-GB" sz="2400" dirty="0"/>
              <a:t>	returns a non zero value if whitespace i.e. spaces, tabs etc.</a:t>
            </a:r>
          </a:p>
        </p:txBody>
      </p:sp>
    </p:spTree>
    <p:extLst>
      <p:ext uri="{BB962C8B-B14F-4D97-AF65-F5344CB8AC3E}">
        <p14:creationId xmlns:p14="http://schemas.microsoft.com/office/powerpoint/2010/main" val="111323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GB" b="1" u="sng" dirty="0"/>
              <a:t>Copy &amp; run this validation example</a:t>
            </a:r>
          </a:p>
        </p:txBody>
      </p:sp>
      <p:sp>
        <p:nvSpPr>
          <p:cNvPr id="4" name="Rectangle 3"/>
          <p:cNvSpPr/>
          <p:nvPr/>
        </p:nvSpPr>
        <p:spPr>
          <a:xfrm>
            <a:off x="5374434" y="1268760"/>
            <a:ext cx="3312366" cy="3693319"/>
          </a:xfrm>
          <a:prstGeom prst="rect">
            <a:avLst/>
          </a:prstGeom>
        </p:spPr>
        <p:txBody>
          <a:bodyPr wrap="square">
            <a:spAutoFit/>
          </a:bodyPr>
          <a:lstStyle/>
          <a:p>
            <a:pPr lvl="0"/>
            <a:r>
              <a:rPr lang="en-GB" sz="2000" dirty="0">
                <a:solidFill>
                  <a:schemeClr val="accent1">
                    <a:lumMod val="75000"/>
                  </a:schemeClr>
                </a:solidFill>
              </a:rPr>
              <a:t>Run the program a couple of times with different inputs: </a:t>
            </a:r>
          </a:p>
          <a:p>
            <a:pPr marL="342900" indent="-342900">
              <a:buFont typeface="Arial" panose="020B0604020202020204" pitchFamily="34" charset="0"/>
              <a:buChar char="•"/>
            </a:pPr>
            <a:r>
              <a:rPr lang="en-GB" sz="2000" dirty="0">
                <a:solidFill>
                  <a:srgbClr val="7030A0"/>
                </a:solidFill>
              </a:rPr>
              <a:t>make sure that you understand how the different validation functions work</a:t>
            </a:r>
          </a:p>
          <a:p>
            <a:pPr marL="342900" indent="-342900">
              <a:buFont typeface="Arial" panose="020B0604020202020204" pitchFamily="34" charset="0"/>
              <a:buChar char="•"/>
            </a:pPr>
            <a:r>
              <a:rPr lang="en-GB" sz="2000" dirty="0">
                <a:solidFill>
                  <a:srgbClr val="00B050"/>
                </a:solidFill>
              </a:rPr>
              <a:t>Try entering valid and invalid data and look at which statements are output</a:t>
            </a:r>
          </a:p>
          <a:p>
            <a:pPr marL="342900" indent="-342900">
              <a:buFont typeface="Arial" panose="020B0604020202020204" pitchFamily="34" charset="0"/>
              <a:buChar char="•"/>
            </a:pPr>
            <a:endParaRPr lang="en-GB" sz="2000" dirty="0">
              <a:solidFill>
                <a:srgbClr val="00B050"/>
              </a:solidFill>
            </a:endParaRPr>
          </a:p>
          <a:p>
            <a:pPr marL="285750" lvl="0" indent="-285750">
              <a:buFont typeface="Arial" pitchFamily="34" charset="0"/>
              <a:buChar char="•"/>
            </a:pPr>
            <a:endParaRPr lang="en-GB" sz="1400" dirty="0">
              <a:solidFill>
                <a:schemeClr val="tx2">
                  <a:lumMod val="60000"/>
                  <a:lumOff val="40000"/>
                </a:schemeClr>
              </a:solidFill>
            </a:endParaRPr>
          </a:p>
        </p:txBody>
      </p:sp>
      <p:sp>
        <p:nvSpPr>
          <p:cNvPr id="5" name="Rectangle 2">
            <a:extLst>
              <a:ext uri="{FF2B5EF4-FFF2-40B4-BE49-F238E27FC236}">
                <a16:creationId xmlns:a16="http://schemas.microsoft.com/office/drawing/2014/main" id="{370753B1-1AFE-4590-B015-C38CB30B1BCD}"/>
              </a:ext>
            </a:extLst>
          </p:cNvPr>
          <p:cNvSpPr>
            <a:spLocks noGrp="1" noChangeArrowheads="1"/>
          </p:cNvSpPr>
          <p:nvPr>
            <p:ph idx="1"/>
          </p:nvPr>
        </p:nvSpPr>
        <p:spPr bwMode="auto">
          <a:xfrm>
            <a:off x="485178" y="1014405"/>
            <a:ext cx="4662886"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9E880D"/>
                </a:solidFill>
                <a:effectLst/>
                <a:latin typeface="JetBrains Mono"/>
              </a:rPr>
              <a:t>#include </a:t>
            </a:r>
            <a:r>
              <a:rPr kumimoji="0" lang="en-US" altLang="en-US" sz="1200" b="0" i="0" u="none" strike="noStrike" cap="none" normalizeH="0" baseline="0" dirty="0">
                <a:ln>
                  <a:noFill/>
                </a:ln>
                <a:solidFill>
                  <a:srgbClr val="067D17"/>
                </a:solidFill>
                <a:effectLst/>
                <a:latin typeface="JetBrains Mono"/>
              </a:rPr>
              <a:t>&lt;</a:t>
            </a:r>
            <a:r>
              <a:rPr kumimoji="0" lang="en-US" altLang="en-US" sz="1200" b="0" i="0" u="none" strike="noStrike" cap="none" normalizeH="0" baseline="0" dirty="0" err="1">
                <a:ln>
                  <a:noFill/>
                </a:ln>
                <a:solidFill>
                  <a:srgbClr val="067D17"/>
                </a:solidFill>
                <a:effectLst/>
                <a:latin typeface="JetBrains Mono"/>
              </a:rPr>
              <a:t>stdio.h</a:t>
            </a:r>
            <a:r>
              <a:rPr kumimoji="0" lang="en-US" altLang="en-US" sz="1200" b="0" i="0" u="none" strike="noStrike" cap="none" normalizeH="0" baseline="0" dirty="0">
                <a:ln>
                  <a:noFill/>
                </a:ln>
                <a:solidFill>
                  <a:srgbClr val="067D17"/>
                </a:solidFill>
                <a:effectLst/>
                <a:latin typeface="JetBrains Mono"/>
              </a:rPr>
              <a:t>&gt;</a:t>
            </a:r>
            <a:br>
              <a:rPr kumimoji="0" lang="en-US" altLang="en-US" sz="1200" b="0" i="0" u="none" strike="noStrike" cap="none" normalizeH="0" baseline="0" dirty="0">
                <a:ln>
                  <a:noFill/>
                </a:ln>
                <a:solidFill>
                  <a:srgbClr val="067D17"/>
                </a:solidFill>
                <a:effectLst/>
                <a:latin typeface="JetBrains Mono"/>
              </a:rPr>
            </a:br>
            <a:r>
              <a:rPr kumimoji="0" lang="en-US" altLang="en-US" sz="1200" b="0" i="0" u="none" strike="noStrike" cap="none" normalizeH="0" baseline="0" dirty="0">
                <a:ln>
                  <a:noFill/>
                </a:ln>
                <a:solidFill>
                  <a:srgbClr val="9E880D"/>
                </a:solidFill>
                <a:effectLst/>
                <a:latin typeface="JetBrains Mono"/>
              </a:rPr>
              <a:t>#include </a:t>
            </a:r>
            <a:r>
              <a:rPr kumimoji="0" lang="en-US" altLang="en-US" sz="1200" b="0" i="0" u="none" strike="noStrike" cap="none" normalizeH="0" baseline="0" dirty="0">
                <a:ln>
                  <a:noFill/>
                </a:ln>
                <a:solidFill>
                  <a:srgbClr val="067D17"/>
                </a:solidFill>
                <a:effectLst/>
                <a:latin typeface="JetBrains Mono"/>
              </a:rPr>
              <a:t>&lt;</a:t>
            </a:r>
            <a:r>
              <a:rPr kumimoji="0" lang="en-US" altLang="en-US" sz="1200" b="0" i="0" u="none" strike="noStrike" cap="none" normalizeH="0" baseline="0" dirty="0" err="1">
                <a:ln>
                  <a:noFill/>
                </a:ln>
                <a:solidFill>
                  <a:srgbClr val="067D17"/>
                </a:solidFill>
                <a:effectLst/>
                <a:latin typeface="JetBrains Mono"/>
              </a:rPr>
              <a:t>ctype.h</a:t>
            </a:r>
            <a:r>
              <a:rPr kumimoji="0" lang="en-US" altLang="en-US" sz="1200" b="0" i="0" u="none" strike="noStrike" cap="none" normalizeH="0" baseline="0" dirty="0">
                <a:ln>
                  <a:noFill/>
                </a:ln>
                <a:solidFill>
                  <a:srgbClr val="067D17"/>
                </a:solidFill>
                <a:effectLst/>
                <a:latin typeface="JetBrains Mono"/>
              </a:rPr>
              <a:t>&gt;</a:t>
            </a:r>
            <a:br>
              <a:rPr kumimoji="0" lang="en-US" altLang="en-US" sz="1200" b="0" i="0" u="none" strike="noStrike" cap="none" normalizeH="0" baseline="0" dirty="0">
                <a:ln>
                  <a:noFill/>
                </a:ln>
                <a:solidFill>
                  <a:srgbClr val="067D17"/>
                </a:solidFill>
                <a:effectLst/>
                <a:latin typeface="JetBrains Mono"/>
              </a:rPr>
            </a:br>
            <a:br>
              <a:rPr kumimoji="0" lang="en-US" altLang="en-US" sz="1200" b="0" i="0" u="none" strike="noStrike" cap="none" normalizeH="0" baseline="0" dirty="0">
                <a:ln>
                  <a:noFill/>
                </a:ln>
                <a:solidFill>
                  <a:srgbClr val="067D17"/>
                </a:solidFill>
                <a:effectLst/>
                <a:latin typeface="JetBrains Mono"/>
              </a:rPr>
            </a:br>
            <a:r>
              <a:rPr kumimoji="0" lang="en-US" altLang="en-US" sz="1200" b="0" i="0" u="none" strike="noStrike" cap="none" normalizeH="0" baseline="0" dirty="0">
                <a:ln>
                  <a:noFill/>
                </a:ln>
                <a:solidFill>
                  <a:srgbClr val="00627A"/>
                </a:solidFill>
                <a:effectLst/>
                <a:latin typeface="JetBrains Mono"/>
              </a:rPr>
              <a:t>main</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char </a:t>
            </a:r>
            <a:r>
              <a:rPr kumimoji="0" lang="en-US" altLang="en-US" sz="1200" b="0" i="0" u="none" strike="noStrike" cap="none" normalizeH="0" baseline="0" dirty="0">
                <a:ln>
                  <a:noFill/>
                </a:ln>
                <a:solidFill>
                  <a:srgbClr val="000000"/>
                </a:solidFill>
                <a:effectLst/>
                <a:latin typeface="JetBrains Mono"/>
              </a:rPr>
              <a:t>gender</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067D17"/>
                </a:solidFill>
                <a:effectLst/>
                <a:latin typeface="JetBrains Mono"/>
              </a:rPr>
              <a:t>'0'</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int </a:t>
            </a:r>
            <a:r>
              <a:rPr kumimoji="0" lang="en-US" altLang="en-US" sz="1200" b="0" i="0" u="none" strike="noStrike" cap="none" normalizeH="0" baseline="0" dirty="0">
                <a:ln>
                  <a:noFill/>
                </a:ln>
                <a:solidFill>
                  <a:srgbClr val="000000"/>
                </a:solidFill>
                <a:effectLst/>
                <a:latin typeface="JetBrains Mono"/>
              </a:rPr>
              <a:t>age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1750EB"/>
                </a:solidFill>
                <a:effectLst/>
                <a:latin typeface="JetBrains Mono"/>
              </a:rPr>
              <a:t>0</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printf(</a:t>
            </a:r>
            <a:r>
              <a:rPr kumimoji="0" lang="en-US" altLang="en-US" sz="1200" b="0" i="0" u="none" strike="noStrike" cap="none" normalizeH="0" baseline="0" dirty="0">
                <a:ln>
                  <a:noFill/>
                </a:ln>
                <a:solidFill>
                  <a:srgbClr val="067D17"/>
                </a:solidFill>
                <a:effectLst/>
                <a:latin typeface="JetBrains Mono"/>
              </a:rPr>
              <a:t>"Input gender (M or F) and then your age: "</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scanf(</a:t>
            </a:r>
            <a:r>
              <a:rPr kumimoji="0" lang="en-US" altLang="en-US" sz="1200" b="0" i="0" u="none" strike="noStrike" cap="none" normalizeH="0" baseline="0" dirty="0">
                <a:ln>
                  <a:noFill/>
                </a:ln>
                <a:solidFill>
                  <a:srgbClr val="067D17"/>
                </a:solidFill>
                <a:effectLst/>
                <a:latin typeface="JetBrains Mono"/>
              </a:rPr>
              <a:t>"%c%d"</a:t>
            </a:r>
            <a:r>
              <a:rPr kumimoji="0" lang="en-US" altLang="en-US" sz="1200" b="0" i="0" u="none" strike="noStrike" cap="none" normalizeH="0" baseline="0" dirty="0">
                <a:ln>
                  <a:noFill/>
                </a:ln>
                <a:solidFill>
                  <a:srgbClr val="080808"/>
                </a:solidFill>
                <a:effectLst/>
                <a:latin typeface="JetBrains Mono"/>
              </a:rPr>
              <a:t>, &amp;</a:t>
            </a:r>
            <a:r>
              <a:rPr kumimoji="0" lang="en-US" altLang="en-US" sz="1200" b="0" i="0" u="none" strike="noStrike" cap="none" normalizeH="0" baseline="0" dirty="0">
                <a:ln>
                  <a:noFill/>
                </a:ln>
                <a:solidFill>
                  <a:srgbClr val="000000"/>
                </a:solidFill>
                <a:effectLst/>
                <a:latin typeface="JetBrains Mono"/>
              </a:rPr>
              <a:t>gender</a:t>
            </a:r>
            <a:r>
              <a:rPr kumimoji="0" lang="en-US" altLang="en-US" sz="1200" b="0" i="0" u="none" strike="noStrike" cap="none" normalizeH="0" baseline="0" dirty="0">
                <a:ln>
                  <a:noFill/>
                </a:ln>
                <a:solidFill>
                  <a:srgbClr val="080808"/>
                </a:solidFill>
                <a:effectLst/>
                <a:latin typeface="JetBrains Mono"/>
              </a:rPr>
              <a:t>, &amp;</a:t>
            </a:r>
            <a:r>
              <a:rPr kumimoji="0" lang="en-US" altLang="en-US" sz="1200" b="0" i="0" u="none" strike="noStrike" cap="none" normalizeH="0" baseline="0" dirty="0">
                <a:ln>
                  <a:noFill/>
                </a:ln>
                <a:solidFill>
                  <a:srgbClr val="000000"/>
                </a:solidFill>
                <a:effectLst/>
                <a:latin typeface="JetBrains Mono"/>
              </a:rPr>
              <a:t>age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if </a:t>
            </a:r>
            <a:r>
              <a:rPr kumimoji="0" lang="en-US" altLang="en-US" sz="1200" b="0" i="0" u="none" strike="noStrike" cap="none" normalizeH="0" baseline="0" dirty="0">
                <a:ln>
                  <a:noFill/>
                </a:ln>
                <a:solidFill>
                  <a:srgbClr val="080808"/>
                </a:solidFill>
                <a:effectLst/>
                <a:latin typeface="JetBrains Mono"/>
              </a:rPr>
              <a:t>(toupper(</a:t>
            </a:r>
            <a:r>
              <a:rPr kumimoji="0" lang="en-US" altLang="en-US" sz="1200" b="0" i="0" u="none" strike="noStrike" cap="none" normalizeH="0" baseline="0" dirty="0">
                <a:ln>
                  <a:noFill/>
                </a:ln>
                <a:solidFill>
                  <a:srgbClr val="000000"/>
                </a:solidFill>
                <a:effectLst/>
                <a:latin typeface="JetBrains Mono"/>
              </a:rPr>
              <a:t>gender</a:t>
            </a:r>
            <a:r>
              <a:rPr kumimoji="0" lang="en-US" altLang="en-US" sz="1200" b="0" i="0" u="none" strike="noStrike" cap="none" normalizeH="0" baseline="0" dirty="0">
                <a:ln>
                  <a:noFill/>
                </a:ln>
                <a:solidFill>
                  <a:srgbClr val="080808"/>
                </a:solidFill>
                <a:effectLst/>
                <a:latin typeface="JetBrains Mono"/>
              </a:rPr>
              <a:t>) == </a:t>
            </a:r>
            <a:r>
              <a:rPr kumimoji="0" lang="en-US" altLang="en-US" sz="1200" b="0" i="0" u="none" strike="noStrike" cap="none" normalizeH="0" baseline="0" dirty="0">
                <a:ln>
                  <a:noFill/>
                </a:ln>
                <a:solidFill>
                  <a:srgbClr val="067D17"/>
                </a:solidFill>
                <a:effectLst/>
                <a:latin typeface="JetBrains Mono"/>
              </a:rPr>
              <a:t>'F'</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printf(</a:t>
            </a:r>
            <a:r>
              <a:rPr kumimoji="0" lang="en-US" altLang="en-US" sz="1200" b="0" i="0" u="none" strike="noStrike" cap="none" normalizeH="0" baseline="0" dirty="0">
                <a:ln>
                  <a:noFill/>
                </a:ln>
                <a:solidFill>
                  <a:srgbClr val="067D17"/>
                </a:solidFill>
                <a:effectLst/>
                <a:latin typeface="JetBrains Mono"/>
              </a:rPr>
              <a:t>"You chose Female and you entered %c"</a:t>
            </a: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00"/>
                </a:solidFill>
                <a:effectLst/>
                <a:latin typeface="JetBrains Mono"/>
              </a:rPr>
              <a:t>gender</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else if </a:t>
            </a:r>
            <a:r>
              <a:rPr kumimoji="0" lang="en-US" altLang="en-US" sz="1200" b="0" i="0" u="none" strike="noStrike" cap="none" normalizeH="0" baseline="0" dirty="0">
                <a:ln>
                  <a:noFill/>
                </a:ln>
                <a:solidFill>
                  <a:srgbClr val="080808"/>
                </a:solidFill>
                <a:effectLst/>
                <a:latin typeface="JetBrains Mono"/>
              </a:rPr>
              <a:t>(toupper(</a:t>
            </a:r>
            <a:r>
              <a:rPr kumimoji="0" lang="en-US" altLang="en-US" sz="1200" b="0" i="0" u="none" strike="noStrike" cap="none" normalizeH="0" baseline="0" dirty="0">
                <a:ln>
                  <a:noFill/>
                </a:ln>
                <a:solidFill>
                  <a:srgbClr val="000000"/>
                </a:solidFill>
                <a:effectLst/>
                <a:latin typeface="JetBrains Mono"/>
              </a:rPr>
              <a:t>gender</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067D17"/>
                </a:solidFill>
                <a:effectLst/>
                <a:latin typeface="JetBrains Mono"/>
              </a:rPr>
              <a:t>'M'</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printf(</a:t>
            </a:r>
            <a:r>
              <a:rPr kumimoji="0" lang="en-US" altLang="en-US" sz="1200" b="0" i="0" u="none" strike="noStrike" cap="none" normalizeH="0" baseline="0" dirty="0">
                <a:ln>
                  <a:noFill/>
                </a:ln>
                <a:solidFill>
                  <a:srgbClr val="067D17"/>
                </a:solidFill>
                <a:effectLst/>
                <a:latin typeface="JetBrains Mono"/>
              </a:rPr>
              <a:t>"You chose Male and you entered %c "</a:t>
            </a: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00"/>
                </a:solidFill>
                <a:effectLst/>
                <a:latin typeface="JetBrains Mono"/>
              </a:rPr>
              <a:t>gender</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if </a:t>
            </a:r>
            <a:r>
              <a:rPr kumimoji="0" lang="en-US" altLang="en-US" sz="1200" b="0" i="0" u="none" strike="noStrike" cap="none" normalizeH="0" baseline="0" dirty="0">
                <a:ln>
                  <a:noFill/>
                </a:ln>
                <a:solidFill>
                  <a:srgbClr val="080808"/>
                </a:solidFill>
                <a:effectLst/>
                <a:latin typeface="JetBrains Mono"/>
              </a:rPr>
              <a:t>(islower(</a:t>
            </a:r>
            <a:r>
              <a:rPr kumimoji="0" lang="en-US" altLang="en-US" sz="1200" b="0" i="0" u="none" strike="noStrike" cap="none" normalizeH="0" baseline="0" dirty="0">
                <a:ln>
                  <a:noFill/>
                </a:ln>
                <a:solidFill>
                  <a:srgbClr val="000000"/>
                </a:solidFill>
                <a:effectLst/>
                <a:latin typeface="JetBrains Mono"/>
              </a:rPr>
              <a:t>gender</a:t>
            </a:r>
            <a:r>
              <a:rPr kumimoji="0" lang="en-US" altLang="en-US" sz="1200" b="0" i="0" u="none" strike="noStrike" cap="none" normalizeH="0" baseline="0" dirty="0">
                <a:ln>
                  <a:noFill/>
                </a:ln>
                <a:solidFill>
                  <a:srgbClr val="080808"/>
                </a:solidFill>
                <a:effectLst/>
                <a:latin typeface="JetBrains Mono"/>
              </a:rPr>
              <a:t>) != </a:t>
            </a:r>
            <a:r>
              <a:rPr kumimoji="0" lang="en-US" altLang="en-US" sz="1200" b="0" i="0" u="none" strike="noStrike" cap="none" normalizeH="0" baseline="0" dirty="0">
                <a:ln>
                  <a:noFill/>
                </a:ln>
                <a:solidFill>
                  <a:srgbClr val="1750EB"/>
                </a:solidFill>
                <a:effectLst/>
                <a:latin typeface="JetBrains Mono"/>
              </a:rPr>
              <a:t>0</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printf(</a:t>
            </a:r>
            <a:r>
              <a:rPr kumimoji="0" lang="en-US" altLang="en-US" sz="1200" b="0" i="0" u="none" strike="noStrike" cap="none" normalizeH="0" baseline="0" dirty="0">
                <a:ln>
                  <a:noFill/>
                </a:ln>
                <a:solidFill>
                  <a:srgbClr val="067D17"/>
                </a:solidFill>
                <a:effectLst/>
                <a:latin typeface="JetBrains Mono"/>
              </a:rPr>
              <a:t>"</a:t>
            </a:r>
            <a:r>
              <a:rPr kumimoji="0" lang="en-US" altLang="en-US" sz="1200" b="0" i="0" u="none" strike="noStrike" cap="none" normalizeH="0" baseline="0" dirty="0">
                <a:ln>
                  <a:noFill/>
                </a:ln>
                <a:solidFill>
                  <a:srgbClr val="0037A6"/>
                </a:solidFill>
                <a:effectLst/>
                <a:latin typeface="JetBrains Mono"/>
              </a:rPr>
              <a:t>\n</a:t>
            </a:r>
            <a:r>
              <a:rPr kumimoji="0" lang="en-US" altLang="en-US" sz="1200" b="0" i="0" u="none" strike="noStrike" cap="none" normalizeH="0" baseline="0" dirty="0">
                <a:ln>
                  <a:noFill/>
                </a:ln>
                <a:solidFill>
                  <a:srgbClr val="067D17"/>
                </a:solidFill>
                <a:effectLst/>
                <a:latin typeface="JetBrains Mono"/>
              </a:rPr>
              <a:t> You entered a lowercase letter"</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else if </a:t>
            </a:r>
            <a:r>
              <a:rPr kumimoji="0" lang="en-US" altLang="en-US" sz="1200" b="0" i="0" u="none" strike="noStrike" cap="none" normalizeH="0" baseline="0" dirty="0">
                <a:ln>
                  <a:noFill/>
                </a:ln>
                <a:solidFill>
                  <a:srgbClr val="080808"/>
                </a:solidFill>
                <a:effectLst/>
                <a:latin typeface="JetBrains Mono"/>
              </a:rPr>
              <a:t>(isupper(</a:t>
            </a:r>
            <a:r>
              <a:rPr kumimoji="0" lang="en-US" altLang="en-US" sz="1200" b="0" i="0" u="none" strike="noStrike" cap="none" normalizeH="0" baseline="0" dirty="0">
                <a:ln>
                  <a:noFill/>
                </a:ln>
                <a:solidFill>
                  <a:srgbClr val="000000"/>
                </a:solidFill>
                <a:effectLst/>
                <a:latin typeface="JetBrains Mono"/>
              </a:rPr>
              <a:t>gender</a:t>
            </a: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1750EB"/>
                </a:solidFill>
                <a:effectLst/>
                <a:latin typeface="JetBrains Mono"/>
              </a:rPr>
              <a:t>0 </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printf(</a:t>
            </a:r>
            <a:r>
              <a:rPr kumimoji="0" lang="en-US" altLang="en-US" sz="1200" b="0" i="0" u="none" strike="noStrike" cap="none" normalizeH="0" baseline="0" dirty="0">
                <a:ln>
                  <a:noFill/>
                </a:ln>
                <a:solidFill>
                  <a:srgbClr val="067D17"/>
                </a:solidFill>
                <a:effectLst/>
                <a:latin typeface="JetBrains Mono"/>
              </a:rPr>
              <a:t>"</a:t>
            </a:r>
            <a:r>
              <a:rPr kumimoji="0" lang="en-US" altLang="en-US" sz="1200" b="0" i="0" u="none" strike="noStrike" cap="none" normalizeH="0" baseline="0" dirty="0">
                <a:ln>
                  <a:noFill/>
                </a:ln>
                <a:solidFill>
                  <a:srgbClr val="0037A6"/>
                </a:solidFill>
                <a:effectLst/>
                <a:latin typeface="JetBrains Mono"/>
              </a:rPr>
              <a:t>\n</a:t>
            </a:r>
            <a:r>
              <a:rPr kumimoji="0" lang="en-US" altLang="en-US" sz="1200" b="0" i="0" u="none" strike="noStrike" cap="none" normalizeH="0" baseline="0" dirty="0">
                <a:ln>
                  <a:noFill/>
                </a:ln>
                <a:solidFill>
                  <a:srgbClr val="067D17"/>
                </a:solidFill>
                <a:effectLst/>
                <a:latin typeface="JetBrains Mono"/>
              </a:rPr>
              <a:t> You entered an uppercase letter"</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else if </a:t>
            </a:r>
            <a:r>
              <a:rPr kumimoji="0" lang="en-US" altLang="en-US" sz="1200" b="0" i="0" u="none" strike="noStrike" cap="none" normalizeH="0" baseline="0" dirty="0">
                <a:ln>
                  <a:noFill/>
                </a:ln>
                <a:solidFill>
                  <a:srgbClr val="080808"/>
                </a:solidFill>
                <a:effectLst/>
                <a:latin typeface="JetBrains Mono"/>
              </a:rPr>
              <a:t>(isalpha(</a:t>
            </a:r>
            <a:r>
              <a:rPr kumimoji="0" lang="en-US" altLang="en-US" sz="1200" b="0" i="0" u="none" strike="noStrike" cap="none" normalizeH="0" baseline="0" dirty="0">
                <a:ln>
                  <a:noFill/>
                </a:ln>
                <a:solidFill>
                  <a:srgbClr val="000000"/>
                </a:solidFill>
                <a:effectLst/>
                <a:latin typeface="JetBrains Mono"/>
              </a:rPr>
              <a:t>gender</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1750EB"/>
                </a:solidFill>
                <a:effectLst/>
                <a:latin typeface="JetBrains Mono"/>
              </a:rPr>
              <a:t>0</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printf(</a:t>
            </a:r>
            <a:r>
              <a:rPr kumimoji="0" lang="en-US" altLang="en-US" sz="1200" b="0" i="0" u="none" strike="noStrike" cap="none" normalizeH="0" baseline="0" dirty="0">
                <a:ln>
                  <a:noFill/>
                </a:ln>
                <a:solidFill>
                  <a:srgbClr val="067D17"/>
                </a:solidFill>
                <a:effectLst/>
                <a:latin typeface="JetBrains Mono"/>
              </a:rPr>
              <a:t>"</a:t>
            </a:r>
            <a:r>
              <a:rPr kumimoji="0" lang="en-US" altLang="en-US" sz="1200" b="0" i="0" u="none" strike="noStrike" cap="none" normalizeH="0" baseline="0" dirty="0">
                <a:ln>
                  <a:noFill/>
                </a:ln>
                <a:solidFill>
                  <a:srgbClr val="0037A6"/>
                </a:solidFill>
                <a:effectLst/>
                <a:latin typeface="JetBrains Mono"/>
              </a:rPr>
              <a:t>\n</a:t>
            </a:r>
            <a:r>
              <a:rPr kumimoji="0" lang="en-US" altLang="en-US" sz="1200" b="0" i="0" u="none" strike="noStrike" cap="none" normalizeH="0" baseline="0" dirty="0">
                <a:ln>
                  <a:noFill/>
                </a:ln>
                <a:solidFill>
                  <a:srgbClr val="067D17"/>
                </a:solidFill>
                <a:effectLst/>
                <a:latin typeface="JetBrains Mono"/>
              </a:rPr>
              <a:t> You didn't enter a letter"</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else if </a:t>
            </a:r>
            <a:r>
              <a:rPr kumimoji="0" lang="en-US" altLang="en-US" sz="1200" b="0" i="0" u="none" strike="noStrike" cap="none" normalizeH="0" baseline="0" dirty="0">
                <a:ln>
                  <a:noFill/>
                </a:ln>
                <a:solidFill>
                  <a:srgbClr val="080808"/>
                </a:solidFill>
                <a:effectLst/>
                <a:latin typeface="JetBrains Mono"/>
              </a:rPr>
              <a:t>(ispunct(</a:t>
            </a:r>
            <a:r>
              <a:rPr kumimoji="0" lang="en-US" altLang="en-US" sz="1200" b="0" i="0" u="none" strike="noStrike" cap="none" normalizeH="0" baseline="0" dirty="0">
                <a:ln>
                  <a:noFill/>
                </a:ln>
                <a:solidFill>
                  <a:srgbClr val="000000"/>
                </a:solidFill>
                <a:effectLst/>
                <a:latin typeface="JetBrains Mono"/>
              </a:rPr>
              <a:t>gender</a:t>
            </a: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1750EB"/>
                </a:solidFill>
                <a:effectLst/>
                <a:latin typeface="JetBrains Mono"/>
              </a:rPr>
              <a:t>0</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printf(</a:t>
            </a:r>
            <a:r>
              <a:rPr kumimoji="0" lang="en-US" altLang="en-US" sz="1200" b="0" i="0" u="none" strike="noStrike" cap="none" normalizeH="0" baseline="0" dirty="0">
                <a:ln>
                  <a:noFill/>
                </a:ln>
                <a:solidFill>
                  <a:srgbClr val="067D17"/>
                </a:solidFill>
                <a:effectLst/>
                <a:latin typeface="JetBrains Mono"/>
              </a:rPr>
              <a:t>"</a:t>
            </a:r>
            <a:r>
              <a:rPr kumimoji="0" lang="en-US" altLang="en-US" sz="1200" b="0" i="0" u="none" strike="noStrike" cap="none" normalizeH="0" baseline="0" dirty="0">
                <a:ln>
                  <a:noFill/>
                </a:ln>
                <a:solidFill>
                  <a:srgbClr val="0037A6"/>
                </a:solidFill>
                <a:effectLst/>
                <a:latin typeface="JetBrains Mono"/>
              </a:rPr>
              <a:t>\n</a:t>
            </a:r>
            <a:r>
              <a:rPr kumimoji="0" lang="en-US" altLang="en-US" sz="1200" b="0" i="0" u="none" strike="noStrike" cap="none" normalizeH="0" baseline="0" dirty="0">
                <a:ln>
                  <a:noFill/>
                </a:ln>
                <a:solidFill>
                  <a:srgbClr val="067D17"/>
                </a:solidFill>
                <a:effectLst/>
                <a:latin typeface="JetBrains Mono"/>
              </a:rPr>
              <a:t> You entered punctuation"</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else if </a:t>
            </a:r>
            <a:r>
              <a:rPr kumimoji="0" lang="en-US" altLang="en-US" sz="1200" b="0" i="0" u="none" strike="noStrike" cap="none" normalizeH="0" baseline="0" dirty="0">
                <a:ln>
                  <a:noFill/>
                </a:ln>
                <a:solidFill>
                  <a:srgbClr val="080808"/>
                </a:solidFill>
                <a:effectLst/>
                <a:latin typeface="JetBrains Mono"/>
              </a:rPr>
              <a:t>(isspace(</a:t>
            </a:r>
            <a:r>
              <a:rPr kumimoji="0" lang="en-US" altLang="en-US" sz="1200" b="0" i="0" u="none" strike="noStrike" cap="none" normalizeH="0" baseline="0" dirty="0">
                <a:ln>
                  <a:noFill/>
                </a:ln>
                <a:solidFill>
                  <a:srgbClr val="000000"/>
                </a:solidFill>
                <a:effectLst/>
                <a:latin typeface="JetBrains Mono"/>
              </a:rPr>
              <a:t>gender</a:t>
            </a: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1750EB"/>
                </a:solidFill>
                <a:effectLst/>
                <a:latin typeface="JetBrains Mono"/>
              </a:rPr>
              <a:t>0</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printf(</a:t>
            </a:r>
            <a:r>
              <a:rPr kumimoji="0" lang="en-US" altLang="en-US" sz="1200" b="0" i="0" u="none" strike="noStrike" cap="none" normalizeH="0" baseline="0" dirty="0">
                <a:ln>
                  <a:noFill/>
                </a:ln>
                <a:solidFill>
                  <a:srgbClr val="067D17"/>
                </a:solidFill>
                <a:effectLst/>
                <a:latin typeface="JetBrains Mono"/>
              </a:rPr>
              <a:t>"</a:t>
            </a:r>
            <a:r>
              <a:rPr kumimoji="0" lang="en-US" altLang="en-US" sz="1200" b="0" i="0" u="none" strike="noStrike" cap="none" normalizeH="0" baseline="0" dirty="0">
                <a:ln>
                  <a:noFill/>
                </a:ln>
                <a:solidFill>
                  <a:srgbClr val="0037A6"/>
                </a:solidFill>
                <a:effectLst/>
                <a:latin typeface="JetBrains Mono"/>
              </a:rPr>
              <a:t>\n</a:t>
            </a:r>
            <a:r>
              <a:rPr kumimoji="0" lang="en-US" altLang="en-US" sz="1200" b="0" i="0" u="none" strike="noStrike" cap="none" normalizeH="0" baseline="0" dirty="0">
                <a:ln>
                  <a:noFill/>
                </a:ln>
                <a:solidFill>
                  <a:srgbClr val="067D17"/>
                </a:solidFill>
                <a:effectLst/>
                <a:latin typeface="JetBrains Mono"/>
              </a:rPr>
              <a:t> You entered whitespace"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if </a:t>
            </a:r>
            <a:r>
              <a:rPr kumimoji="0" lang="en-US" altLang="en-US" sz="1200" b="0" i="0" u="none" strike="noStrike" cap="none" normalizeH="0" baseline="0" dirty="0">
                <a:ln>
                  <a:noFill/>
                </a:ln>
                <a:solidFill>
                  <a:srgbClr val="080808"/>
                </a:solidFill>
                <a:effectLst/>
                <a:latin typeface="JetBrains Mono"/>
              </a:rPr>
              <a:t>(isdigit(</a:t>
            </a:r>
            <a:r>
              <a:rPr kumimoji="0" lang="en-US" altLang="en-US" sz="1200" b="0" i="0" u="none" strike="noStrike" cap="none" normalizeH="0" baseline="0" dirty="0">
                <a:ln>
                  <a:noFill/>
                </a:ln>
                <a:solidFill>
                  <a:srgbClr val="000000"/>
                </a:solidFill>
                <a:effectLst/>
                <a:latin typeface="JetBrains Mono"/>
              </a:rPr>
              <a:t>age</a:t>
            </a:r>
            <a:r>
              <a:rPr kumimoji="0" lang="en-US" altLang="en-US" sz="1200" b="0" i="0" u="none" strike="noStrike" cap="none" normalizeH="0" baseline="0" dirty="0">
                <a:ln>
                  <a:noFill/>
                </a:ln>
                <a:solidFill>
                  <a:srgbClr val="080808"/>
                </a:solidFill>
                <a:effectLst/>
                <a:latin typeface="JetBrains Mono"/>
              </a:rPr>
              <a:t>) &gt; </a:t>
            </a:r>
            <a:r>
              <a:rPr kumimoji="0" lang="en-US" altLang="en-US" sz="1200" b="0" i="0" u="none" strike="noStrike" cap="none" normalizeH="0" baseline="0" dirty="0">
                <a:ln>
                  <a:noFill/>
                </a:ln>
                <a:solidFill>
                  <a:srgbClr val="1750EB"/>
                </a:solidFill>
                <a:effectLst/>
                <a:latin typeface="JetBrains Mono"/>
              </a:rPr>
              <a:t>0</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printf(</a:t>
            </a:r>
            <a:r>
              <a:rPr kumimoji="0" lang="en-US" altLang="en-US" sz="1200" b="0" i="0" u="none" strike="noStrike" cap="none" normalizeH="0" baseline="0" dirty="0">
                <a:ln>
                  <a:noFill/>
                </a:ln>
                <a:solidFill>
                  <a:srgbClr val="067D17"/>
                </a:solidFill>
                <a:effectLst/>
                <a:latin typeface="JetBrains Mono"/>
              </a:rPr>
              <a:t>"</a:t>
            </a:r>
            <a:r>
              <a:rPr kumimoji="0" lang="en-US" altLang="en-US" sz="1200" b="0" i="0" u="none" strike="noStrike" cap="none" normalizeH="0" baseline="0" dirty="0">
                <a:ln>
                  <a:noFill/>
                </a:ln>
                <a:solidFill>
                  <a:srgbClr val="0037A6"/>
                </a:solidFill>
                <a:effectLst/>
                <a:latin typeface="JetBrains Mono"/>
              </a:rPr>
              <a:t>\n</a:t>
            </a:r>
            <a:r>
              <a:rPr kumimoji="0" lang="en-US" altLang="en-US" sz="1200" b="0" i="0" u="none" strike="noStrike" cap="none" normalizeH="0" baseline="0" dirty="0">
                <a:ln>
                  <a:noFill/>
                </a:ln>
                <a:solidFill>
                  <a:srgbClr val="067D17"/>
                </a:solidFill>
                <a:effectLst/>
                <a:latin typeface="JetBrains Mono"/>
              </a:rPr>
              <a:t> You didn't enter a number for age."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else if </a:t>
            </a:r>
            <a:r>
              <a:rPr kumimoji="0" lang="en-US" altLang="en-US" sz="1200" b="0" i="0" u="none" strike="noStrike" cap="none" normalizeH="0" baseline="0" dirty="0">
                <a:ln>
                  <a:noFill/>
                </a:ln>
                <a:solidFill>
                  <a:srgbClr val="080808"/>
                </a:solidFill>
                <a:effectLst/>
                <a:latin typeface="JetBrains Mono"/>
              </a:rPr>
              <a:t>(isdigit(</a:t>
            </a:r>
            <a:r>
              <a:rPr kumimoji="0" lang="en-US" altLang="en-US" sz="1200" b="0" i="0" u="none" strike="noStrike" cap="none" normalizeH="0" baseline="0" dirty="0">
                <a:ln>
                  <a:noFill/>
                </a:ln>
                <a:solidFill>
                  <a:srgbClr val="000000"/>
                </a:solidFill>
                <a:effectLst/>
                <a:latin typeface="JetBrains Mono"/>
              </a:rPr>
              <a:t>age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1750EB"/>
                </a:solidFill>
                <a:effectLst/>
                <a:latin typeface="JetBrains Mono"/>
              </a:rPr>
              <a:t>0</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printf(</a:t>
            </a:r>
            <a:r>
              <a:rPr kumimoji="0" lang="en-US" altLang="en-US" sz="1200" b="0" i="0" u="none" strike="noStrike" cap="none" normalizeH="0" baseline="0" dirty="0">
                <a:ln>
                  <a:noFill/>
                </a:ln>
                <a:solidFill>
                  <a:srgbClr val="067D17"/>
                </a:solidFill>
                <a:effectLst/>
                <a:latin typeface="JetBrains Mono"/>
              </a:rPr>
              <a:t>"</a:t>
            </a:r>
            <a:r>
              <a:rPr kumimoji="0" lang="en-US" altLang="en-US" sz="1200" b="0" i="0" u="none" strike="noStrike" cap="none" normalizeH="0" baseline="0" dirty="0">
                <a:ln>
                  <a:noFill/>
                </a:ln>
                <a:solidFill>
                  <a:srgbClr val="0037A6"/>
                </a:solidFill>
                <a:effectLst/>
                <a:latin typeface="JetBrains Mono"/>
              </a:rPr>
              <a:t>\n</a:t>
            </a:r>
            <a:r>
              <a:rPr kumimoji="0" lang="en-US" altLang="en-US" sz="1200" b="0" i="0" u="none" strike="noStrike" cap="none" normalizeH="0" baseline="0" dirty="0">
                <a:ln>
                  <a:noFill/>
                </a:ln>
                <a:solidFill>
                  <a:srgbClr val="067D17"/>
                </a:solidFill>
                <a:effectLst/>
                <a:latin typeface="JetBrains Mono"/>
              </a:rPr>
              <a:t> You entered the number %d."</a:t>
            </a: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00"/>
                </a:solidFill>
                <a:effectLst/>
                <a:latin typeface="JetBrains Mono"/>
              </a:rPr>
              <a:t>age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3570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A95686C1435C4CA72EDF27113A9710" ma:contentTypeVersion="34" ma:contentTypeDescription="Create a new document." ma:contentTypeScope="" ma:versionID="248985e5efc717a7b0a3c4047499a913">
  <xsd:schema xmlns:xsd="http://www.w3.org/2001/XMLSchema" xmlns:xs="http://www.w3.org/2001/XMLSchema" xmlns:p="http://schemas.microsoft.com/office/2006/metadata/properties" xmlns:ns2="23f781cc-1149-48aa-9162-512ac604eafb" xmlns:ns3="5a66a50f-8079-4b93-bf09-bc3953aaa380" targetNamespace="http://schemas.microsoft.com/office/2006/metadata/properties" ma:root="true" ma:fieldsID="f56b589be3f7890abea3659d012ae3fb" ns2:_="" ns3:_="">
    <xsd:import namespace="23f781cc-1149-48aa-9162-512ac604eafb"/>
    <xsd:import namespace="5a66a50f-8079-4b93-bf09-bc3953aaa380"/>
    <xsd:element name="properties">
      <xsd:complexType>
        <xsd:sequence>
          <xsd:element name="documentManagement">
            <xsd:complexType>
              <xsd:all>
                <xsd:element ref="ns2:a4192ee6d54140328fc41e0605e7b5ff" minOccurs="0"/>
                <xsd:element ref="ns2:TaxCatchAll" minOccurs="0"/>
                <xsd:element ref="ns2:afee2ebe049d4eab858650b9fc7db37d" minOccurs="0"/>
                <xsd:element ref="ns2:g219ec798fed4145bddb1974ae6f7c09" minOccurs="0"/>
                <xsd:element ref="ns2:j6c87223aaad4fc7897588eb4d958691" minOccurs="0"/>
                <xsd:element ref="ns2:hc0cac3120ab4e44b5e113c8b836247e" minOccurs="0"/>
                <xsd:element ref="ns2:PersonalIdentificationData" minOccurs="0"/>
                <xsd:element ref="ns2:KeyStage" minOccurs="0"/>
                <xsd:element ref="ns2:Year" minOccurs="0"/>
                <xsd:element ref="ns2:Lesson" minOccurs="0"/>
                <xsd:element ref="ns2:CustomTags" minOccurs="0"/>
                <xsd:element ref="ns2:CurriculumSubject" minOccurs="0"/>
                <xsd:element ref="ns3:MediaServiceMetadata" minOccurs="0"/>
                <xsd:element ref="ns3:MediaServiceFastMetadata"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2:SharedWithUsers" minOccurs="0"/>
                <xsd:element ref="ns2:SharedWithDetails" minOccurs="0"/>
                <xsd:element ref="ns3:MediaServiceDateTaken" minOccurs="0"/>
                <xsd:element ref="ns3:MediaLengthInSeconds" minOccurs="0"/>
                <xsd:element ref="ns3:MediaServiceLocation" minOccurs="0"/>
                <xsd:element ref="ns3:lcf76f155ced4ddcb4097134ff3c332f"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f781cc-1149-48aa-9162-512ac604eafb" elementFormDefault="qualified">
    <xsd:import namespace="http://schemas.microsoft.com/office/2006/documentManagement/types"/>
    <xsd:import namespace="http://schemas.microsoft.com/office/infopath/2007/PartnerControls"/>
    <xsd:element name="a4192ee6d54140328fc41e0605e7b5ff" ma:index="9" nillable="true" ma:taxonomy="true" ma:internalName="a4192ee6d54140328fc41e0605e7b5ff" ma:taxonomyFieldName="Topic" ma:displayName="Topic" ma:fieldId="{a4192ee6-d541-4032-8fc4-1e0605e7b5ff}" ma:sspId="ee8a0f17-d68e-4b2e-8396-6319c239116c" ma:termSetId="158c3c6c-aa2c-4520-8b84-b09d2f3d791c"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1967b18c-6420-40af-9996-808e77a17ccb}" ma:internalName="TaxCatchAll" ma:showField="CatchAllData" ma:web="23f781cc-1149-48aa-9162-512ac604eafb">
      <xsd:complexType>
        <xsd:complexContent>
          <xsd:extension base="dms:MultiChoiceLookup">
            <xsd:sequence>
              <xsd:element name="Value" type="dms:Lookup" maxOccurs="unbounded" minOccurs="0" nillable="true"/>
            </xsd:sequence>
          </xsd:extension>
        </xsd:complexContent>
      </xsd:complexType>
    </xsd:element>
    <xsd:element name="afee2ebe049d4eab858650b9fc7db37d" ma:index="12" nillable="true" ma:taxonomy="true" ma:internalName="afee2ebe049d4eab858650b9fc7db37d" ma:taxonomyFieldName="Staff_x0020_Category" ma:displayName="Staff Category" ma:fieldId="{afee2ebe-049d-4eab-8586-50b9fc7db37d}" ma:sspId="ee8a0f17-d68e-4b2e-8396-6319c239116c" ma:termSetId="1d256c44-d225-43d3-b197-8be199fc5190" ma:anchorId="00000000-0000-0000-0000-000000000000" ma:open="false" ma:isKeyword="false">
      <xsd:complexType>
        <xsd:sequence>
          <xsd:element ref="pc:Terms" minOccurs="0" maxOccurs="1"/>
        </xsd:sequence>
      </xsd:complexType>
    </xsd:element>
    <xsd:element name="g219ec798fed4145bddb1974ae6f7c09" ma:index="14" nillable="true" ma:taxonomy="true" ma:internalName="g219ec798fed4145bddb1974ae6f7c09" ma:taxonomyFieldName="Exam_x0020_Board" ma:displayName="Exam Board" ma:fieldId="{0219ec79-8fed-4145-bddb-1974ae6f7c09}" ma:sspId="ee8a0f17-d68e-4b2e-8396-6319c239116c" ma:termSetId="ef6a95a5-b1b4-422a-adf3-10d3e708ce3d" ma:anchorId="00000000-0000-0000-0000-000000000000" ma:open="false" ma:isKeyword="false">
      <xsd:complexType>
        <xsd:sequence>
          <xsd:element ref="pc:Terms" minOccurs="0" maxOccurs="1"/>
        </xsd:sequence>
      </xsd:complexType>
    </xsd:element>
    <xsd:element name="j6c87223aaad4fc7897588eb4d958691" ma:index="16" nillable="true" ma:taxonomy="true" ma:internalName="j6c87223aaad4fc7897588eb4d958691" ma:taxonomyFieldName="Week" ma:displayName="Week" ma:fieldId="{36c87223-aaad-4fc7-8975-88eb4d958691}" ma:sspId="ee8a0f17-d68e-4b2e-8396-6319c239116c" ma:termSetId="7b8033a3-3c9d-4426-a1fb-da4e79f7f48d" ma:anchorId="00000000-0000-0000-0000-000000000000" ma:open="false" ma:isKeyword="false">
      <xsd:complexType>
        <xsd:sequence>
          <xsd:element ref="pc:Terms" minOccurs="0" maxOccurs="1"/>
        </xsd:sequence>
      </xsd:complexType>
    </xsd:element>
    <xsd:element name="hc0cac3120ab4e44b5e113c8b836247e" ma:index="18" nillable="true" ma:taxonomy="true" ma:internalName="hc0cac3120ab4e44b5e113c8b836247e" ma:taxonomyFieldName="Term" ma:displayName="Term" ma:fieldId="{1c0cac31-20ab-4e44-b5e1-13c8b836247e}" ma:sspId="ee8a0f17-d68e-4b2e-8396-6319c239116c" ma:termSetId="2f8a93a3-12a4-41b2-b51f-de418ffdc805" ma:anchorId="00000000-0000-0000-0000-000000000000" ma:open="false" ma:isKeyword="false">
      <xsd:complexType>
        <xsd:sequence>
          <xsd:element ref="pc:Terms" minOccurs="0" maxOccurs="1"/>
        </xsd:sequence>
      </xsd:complexType>
    </xsd:element>
    <xsd:element name="PersonalIdentificationData" ma:index="19" nillable="true" ma:displayName="Personal Identification Data" ma:internalName="Personal_x0020_Identification_x0020_Data">
      <xsd:simpleType>
        <xsd:restriction base="dms:Choice">
          <xsd:enumeration value="No"/>
          <xsd:enumeration value="Yes"/>
        </xsd:restriction>
      </xsd:simpleType>
    </xsd:element>
    <xsd:element name="KeyStage" ma:index="20" nillable="true" ma:displayName="Key Stage" ma:internalName="Key_x0020_Stage">
      <xsd:simpleType>
        <xsd:restriction base="dms:Text"/>
      </xsd:simpleType>
    </xsd:element>
    <xsd:element name="Year" ma:index="21" nillable="true" ma:displayName="Year" ma:internalName="Year">
      <xsd:simpleType>
        <xsd:restriction base="dms:Text"/>
      </xsd:simpleType>
    </xsd:element>
    <xsd:element name="Lesson" ma:index="22" nillable="true" ma:displayName="Lesson" ma:internalName="Lesson">
      <xsd:simpleType>
        <xsd:restriction base="dms:Text"/>
      </xsd:simpleType>
    </xsd:element>
    <xsd:element name="CustomTags" ma:index="23" nillable="true" ma:displayName="Custom Tags" ma:internalName="Custom_x0020_Tags">
      <xsd:simpleType>
        <xsd:restriction base="dms:Text"/>
      </xsd:simpleType>
    </xsd:element>
    <xsd:element name="CurriculumSubject" ma:index="24" nillable="true" ma:displayName="Curriculum Subject" ma:default="Computer Science" ma:internalName="Curriculum_x0020_Subject">
      <xsd:simpleType>
        <xsd:restriction base="dms:Text"/>
      </xsd:simpleType>
    </xsd:element>
    <xsd:element name="SharedWithUsers" ma:index="3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66a50f-8079-4b93-bf09-bc3953aaa380" elementFormDefault="qualified">
    <xsd:import namespace="http://schemas.microsoft.com/office/2006/documentManagement/types"/>
    <xsd:import namespace="http://schemas.microsoft.com/office/infopath/2007/PartnerControls"/>
    <xsd:element name="MediaServiceMetadata" ma:index="25" nillable="true" ma:displayName="MediaServiceMetadata" ma:hidden="true" ma:internalName="MediaServiceMetadata" ma:readOnly="true">
      <xsd:simpleType>
        <xsd:restriction base="dms:Note"/>
      </xsd:simpleType>
    </xsd:element>
    <xsd:element name="MediaServiceFastMetadata" ma:index="26" nillable="true" ma:displayName="MediaServiceFastMetadata" ma:hidden="true" ma:internalName="MediaServiceFastMetadata" ma:readOnly="true">
      <xsd:simpleType>
        <xsd:restriction base="dms:Note"/>
      </xsd:simpleType>
    </xsd:element>
    <xsd:element name="MediaServiceGenerationTime" ma:index="27" nillable="true" ma:displayName="MediaServiceGenerationTime" ma:hidden="true" ma:internalName="MediaServiceGenerationTime" ma:readOnly="true">
      <xsd:simpleType>
        <xsd:restriction base="dms:Text"/>
      </xsd:simpleType>
    </xsd:element>
    <xsd:element name="MediaServiceEventHashCode" ma:index="28" nillable="true" ma:displayName="MediaServiceEventHashCode" ma:hidden="true" ma:internalName="MediaServiceEventHashCode" ma:readOnly="true">
      <xsd:simpleType>
        <xsd:restriction base="dms:Text"/>
      </xsd:simpleType>
    </xsd:element>
    <xsd:element name="MediaServiceOCR" ma:index="29" nillable="true" ma:displayName="Extracted Text" ma:internalName="MediaServiceOCR" ma:readOnly="true">
      <xsd:simpleType>
        <xsd:restriction base="dms:Note">
          <xsd:maxLength value="255"/>
        </xsd:restriction>
      </xsd:simpleType>
    </xsd:element>
    <xsd:element name="MediaServiceAutoKeyPoints" ma:index="30" nillable="true" ma:displayName="MediaServiceAutoKeyPoints" ma:hidden="true" ma:internalName="MediaServiceAutoKeyPoints" ma:readOnly="true">
      <xsd:simpleType>
        <xsd:restriction base="dms:Note"/>
      </xsd:simpleType>
    </xsd:element>
    <xsd:element name="MediaServiceKeyPoints" ma:index="31" nillable="true" ma:displayName="KeyPoints" ma:internalName="MediaServiceKeyPoints" ma:readOnly="true">
      <xsd:simpleType>
        <xsd:restriction base="dms:Note">
          <xsd:maxLength value="255"/>
        </xsd:restriction>
      </xsd:simpleType>
    </xsd:element>
    <xsd:element name="MediaServiceDateTaken" ma:index="34" nillable="true" ma:displayName="MediaServiceDateTaken" ma:hidden="true" ma:internalName="MediaServiceDateTaken" ma:readOnly="true">
      <xsd:simpleType>
        <xsd:restriction base="dms:Text"/>
      </xsd:simpleType>
    </xsd:element>
    <xsd:element name="MediaLengthInSeconds" ma:index="35" nillable="true" ma:displayName="MediaLengthInSeconds" ma:hidden="true" ma:internalName="MediaLengthInSeconds" ma:readOnly="true">
      <xsd:simpleType>
        <xsd:restriction base="dms:Unknown"/>
      </xsd:simpleType>
    </xsd:element>
    <xsd:element name="MediaServiceLocation" ma:index="36" nillable="true" ma:displayName="Location" ma:internalName="MediaServiceLocation" ma:readOnly="true">
      <xsd:simpleType>
        <xsd:restriction base="dms:Text"/>
      </xsd:simpleType>
    </xsd:element>
    <xsd:element name="lcf76f155ced4ddcb4097134ff3c332f" ma:index="38" nillable="true" ma:taxonomy="true" ma:internalName="lcf76f155ced4ddcb4097134ff3c332f" ma:taxonomyFieldName="MediaServiceImageTags" ma:displayName="Image Tags" ma:readOnly="false" ma:fieldId="{5cf76f15-5ced-4ddc-b409-7134ff3c332f}" ma:taxonomyMulti="true" ma:sspId="ee8a0f17-d68e-4b2e-8396-6319c239116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39"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4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97A297-C83B-4D83-9E9C-59EAA7B2D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f781cc-1149-48aa-9162-512ac604eafb"/>
    <ds:schemaRef ds:uri="5a66a50f-8079-4b93-bf09-bc3953aaa38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628729-C975-4381-A30A-B0D26A83A8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483</TotalTime>
  <Words>1433</Words>
  <Application>Microsoft Office PowerPoint</Application>
  <PresentationFormat>On-screen Show (4:3)</PresentationFormat>
  <Paragraphs>117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JetBrains Mono</vt:lpstr>
      <vt:lpstr>Roboto</vt:lpstr>
      <vt:lpstr>Times New Roman</vt:lpstr>
      <vt:lpstr>Office Theme</vt:lpstr>
      <vt:lpstr>Chapter 3 – SWITCH/CASE statements</vt:lpstr>
      <vt:lpstr>Key terms:</vt:lpstr>
      <vt:lpstr>Recapping IFs</vt:lpstr>
      <vt:lpstr>Why might an IF not be best?</vt:lpstr>
      <vt:lpstr>Example 1</vt:lpstr>
      <vt:lpstr>Example 1 continued</vt:lpstr>
      <vt:lpstr>Validation Functions</vt:lpstr>
      <vt:lpstr>Copy &amp; run this validation example</vt:lpstr>
    </vt:vector>
  </TitlesOfParts>
  <Company>BHASVIC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Intro to C</dc:title>
  <dc:creator>USER</dc:creator>
  <cp:lastModifiedBy>Jack Griffiths</cp:lastModifiedBy>
  <cp:revision>76</cp:revision>
  <dcterms:created xsi:type="dcterms:W3CDTF">2011-09-13T14:30:53Z</dcterms:created>
  <dcterms:modified xsi:type="dcterms:W3CDTF">2024-07-01T06:57:28Z</dcterms:modified>
</cp:coreProperties>
</file>