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6"/>
  </p:notesMasterIdLst>
  <p:sldIdLst>
    <p:sldId id="256" r:id="rId4"/>
    <p:sldId id="280" r:id="rId5"/>
    <p:sldId id="257" r:id="rId6"/>
    <p:sldId id="258" r:id="rId7"/>
    <p:sldId id="261" r:id="rId8"/>
    <p:sldId id="281" r:id="rId9"/>
    <p:sldId id="268" r:id="rId10"/>
    <p:sldId id="269" r:id="rId11"/>
    <p:sldId id="274" r:id="rId12"/>
    <p:sldId id="275" r:id="rId13"/>
    <p:sldId id="270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404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8BA9C6D1-2046-4B5D-912B-0077FBD9CC9E}"/>
    <pc:docChg chg="delSld">
      <pc:chgData name="Jack Griffiths" userId="1c57746c-d55f-46ec-a6b0-f12b15460f68" providerId="ADAL" clId="{8BA9C6D1-2046-4B5D-912B-0077FBD9CC9E}" dt="2024-07-01T06:55:10.869" v="2" actId="47"/>
      <pc:docMkLst>
        <pc:docMk/>
      </pc:docMkLst>
      <pc:sldChg chg="del">
        <pc:chgData name="Jack Griffiths" userId="1c57746c-d55f-46ec-a6b0-f12b15460f68" providerId="ADAL" clId="{8BA9C6D1-2046-4B5D-912B-0077FBD9CC9E}" dt="2024-07-01T06:54:51.085" v="0" actId="47"/>
        <pc:sldMkLst>
          <pc:docMk/>
          <pc:sldMk cId="3845030764" sldId="260"/>
        </pc:sldMkLst>
      </pc:sldChg>
      <pc:sldChg chg="del">
        <pc:chgData name="Jack Griffiths" userId="1c57746c-d55f-46ec-a6b0-f12b15460f68" providerId="ADAL" clId="{8BA9C6D1-2046-4B5D-912B-0077FBD9CC9E}" dt="2024-07-01T06:55:08.847" v="1" actId="47"/>
        <pc:sldMkLst>
          <pc:docMk/>
          <pc:sldMk cId="2260501169" sldId="282"/>
        </pc:sldMkLst>
      </pc:sldChg>
      <pc:sldChg chg="del">
        <pc:chgData name="Jack Griffiths" userId="1c57746c-d55f-46ec-a6b0-f12b15460f68" providerId="ADAL" clId="{8BA9C6D1-2046-4B5D-912B-0077FBD9CC9E}" dt="2024-07-01T06:55:10.869" v="2" actId="47"/>
        <pc:sldMkLst>
          <pc:docMk/>
          <pc:sldMk cId="283459301" sldId="2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782B5-D8FE-4DA3-AB7A-4EE803611B71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1C0F8E-2F2C-457F-A67C-5156659F1E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62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Group work more information</a:t>
            </a:r>
            <a:r>
              <a:rPr lang="en-GB" baseline="0" dirty="0"/>
              <a:t> on next slide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0F8E-2F2C-457F-A67C-5156659F1E9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223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</a:t>
            </a:r>
            <a:r>
              <a:rPr lang="en-GB" baseline="0" dirty="0"/>
              <a:t> get them to work in groups on algorithm and then individually to code???  Can get together to discuss algorithms as a class if time allows.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0F8E-2F2C-457F-A67C-5156659F1E9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958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1C0F8E-2F2C-457F-A67C-5156659F1E9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90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0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9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6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6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7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2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1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692696"/>
            <a:ext cx="7772400" cy="1470025"/>
          </a:xfrm>
        </p:spPr>
        <p:txBody>
          <a:bodyPr/>
          <a:lstStyle/>
          <a:p>
            <a:r>
              <a:rPr lang="en-GB" b="1" dirty="0"/>
              <a:t>Chapter 1 – Intro to C Coding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420888"/>
            <a:ext cx="7128792" cy="3024336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By the end of this chapter you should be able to: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/>
              <a:t>Use input and output functions in C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dirty="0"/>
              <a:t>Use the basic conventions of programming to show good practice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660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Decomposition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2800" dirty="0">
                <a:solidFill>
                  <a:srgbClr val="00B0F0"/>
                </a:solidFill>
              </a:rPr>
              <a:t>Inputs</a:t>
            </a:r>
            <a:r>
              <a:rPr lang="en-GB" sz="2800" dirty="0"/>
              <a:t>- number of walls, length of walls in metres (assume they are all the same length at this point), height of walls (number of rows).</a:t>
            </a:r>
          </a:p>
          <a:p>
            <a:r>
              <a:rPr lang="en-GB" sz="2800" dirty="0">
                <a:solidFill>
                  <a:srgbClr val="00B0F0"/>
                </a:solidFill>
              </a:rPr>
              <a:t>Processing</a:t>
            </a:r>
            <a:r>
              <a:rPr lang="en-GB" sz="2800" dirty="0"/>
              <a:t> – it takes 1.5 bricks to build 1m of 1 row of wall. There are 100 bricks on a pallet</a:t>
            </a:r>
          </a:p>
          <a:p>
            <a:r>
              <a:rPr lang="en-GB" sz="2800" dirty="0">
                <a:solidFill>
                  <a:srgbClr val="00B0F0"/>
                </a:solidFill>
              </a:rPr>
              <a:t>Outputs</a:t>
            </a:r>
            <a:r>
              <a:rPr lang="en-GB" sz="2800" dirty="0"/>
              <a:t>- how many bricks are needed, how many pallets are needed, how many bricks will be left over.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dirty="0"/>
              <a:t>TASK - Work in pairs to plan an algorithm that may solve 	Bob’s problem.</a:t>
            </a:r>
          </a:p>
          <a:p>
            <a:pPr marL="0" indent="0">
              <a:buNone/>
            </a:pPr>
            <a:r>
              <a:rPr lang="en-GB" sz="2800" dirty="0"/>
              <a:t>	When your algorithm’s been checked you are to 	individually code &amp; test it in </a:t>
            </a:r>
            <a:r>
              <a:rPr lang="en-GB" sz="2800" dirty="0" err="1"/>
              <a:t>CLion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347624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err="1"/>
              <a:t>Decomp</a:t>
            </a:r>
            <a:r>
              <a:rPr lang="en-GB" dirty="0"/>
              <a:t> – always ID the components of a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With any problem it is important to first identify the components of the problem.</a:t>
            </a:r>
          </a:p>
          <a:p>
            <a:pPr lvl="1"/>
            <a:r>
              <a:rPr lang="en-GB" dirty="0"/>
              <a:t>What do you know? </a:t>
            </a:r>
          </a:p>
          <a:p>
            <a:pPr lvl="1"/>
            <a:r>
              <a:rPr lang="en-GB" dirty="0"/>
              <a:t>What don’t you know?</a:t>
            </a:r>
          </a:p>
          <a:p>
            <a:pPr lvl="1"/>
            <a:r>
              <a:rPr lang="en-GB" dirty="0"/>
              <a:t>Can you break the problem down?</a:t>
            </a:r>
          </a:p>
          <a:p>
            <a:pPr lvl="1"/>
            <a:r>
              <a:rPr lang="en-GB" dirty="0"/>
              <a:t>Can you break the sub-tasks down even more (refine)</a:t>
            </a:r>
          </a:p>
          <a:p>
            <a:pPr lvl="1"/>
            <a:r>
              <a:rPr lang="en-GB" dirty="0"/>
              <a:t>Are some elements of the problem more important?</a:t>
            </a:r>
          </a:p>
          <a:p>
            <a:pPr lvl="1"/>
            <a:r>
              <a:rPr lang="en-GB" dirty="0"/>
              <a:t>Do you need to do some elements in order?</a:t>
            </a:r>
          </a:p>
        </p:txBody>
      </p:sp>
    </p:spTree>
    <p:extLst>
      <p:ext uri="{BB962C8B-B14F-4D97-AF65-F5344CB8AC3E}">
        <p14:creationId xmlns:p14="http://schemas.microsoft.com/office/powerpoint/2010/main" val="209354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Structure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>
            <a:normAutofit/>
          </a:bodyPr>
          <a:lstStyle/>
          <a:p>
            <a:r>
              <a:rPr lang="en-GB" sz="2400" dirty="0"/>
              <a:t>We can use diagrams to break down a problem and show how it’s been decomposed. This is a </a:t>
            </a:r>
            <a:r>
              <a:rPr lang="en-GB" sz="2400" b="1" dirty="0"/>
              <a:t>top down </a:t>
            </a:r>
            <a:r>
              <a:rPr lang="en-GB" sz="2400" dirty="0"/>
              <a:t>approach.</a:t>
            </a:r>
          </a:p>
          <a:p>
            <a:r>
              <a:rPr lang="en-GB" sz="2400" dirty="0"/>
              <a:t>Being able to produce these is a vital exam skill and we’ll be getting you to do this quite a bit!</a:t>
            </a:r>
          </a:p>
          <a:p>
            <a:pPr marL="0" indent="0">
              <a:buNone/>
            </a:pP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6" y="3284984"/>
            <a:ext cx="8549528" cy="2604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58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the chapters work….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Each chapter introduces a new structure or idea and has:</a:t>
            </a:r>
          </a:p>
          <a:p>
            <a:r>
              <a:rPr lang="en-GB" dirty="0"/>
              <a:t>Key terms </a:t>
            </a:r>
            <a:br>
              <a:rPr lang="en-GB" dirty="0"/>
            </a:br>
            <a:r>
              <a:rPr lang="en-GB" sz="2200" dirty="0"/>
              <a:t>Important for understanding exam Qs &amp; learning definitions</a:t>
            </a:r>
            <a:br>
              <a:rPr lang="en-GB" sz="2400" dirty="0"/>
            </a:br>
            <a:endParaRPr lang="en-GB" sz="2400" dirty="0"/>
          </a:p>
          <a:p>
            <a:r>
              <a:rPr lang="en-GB" dirty="0"/>
              <a:t>Examples of C code</a:t>
            </a:r>
            <a:br>
              <a:rPr lang="en-GB" dirty="0"/>
            </a:br>
            <a:r>
              <a:rPr lang="en-GB" sz="2200" dirty="0"/>
              <a:t>For you to copy and run so you can follow the explanations (which are colour coded) and see how they work</a:t>
            </a:r>
            <a:br>
              <a:rPr lang="en-GB" sz="2400" dirty="0"/>
            </a:br>
            <a:endParaRPr lang="en-GB" sz="2400" dirty="0"/>
          </a:p>
          <a:p>
            <a:r>
              <a:rPr lang="en-GB" dirty="0"/>
              <a:t>Tasks for you to write on your own</a:t>
            </a:r>
            <a:br>
              <a:rPr lang="en-GB" dirty="0"/>
            </a:br>
            <a:r>
              <a:rPr lang="en-GB" sz="2200" dirty="0"/>
              <a:t>To ensure that you can apply what you have learned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86584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dirty="0"/>
              <a:t>Key terms to ensure you know: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GB" sz="2400" b="1" dirty="0"/>
              <a:t>Variable</a:t>
            </a:r>
            <a:r>
              <a:rPr lang="en-GB" sz="2400" dirty="0"/>
              <a:t>: </a:t>
            </a:r>
            <a:r>
              <a:rPr lang="en-GB" sz="1800" dirty="0"/>
              <a:t>a memory space that you give a name that you can use to store data </a:t>
            </a:r>
          </a:p>
          <a:p>
            <a:r>
              <a:rPr lang="en-GB" sz="2400" b="1" dirty="0"/>
              <a:t>Pointer: </a:t>
            </a:r>
            <a:r>
              <a:rPr lang="en-GB" sz="1800" dirty="0"/>
              <a:t>in C this is the &amp; sign – it’s used in an input statement (a </a:t>
            </a:r>
            <a:r>
              <a:rPr lang="en-GB" sz="1800" dirty="0" err="1"/>
              <a:t>scanf</a:t>
            </a:r>
            <a:r>
              <a:rPr lang="en-GB" sz="1800" dirty="0"/>
              <a:t>) which tells the compiler where to send data once it’s been entered</a:t>
            </a:r>
          </a:p>
          <a:p>
            <a:r>
              <a:rPr lang="en-GB" sz="2400" b="1" dirty="0"/>
              <a:t>Library: </a:t>
            </a:r>
            <a:r>
              <a:rPr lang="en-GB" sz="1800" dirty="0"/>
              <a:t>ready-made and pre-compiled bits of code/ functions that you can use</a:t>
            </a:r>
            <a:endParaRPr lang="en-GB" sz="2400" b="1" dirty="0"/>
          </a:p>
          <a:p>
            <a:r>
              <a:rPr lang="en-GB" sz="2400" b="1" dirty="0"/>
              <a:t>Buffer: </a:t>
            </a:r>
            <a:r>
              <a:rPr lang="en-GB" sz="1800" dirty="0"/>
              <a:t>a temporary storage area</a:t>
            </a:r>
            <a:endParaRPr lang="en-GB" sz="2400" dirty="0"/>
          </a:p>
          <a:p>
            <a:r>
              <a:rPr lang="en-GB" sz="2400" b="1" dirty="0"/>
              <a:t>Assignment statement: </a:t>
            </a:r>
            <a:r>
              <a:rPr lang="en-GB" sz="1800" dirty="0"/>
              <a:t>the line of code that stores data to a variable </a:t>
            </a:r>
            <a:endParaRPr lang="en-GB" sz="1800" b="1" dirty="0"/>
          </a:p>
          <a:p>
            <a:r>
              <a:rPr lang="en-GB" sz="2400" b="1" dirty="0"/>
              <a:t>Initialisation / initialising: </a:t>
            </a:r>
            <a:r>
              <a:rPr lang="en-GB" sz="1800" dirty="0"/>
              <a:t>giving your variables a start value/ clearing them</a:t>
            </a:r>
            <a:endParaRPr lang="en-GB" sz="2400" b="1" dirty="0"/>
          </a:p>
          <a:p>
            <a:r>
              <a:rPr lang="en-GB" sz="2400" b="1" dirty="0"/>
              <a:t>Format code: </a:t>
            </a:r>
            <a:r>
              <a:rPr lang="en-GB" sz="1800" dirty="0"/>
              <a:t>the bits of code that set/ change the way a variable is input and output/ displayed </a:t>
            </a:r>
            <a:endParaRPr lang="en-GB" sz="2400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752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39459"/>
            <a:ext cx="2962672" cy="1143000"/>
          </a:xfrm>
        </p:spPr>
        <p:txBody>
          <a:bodyPr>
            <a:normAutofit/>
          </a:bodyPr>
          <a:lstStyle/>
          <a:p>
            <a:r>
              <a:rPr lang="en-GB" b="1" u="sng" dirty="0"/>
              <a:t>Example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4690864" cy="5040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rgbClr val="7030A0"/>
                </a:solidFill>
              </a:rPr>
              <a:t>#include&lt;</a:t>
            </a:r>
            <a:r>
              <a:rPr lang="en-GB" sz="2200" b="1" dirty="0" err="1">
                <a:solidFill>
                  <a:srgbClr val="7030A0"/>
                </a:solidFill>
              </a:rPr>
              <a:t>stdio.h</a:t>
            </a:r>
            <a:r>
              <a:rPr lang="en-GB" sz="2200" b="1" dirty="0">
                <a:solidFill>
                  <a:srgbClr val="7030A0"/>
                </a:solidFill>
              </a:rPr>
              <a:t>&gt;</a:t>
            </a:r>
            <a:endParaRPr lang="en-GB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rgbClr val="7030A0"/>
                </a:solidFill>
              </a:rPr>
              <a:t>#include&lt;</a:t>
            </a:r>
            <a:r>
              <a:rPr lang="en-GB" sz="2200" b="1" dirty="0" err="1">
                <a:solidFill>
                  <a:srgbClr val="7030A0"/>
                </a:solidFill>
              </a:rPr>
              <a:t>stdlib.h</a:t>
            </a:r>
            <a:r>
              <a:rPr lang="en-GB" sz="2200" b="1" dirty="0">
                <a:solidFill>
                  <a:srgbClr val="7030A0"/>
                </a:solidFill>
              </a:rPr>
              <a:t>&gt;</a:t>
            </a:r>
            <a:endParaRPr lang="en-GB" sz="22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B050"/>
                </a:solidFill>
              </a:rPr>
              <a:t>//this program reads in a number and outputs it</a:t>
            </a:r>
            <a:br>
              <a:rPr lang="en-GB" sz="1600" b="1" dirty="0">
                <a:solidFill>
                  <a:srgbClr val="00B050"/>
                </a:solidFill>
              </a:rPr>
            </a:br>
            <a:endParaRPr lang="en-GB" sz="16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2200" b="1" dirty="0"/>
              <a:t>main()</a:t>
            </a:r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{</a:t>
            </a:r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	</a:t>
            </a:r>
            <a:r>
              <a:rPr lang="en-GB" sz="1400" dirty="0">
                <a:solidFill>
                  <a:srgbClr val="00B050"/>
                </a:solidFill>
              </a:rPr>
              <a:t>//declares and initialises a variable</a:t>
            </a:r>
            <a:br>
              <a:rPr lang="en-GB" sz="2200" b="1" dirty="0"/>
            </a:br>
            <a:r>
              <a:rPr lang="en-GB" sz="2200" b="1" dirty="0"/>
              <a:t>	int value=0;	</a:t>
            </a:r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	</a:t>
            </a:r>
            <a:r>
              <a:rPr lang="en-GB" sz="2400" b="1" dirty="0">
                <a:solidFill>
                  <a:srgbClr val="00B050"/>
                </a:solidFill>
              </a:rPr>
              <a:t> </a:t>
            </a:r>
            <a:r>
              <a:rPr lang="en-GB" sz="1400" dirty="0">
                <a:solidFill>
                  <a:srgbClr val="00B050"/>
                </a:solidFill>
              </a:rPr>
              <a:t>//outputs the message to screen</a:t>
            </a:r>
          </a:p>
          <a:p>
            <a:pPr marL="0" indent="0">
              <a:buNone/>
            </a:pP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  <a:r>
              <a:rPr lang="en-GB" sz="2200" b="1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(“Enter a number  :");</a:t>
            </a:r>
          </a:p>
          <a:p>
            <a:pPr marL="0" indent="0">
              <a:buNone/>
            </a:pPr>
            <a:r>
              <a:rPr lang="en-GB" sz="2400" b="1" dirty="0">
                <a:solidFill>
                  <a:srgbClr val="00B050"/>
                </a:solidFill>
              </a:rPr>
              <a:t>	</a:t>
            </a:r>
            <a:r>
              <a:rPr lang="en-GB" sz="1400" dirty="0">
                <a:solidFill>
                  <a:srgbClr val="00B050"/>
                </a:solidFill>
              </a:rPr>
              <a:t>//gets the user input</a:t>
            </a:r>
          </a:p>
          <a:p>
            <a:pPr marL="0" indent="0">
              <a:buNone/>
            </a:pPr>
            <a:r>
              <a:rPr lang="en-GB" sz="2200" b="1" dirty="0"/>
              <a:t>	</a:t>
            </a:r>
            <a:r>
              <a:rPr lang="en-GB" sz="22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scanf</a:t>
            </a:r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en-GB" sz="2200" b="1" dirty="0">
                <a:solidFill>
                  <a:schemeClr val="accent3">
                    <a:lumMod val="75000"/>
                  </a:schemeClr>
                </a:solidFill>
              </a:rPr>
              <a:t>"%d", </a:t>
            </a:r>
            <a:r>
              <a:rPr lang="en-GB" sz="2200" b="1" dirty="0">
                <a:solidFill>
                  <a:srgbClr val="C00000"/>
                </a:solidFill>
              </a:rPr>
              <a:t>&amp;value</a:t>
            </a:r>
            <a:r>
              <a:rPr lang="en-GB" sz="2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);    </a:t>
            </a:r>
            <a:endParaRPr lang="en-GB" sz="2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GB" sz="2200" b="1" dirty="0"/>
              <a:t>	</a:t>
            </a:r>
            <a:r>
              <a:rPr lang="en-GB" sz="2200" b="1" dirty="0" err="1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("value is %d \</a:t>
            </a:r>
            <a:r>
              <a:rPr lang="en-GB" sz="2200" b="1" dirty="0" err="1">
                <a:solidFill>
                  <a:schemeClr val="accent6">
                    <a:lumMod val="75000"/>
                  </a:schemeClr>
                </a:solidFill>
              </a:rPr>
              <a:t>n",value</a:t>
            </a:r>
            <a:r>
              <a:rPr lang="en-GB" sz="22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GB" sz="2200" b="1" dirty="0"/>
              <a:t>}</a:t>
            </a:r>
            <a:endParaRPr lang="en-GB" sz="2200" dirty="0"/>
          </a:p>
        </p:txBody>
      </p:sp>
      <p:sp>
        <p:nvSpPr>
          <p:cNvPr id="4" name="Rectangle 3"/>
          <p:cNvSpPr/>
          <p:nvPr/>
        </p:nvSpPr>
        <p:spPr>
          <a:xfrm>
            <a:off x="5142025" y="116632"/>
            <a:ext cx="388843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Include loads basic libraries so you can use built-in functions to read in and out data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>
              <a:solidFill>
                <a:srgbClr val="7030A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>
                <a:solidFill>
                  <a:srgbClr val="00B050"/>
                </a:solidFill>
              </a:rPr>
              <a:t>Comments are lines to explain your program and are ignored by the compiler – you start them with two slashes e.g.  // </a:t>
            </a:r>
            <a:br>
              <a:rPr lang="en-GB" sz="1400" dirty="0"/>
            </a:br>
            <a:endParaRPr lang="en-GB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/>
              <a:t>We declare an integer </a:t>
            </a:r>
            <a:r>
              <a:rPr lang="en-GB" sz="1400" b="1" u="sng" dirty="0"/>
              <a:t>variable</a:t>
            </a:r>
            <a:r>
              <a:rPr lang="en-GB" sz="1400" dirty="0"/>
              <a:t> (a named memory location) called </a:t>
            </a:r>
            <a:r>
              <a:rPr lang="en-GB" sz="1400" i="1" dirty="0"/>
              <a:t>value</a:t>
            </a:r>
            <a:r>
              <a:rPr lang="en-GB" sz="1400" dirty="0"/>
              <a:t> and </a:t>
            </a:r>
            <a:r>
              <a:rPr lang="en-GB" sz="1400" b="1" u="sng" dirty="0"/>
              <a:t>initialise</a:t>
            </a:r>
            <a:r>
              <a:rPr lang="en-GB" sz="1400" dirty="0"/>
              <a:t> it as 0; this ensures it has no data in it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printf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 calls the ready made print library function. It outputs &amp; displays text on screen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GB" sz="1400" i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scanf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is the input library function that gets what you type on the keyboard.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When the IDE gets to a </a:t>
            </a:r>
            <a:r>
              <a:rPr lang="en-GB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scanf</a:t>
            </a:r>
            <a:r>
              <a:rPr lang="en-GB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it pauses and waits for user input &amp; enter to be pressed.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400" b="1" dirty="0">
                <a:solidFill>
                  <a:schemeClr val="accent3">
                    <a:lumMod val="75000"/>
                  </a:schemeClr>
                </a:solidFill>
              </a:rPr>
              <a:t>%d</a:t>
            </a:r>
            <a:r>
              <a:rPr lang="en-GB" sz="14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GB" sz="1400" u="sng" dirty="0">
                <a:solidFill>
                  <a:schemeClr val="accent3">
                    <a:lumMod val="75000"/>
                  </a:schemeClr>
                </a:solidFill>
              </a:rPr>
              <a:t>format code </a:t>
            </a:r>
            <a:r>
              <a:rPr lang="en-GB" sz="1400" dirty="0">
                <a:solidFill>
                  <a:schemeClr val="accent3">
                    <a:lumMod val="75000"/>
                  </a:schemeClr>
                </a:solidFill>
              </a:rPr>
              <a:t>tells the scanf function that the input is going to be stored as an integer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GB" sz="1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400" dirty="0">
                <a:solidFill>
                  <a:srgbClr val="C00000"/>
                </a:solidFill>
              </a:rPr>
              <a:t>The</a:t>
            </a:r>
            <a:r>
              <a:rPr lang="en-GB" sz="1400" b="1" dirty="0">
                <a:solidFill>
                  <a:srgbClr val="C00000"/>
                </a:solidFill>
              </a:rPr>
              <a:t> &amp;</a:t>
            </a:r>
            <a:r>
              <a:rPr lang="en-GB" sz="1400" dirty="0">
                <a:solidFill>
                  <a:srgbClr val="C00000"/>
                </a:solidFill>
              </a:rPr>
              <a:t> sign is a </a:t>
            </a:r>
            <a:r>
              <a:rPr lang="en-GB" sz="1400" u="sng" dirty="0">
                <a:solidFill>
                  <a:srgbClr val="C00000"/>
                </a:solidFill>
              </a:rPr>
              <a:t>variable pointer</a:t>
            </a:r>
            <a:r>
              <a:rPr lang="en-GB" sz="1400" dirty="0">
                <a:solidFill>
                  <a:srgbClr val="C00000"/>
                </a:solidFill>
              </a:rPr>
              <a:t>, it makes the compiler understand that ‘value’ is the memory space to ‘point’ and store the data when the </a:t>
            </a:r>
            <a:r>
              <a:rPr lang="en-GB" sz="1400" dirty="0" err="1">
                <a:solidFill>
                  <a:srgbClr val="C00000"/>
                </a:solidFill>
              </a:rPr>
              <a:t>scanf</a:t>
            </a:r>
            <a:r>
              <a:rPr lang="en-GB" sz="1400" dirty="0">
                <a:solidFill>
                  <a:srgbClr val="C00000"/>
                </a:solidFill>
              </a:rPr>
              <a:t> reads it in</a:t>
            </a:r>
          </a:p>
          <a:p>
            <a:pPr marL="285750" lvl="0" indent="-285750">
              <a:buFont typeface="Arial" pitchFamily="34" charset="0"/>
              <a:buChar char="•"/>
            </a:pPr>
            <a:endParaRPr lang="en-GB" sz="1400" dirty="0">
              <a:solidFill>
                <a:srgbClr val="C00000"/>
              </a:solidFill>
            </a:endParaRPr>
          </a:p>
          <a:p>
            <a:pPr marL="285750" lvl="0" indent="-285750">
              <a:buFont typeface="Arial" pitchFamily="34" charset="0"/>
              <a:buChar char="•"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To output a variable, we use the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%d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1400" u="sng" dirty="0">
                <a:solidFill>
                  <a:schemeClr val="accent6">
                    <a:lumMod val="75000"/>
                  </a:schemeClr>
                </a:solidFill>
              </a:rPr>
              <a:t>format code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 in the text as a placeholder and then list the variable </a:t>
            </a:r>
            <a:r>
              <a:rPr lang="en-GB" sz="1400" b="1" dirty="0">
                <a:solidFill>
                  <a:schemeClr val="accent6">
                    <a:lumMod val="75000"/>
                  </a:schemeClr>
                </a:solidFill>
              </a:rPr>
              <a:t>at the end</a:t>
            </a:r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 of the printf statement</a:t>
            </a:r>
          </a:p>
        </p:txBody>
      </p:sp>
    </p:spTree>
    <p:extLst>
      <p:ext uri="{BB962C8B-B14F-4D97-AF65-F5344CB8AC3E}">
        <p14:creationId xmlns:p14="http://schemas.microsoft.com/office/powerpoint/2010/main" val="80549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u="sng" dirty="0"/>
              <a:t>Extra info about </a:t>
            </a:r>
            <a:r>
              <a:rPr lang="en-GB" b="1" u="sng" dirty="0" err="1"/>
              <a:t>scanf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2400" dirty="0"/>
              <a:t>You can also read in more than one value at a time using the same </a:t>
            </a:r>
            <a:r>
              <a:rPr lang="en-GB" sz="2400" dirty="0" err="1"/>
              <a:t>scanf</a:t>
            </a:r>
            <a:r>
              <a:rPr lang="en-GB" sz="2400" dirty="0"/>
              <a:t> e.g. </a:t>
            </a:r>
          </a:p>
          <a:p>
            <a:pPr marL="0" indent="0">
              <a:buNone/>
            </a:pPr>
            <a:br>
              <a:rPr lang="en-GB" sz="2400" b="1" dirty="0"/>
            </a:br>
            <a:r>
              <a:rPr lang="en-GB" sz="2400" b="1" dirty="0" err="1"/>
              <a:t>scanf</a:t>
            </a:r>
            <a:r>
              <a:rPr lang="en-GB" sz="2400" b="1" dirty="0"/>
              <a:t> (“%d%d”,&amp;val1, &amp;val2); </a:t>
            </a:r>
          </a:p>
          <a:p>
            <a:pPr marL="0" indent="0">
              <a:buNone/>
            </a:pPr>
            <a:endParaRPr lang="en-GB" sz="2400" b="1" dirty="0"/>
          </a:p>
          <a:p>
            <a:pPr marL="0" indent="0">
              <a:buNone/>
            </a:pPr>
            <a:r>
              <a:rPr lang="en-GB" sz="2400" b="1" dirty="0" err="1"/>
              <a:t>scanf</a:t>
            </a:r>
            <a:r>
              <a:rPr lang="en-GB" sz="2400" b="1" dirty="0"/>
              <a:t> (“%d , %d”,&amp;val1, &amp;val2);</a:t>
            </a:r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The top version will read in 2 values separated by a space - the first will stored in the variable </a:t>
            </a:r>
            <a:r>
              <a:rPr lang="en-GB" sz="2400" b="1" dirty="0"/>
              <a:t>val1</a:t>
            </a:r>
            <a:r>
              <a:rPr lang="en-GB" sz="2400" dirty="0"/>
              <a:t> and the second will into </a:t>
            </a:r>
            <a:r>
              <a:rPr lang="en-GB" sz="2400" b="1" dirty="0"/>
              <a:t>val2</a:t>
            </a:r>
            <a:r>
              <a:rPr lang="en-GB" sz="2400" dirty="0"/>
              <a:t>. </a:t>
            </a:r>
          </a:p>
          <a:p>
            <a:r>
              <a:rPr lang="en-GB" sz="2400" dirty="0"/>
              <a:t>The bottom version will read in 2 values separated by a comma i.e. the user types in </a:t>
            </a:r>
            <a:r>
              <a:rPr lang="en-GB" sz="2400" b="1" dirty="0"/>
              <a:t>4,4</a:t>
            </a:r>
            <a:r>
              <a:rPr lang="en-GB" sz="2400" dirty="0"/>
              <a:t> </a:t>
            </a:r>
          </a:p>
          <a:p>
            <a:pPr marL="0" indent="0">
              <a:buNone/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11323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u="sng" dirty="0"/>
              <a:t>Data Types &amp; Format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There are a whole range of different types of data and format codes that you can use in C. Each data type reserves a different amount of memory.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The main ones you will use are in bold:</a:t>
            </a:r>
          </a:p>
          <a:p>
            <a:pPr marL="0" indent="0">
              <a:buNone/>
            </a:pPr>
            <a:endParaRPr lang="en-GB" sz="2000" dirty="0"/>
          </a:p>
          <a:p>
            <a:pPr marL="400050" lvl="1" indent="0">
              <a:buNone/>
            </a:pPr>
            <a:r>
              <a:rPr lang="en-GB" sz="2000" b="1" dirty="0"/>
              <a:t>int 		:    %d – </a:t>
            </a:r>
            <a:r>
              <a:rPr lang="en-GB" sz="1800" b="1" dirty="0"/>
              <a:t>a whole number. </a:t>
            </a:r>
            <a:r>
              <a:rPr lang="en-GB" sz="1800" dirty="0"/>
              <a:t>Uses 2 bytes of storage.</a:t>
            </a:r>
          </a:p>
          <a:p>
            <a:pPr marL="400050" lvl="1" indent="0">
              <a:buNone/>
            </a:pPr>
            <a:r>
              <a:rPr lang="en-GB" sz="2000" b="1" dirty="0"/>
              <a:t>float 	:    %f  – </a:t>
            </a:r>
            <a:r>
              <a:rPr lang="en-GB" sz="1800" b="1" dirty="0"/>
              <a:t>a real number e.g. has a decimal point. </a:t>
            </a:r>
            <a:r>
              <a:rPr lang="en-GB" sz="1800" dirty="0"/>
              <a:t>Uses 4/ 8 bytes. </a:t>
            </a:r>
            <a:endParaRPr lang="en-GB" sz="1800" b="1" dirty="0"/>
          </a:p>
          <a:p>
            <a:pPr marL="400050" lvl="1" indent="0">
              <a:buNone/>
            </a:pPr>
            <a:r>
              <a:rPr lang="en-GB" sz="2000" b="1" dirty="0"/>
              <a:t>char		:    %c – </a:t>
            </a:r>
            <a:r>
              <a:rPr lang="en-GB" sz="1800" b="1" dirty="0"/>
              <a:t>one individual ASCII character. </a:t>
            </a:r>
            <a:r>
              <a:rPr lang="en-GB" sz="1800" dirty="0"/>
              <a:t>Uses one byte.</a:t>
            </a:r>
          </a:p>
          <a:p>
            <a:pPr marL="400050" lvl="1" indent="0">
              <a:buNone/>
            </a:pPr>
            <a:r>
              <a:rPr lang="en-GB" sz="2000" b="1" dirty="0"/>
              <a:t>string	:    %s – </a:t>
            </a:r>
            <a:r>
              <a:rPr lang="en-GB" sz="1800" b="1" dirty="0"/>
              <a:t>a list of ASCII characters e.g. a word or series of words</a:t>
            </a:r>
            <a:br>
              <a:rPr lang="en-GB" sz="1800" b="1" dirty="0"/>
            </a:br>
            <a:endParaRPr lang="en-GB" sz="1800" b="1" dirty="0"/>
          </a:p>
          <a:p>
            <a:pPr marL="400050" lvl="1" indent="0">
              <a:buNone/>
            </a:pPr>
            <a:r>
              <a:rPr lang="en-GB" sz="1600" dirty="0"/>
              <a:t>long </a:t>
            </a:r>
            <a:r>
              <a:rPr lang="en-GB" sz="1600" dirty="0" err="1"/>
              <a:t>long</a:t>
            </a:r>
            <a:r>
              <a:rPr lang="en-GB" sz="1600" dirty="0"/>
              <a:t>	:    %</a:t>
            </a:r>
            <a:r>
              <a:rPr lang="en-GB" sz="1600" dirty="0" err="1"/>
              <a:t>lld</a:t>
            </a:r>
            <a:r>
              <a:rPr lang="en-GB" sz="1600" dirty="0"/>
              <a:t> – a very large whole number up to 2</a:t>
            </a:r>
            <a:r>
              <a:rPr lang="en-GB" sz="1600" baseline="30000" dirty="0"/>
              <a:t>63</a:t>
            </a:r>
          </a:p>
          <a:p>
            <a:pPr marL="400050" lvl="1" indent="0">
              <a:buNone/>
            </a:pPr>
            <a:r>
              <a:rPr lang="en-GB" sz="1800" dirty="0"/>
              <a:t>hex		:    %x – </a:t>
            </a:r>
            <a:r>
              <a:rPr lang="en-GB" sz="1600" dirty="0"/>
              <a:t>integer in hexadecimal form</a:t>
            </a:r>
            <a:endParaRPr lang="en-GB" sz="1800" dirty="0"/>
          </a:p>
          <a:p>
            <a:pPr marL="400050" lvl="1" indent="0">
              <a:buNone/>
            </a:pPr>
            <a:r>
              <a:rPr lang="en-GB" sz="1800" dirty="0"/>
              <a:t>exponential	:    %e – </a:t>
            </a:r>
            <a:r>
              <a:rPr lang="en-GB" sz="1600" dirty="0"/>
              <a:t>exponential notation</a:t>
            </a:r>
            <a:endParaRPr lang="en-GB" sz="1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634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b="1" u="sng" dirty="0"/>
              <a:t>Inputs: Memory Buffers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6371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dirty="0"/>
              <a:t>#</a:t>
            </a:r>
            <a:r>
              <a:rPr lang="en-GB" sz="1800" b="1" dirty="0"/>
              <a:t>include&lt;</a:t>
            </a:r>
            <a:r>
              <a:rPr lang="en-GB" sz="1800" b="1" dirty="0" err="1"/>
              <a:t>stdio.h</a:t>
            </a:r>
            <a:r>
              <a:rPr lang="en-GB" sz="1800" b="1" dirty="0"/>
              <a:t>&gt;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#include&lt;</a:t>
            </a:r>
            <a:r>
              <a:rPr lang="en-GB" sz="1800" b="1" dirty="0" err="1"/>
              <a:t>stdlib.h</a:t>
            </a:r>
            <a:r>
              <a:rPr lang="en-GB" sz="1800" b="1" dirty="0"/>
              <a:t>&gt;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 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main()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{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       int </a:t>
            </a:r>
            <a:r>
              <a:rPr lang="en-GB" sz="1800" b="1" dirty="0" err="1"/>
              <a:t>val</a:t>
            </a:r>
            <a:r>
              <a:rPr lang="en-GB" sz="1800" b="1" dirty="0"/>
              <a:t>=0;	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       </a:t>
            </a:r>
            <a:r>
              <a:rPr lang="en-GB" sz="1800" b="1" dirty="0" err="1"/>
              <a:t>printf</a:t>
            </a:r>
            <a:r>
              <a:rPr lang="en-GB" sz="1800" b="1" dirty="0"/>
              <a:t>(“Enter a </a:t>
            </a:r>
            <a:r>
              <a:rPr lang="en-GB" sz="1800" b="1"/>
              <a:t>number  :");</a:t>
            </a:r>
            <a:br>
              <a:rPr lang="en-GB" sz="1800" b="1" dirty="0"/>
            </a:br>
            <a:r>
              <a:rPr lang="en-GB" sz="1800" b="1" dirty="0"/>
              <a:t>       </a:t>
            </a:r>
            <a:r>
              <a:rPr lang="en-GB" sz="1800" b="1" dirty="0">
                <a:solidFill>
                  <a:srgbClr val="00B050"/>
                </a:solidFill>
              </a:rPr>
              <a:t>//clear buffer before next input</a:t>
            </a:r>
            <a:endParaRPr lang="en-GB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GB" sz="1800" b="1" dirty="0"/>
              <a:t>       </a:t>
            </a:r>
            <a:r>
              <a:rPr lang="en-GB" sz="1800" b="1" dirty="0" err="1">
                <a:solidFill>
                  <a:schemeClr val="accent6">
                    <a:lumMod val="75000"/>
                  </a:schemeClr>
                </a:solidFill>
              </a:rPr>
              <a:t>fflush</a:t>
            </a:r>
            <a:r>
              <a:rPr lang="en-GB" sz="1800" b="1" dirty="0">
                <a:solidFill>
                  <a:schemeClr val="accent6">
                    <a:lumMod val="75000"/>
                  </a:schemeClr>
                </a:solidFill>
              </a:rPr>
              <a:t>(stdin);</a:t>
            </a:r>
            <a:endParaRPr lang="en-GB" sz="18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GB" sz="1800" b="1" dirty="0"/>
              <a:t>       </a:t>
            </a:r>
            <a:r>
              <a:rPr lang="en-GB" sz="1800" b="1" dirty="0" err="1"/>
              <a:t>scanf</a:t>
            </a:r>
            <a:r>
              <a:rPr lang="en-GB" sz="1800" b="1" dirty="0"/>
              <a:t>("%d", &amp;</a:t>
            </a:r>
            <a:r>
              <a:rPr lang="en-GB" sz="1800" b="1" dirty="0" err="1"/>
              <a:t>val</a:t>
            </a:r>
            <a:r>
              <a:rPr lang="en-GB" sz="1800" b="1" dirty="0"/>
              <a:t>);    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       </a:t>
            </a:r>
            <a:r>
              <a:rPr lang="en-GB" sz="1800" b="1" dirty="0" err="1"/>
              <a:t>printf</a:t>
            </a:r>
            <a:r>
              <a:rPr lang="en-GB" sz="1800" b="1" dirty="0"/>
              <a:t>(“%d squared is %d \n",</a:t>
            </a:r>
            <a:r>
              <a:rPr lang="en-GB" sz="1800" b="1" dirty="0" err="1"/>
              <a:t>val</a:t>
            </a:r>
            <a:r>
              <a:rPr lang="en-GB" sz="1800" b="1" dirty="0"/>
              <a:t>, </a:t>
            </a:r>
            <a:r>
              <a:rPr lang="en-GB" sz="1800" b="1" dirty="0" err="1"/>
              <a:t>val</a:t>
            </a:r>
            <a:r>
              <a:rPr lang="en-GB" sz="1800" b="1" dirty="0"/>
              <a:t>*</a:t>
            </a:r>
            <a:r>
              <a:rPr lang="en-GB" sz="1800" b="1" dirty="0" err="1"/>
              <a:t>val</a:t>
            </a:r>
            <a:r>
              <a:rPr lang="en-GB" sz="1800" b="1" dirty="0"/>
              <a:t>);</a:t>
            </a:r>
            <a:endParaRPr lang="en-GB" sz="1800" dirty="0"/>
          </a:p>
          <a:p>
            <a:pPr marL="0" indent="0">
              <a:buNone/>
            </a:pPr>
            <a:r>
              <a:rPr lang="en-GB" sz="1800" b="1" dirty="0"/>
              <a:t>}</a:t>
            </a:r>
            <a:endParaRPr lang="en-GB" sz="1800" dirty="0"/>
          </a:p>
        </p:txBody>
      </p:sp>
      <p:sp>
        <p:nvSpPr>
          <p:cNvPr id="5" name="Rectangle 4"/>
          <p:cNvSpPr/>
          <p:nvPr/>
        </p:nvSpPr>
        <p:spPr>
          <a:xfrm>
            <a:off x="5292079" y="1628800"/>
            <a:ext cx="37458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chemeClr val="tx2"/>
                </a:solidFill>
              </a:rPr>
              <a:t>When we use </a:t>
            </a:r>
            <a:r>
              <a:rPr lang="en-GB" sz="1600" b="1" dirty="0" err="1">
                <a:solidFill>
                  <a:schemeClr val="tx2"/>
                </a:solidFill>
              </a:rPr>
              <a:t>scanf</a:t>
            </a:r>
            <a:r>
              <a:rPr lang="en-GB" sz="1600" dirty="0">
                <a:solidFill>
                  <a:schemeClr val="tx2"/>
                </a:solidFill>
              </a:rPr>
              <a:t> for input it uses </a:t>
            </a:r>
            <a:r>
              <a:rPr lang="en-GB" sz="1600" b="1" u="sng" dirty="0">
                <a:solidFill>
                  <a:schemeClr val="tx2"/>
                </a:solidFill>
              </a:rPr>
              <a:t>memory buffers</a:t>
            </a:r>
            <a:r>
              <a:rPr lang="en-GB" sz="1600" dirty="0">
                <a:solidFill>
                  <a:schemeClr val="tx2"/>
                </a:solidFill>
              </a:rPr>
              <a:t>, which are temporary memory storage areas, until the data can be moved to wherever the variable pointer sends it in memory. </a:t>
            </a:r>
          </a:p>
          <a:p>
            <a:endParaRPr lang="en-GB" sz="1600" dirty="0">
              <a:solidFill>
                <a:schemeClr val="tx2"/>
              </a:solidFill>
            </a:endParaRPr>
          </a:p>
          <a:p>
            <a:r>
              <a:rPr lang="en-GB" sz="1600" dirty="0">
                <a:solidFill>
                  <a:schemeClr val="tx2"/>
                </a:solidFill>
              </a:rPr>
              <a:t>These buffers are reused again and again and this means you can’t always be sure what is contained in them e.g. sometimes data is left in them. </a:t>
            </a:r>
            <a:br>
              <a:rPr lang="en-GB" sz="1600" dirty="0">
                <a:solidFill>
                  <a:schemeClr val="tx2"/>
                </a:solidFill>
              </a:rPr>
            </a:br>
            <a:endParaRPr lang="en-GB" sz="1600" dirty="0">
              <a:solidFill>
                <a:schemeClr val="tx2"/>
              </a:solidFill>
            </a:endParaRPr>
          </a:p>
          <a:p>
            <a:r>
              <a:rPr lang="en-GB" sz="1600" dirty="0">
                <a:solidFill>
                  <a:schemeClr val="tx2"/>
                </a:solidFill>
              </a:rPr>
              <a:t>To prevent this, 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a C function called </a:t>
            </a:r>
            <a:r>
              <a:rPr lang="en-GB" sz="1600" b="1" dirty="0" err="1">
                <a:solidFill>
                  <a:schemeClr val="accent6">
                    <a:lumMod val="75000"/>
                  </a:schemeClr>
                </a:solidFill>
              </a:rPr>
              <a:t>fflush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</a:rPr>
              <a:t> is used which flushes the keyboard buffer and gets rid of any unwanted data stored there. </a:t>
            </a:r>
            <a:r>
              <a:rPr lang="en-GB" sz="1600" dirty="0"/>
              <a:t> </a:t>
            </a:r>
          </a:p>
          <a:p>
            <a:endParaRPr lang="en-GB" sz="1600" dirty="0"/>
          </a:p>
          <a:p>
            <a:r>
              <a:rPr lang="en-GB" sz="1600" dirty="0">
                <a:solidFill>
                  <a:schemeClr val="tx2"/>
                </a:solidFill>
              </a:rPr>
              <a:t>It’s a </a:t>
            </a:r>
            <a:r>
              <a:rPr lang="en-GB" sz="1600" b="1" dirty="0">
                <a:solidFill>
                  <a:schemeClr val="tx2"/>
                </a:solidFill>
              </a:rPr>
              <a:t>good habit </a:t>
            </a:r>
            <a:r>
              <a:rPr lang="en-GB" sz="1600" dirty="0">
                <a:solidFill>
                  <a:schemeClr val="tx2"/>
                </a:solidFill>
              </a:rPr>
              <a:t>to get into to </a:t>
            </a:r>
            <a:r>
              <a:rPr lang="en-GB" sz="1600" u="sng" dirty="0">
                <a:solidFill>
                  <a:schemeClr val="accent6">
                    <a:lumMod val="75000"/>
                  </a:schemeClr>
                </a:solidFill>
              </a:rPr>
              <a:t>insert it </a:t>
            </a:r>
            <a:r>
              <a:rPr lang="en-GB" sz="1600" b="1" u="sng" dirty="0">
                <a:solidFill>
                  <a:schemeClr val="accent6">
                    <a:lumMod val="75000"/>
                  </a:schemeClr>
                </a:solidFill>
              </a:rPr>
              <a:t>before </a:t>
            </a:r>
            <a:r>
              <a:rPr lang="en-GB" sz="1600" u="sng" dirty="0">
                <a:solidFill>
                  <a:schemeClr val="accent6">
                    <a:lumMod val="75000"/>
                  </a:schemeClr>
                </a:solidFill>
              </a:rPr>
              <a:t>EVERY </a:t>
            </a:r>
            <a:r>
              <a:rPr lang="en-GB" sz="1600" i="1" u="sng" dirty="0" err="1">
                <a:solidFill>
                  <a:schemeClr val="accent6">
                    <a:lumMod val="75000"/>
                  </a:schemeClr>
                </a:solidFill>
              </a:rPr>
              <a:t>scanf</a:t>
            </a:r>
            <a:r>
              <a:rPr lang="en-GB" sz="1600" u="sng" dirty="0">
                <a:solidFill>
                  <a:schemeClr val="accent6">
                    <a:lumMod val="75000"/>
                  </a:schemeClr>
                </a:solidFill>
              </a:rPr>
              <a:t> statement line</a:t>
            </a:r>
            <a:r>
              <a:rPr lang="en-GB" sz="1600" dirty="0">
                <a:solidFill>
                  <a:schemeClr val="tx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353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 Exercise – Error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6016" y="1484784"/>
            <a:ext cx="4032448" cy="374441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GB" sz="1400" dirty="0"/>
              <a:t>Many of the inbuilt functions in C  return a number which can be used to check if it has worked correctly</a:t>
            </a:r>
            <a:br>
              <a:rPr lang="en-GB" sz="1400" dirty="0"/>
            </a:br>
            <a:endParaRPr lang="en-GB" sz="1400" dirty="0"/>
          </a:p>
          <a:p>
            <a:r>
              <a:rPr lang="en-GB" sz="1400" dirty="0"/>
              <a:t>In the code example, I’ve added in a new variable called </a:t>
            </a:r>
            <a:r>
              <a:rPr lang="en-GB" sz="1400" i="1" dirty="0"/>
              <a:t>check </a:t>
            </a:r>
            <a:r>
              <a:rPr lang="en-GB" sz="1400" dirty="0"/>
              <a:t>(but it could be anything, it’s just a number variable).</a:t>
            </a:r>
            <a:br>
              <a:rPr lang="en-GB" sz="1400" dirty="0"/>
            </a:br>
            <a:endParaRPr lang="en-GB" sz="1400" dirty="0"/>
          </a:p>
          <a:p>
            <a:r>
              <a:rPr lang="en-GB" sz="1400" dirty="0"/>
              <a:t>This </a:t>
            </a:r>
            <a:r>
              <a:rPr lang="en-GB" sz="1400" dirty="0" err="1"/>
              <a:t>scanf</a:t>
            </a:r>
            <a:r>
              <a:rPr lang="en-GB" sz="1400" dirty="0"/>
              <a:t> is supposed to read in a single integer variable. So the function will return the number of values of that type it’s read in, which we can use (later on in IF statements) to error check. </a:t>
            </a:r>
            <a:br>
              <a:rPr lang="en-GB" sz="1400" dirty="0"/>
            </a:br>
            <a:endParaRPr lang="en-GB" sz="1400" dirty="0"/>
          </a:p>
          <a:p>
            <a:r>
              <a:rPr lang="en-GB" sz="1400" dirty="0"/>
              <a:t>The </a:t>
            </a:r>
            <a:r>
              <a:rPr lang="en-GB" sz="1400" dirty="0" err="1"/>
              <a:t>scanf</a:t>
            </a:r>
            <a:r>
              <a:rPr lang="en-GB" sz="1400" dirty="0"/>
              <a:t> will return 0 if it hasn’t read any value it should have, a 1 if it’s read in one number successfully, a 2 if it has read in two values etc</a:t>
            </a:r>
          </a:p>
        </p:txBody>
      </p:sp>
      <p:sp>
        <p:nvSpPr>
          <p:cNvPr id="4" name="Rectangle 3"/>
          <p:cNvSpPr/>
          <p:nvPr/>
        </p:nvSpPr>
        <p:spPr>
          <a:xfrm>
            <a:off x="395536" y="1474326"/>
            <a:ext cx="4392488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700" b="1" dirty="0"/>
              <a:t>#include&lt;</a:t>
            </a:r>
            <a:r>
              <a:rPr lang="en-GB" sz="1700" b="1" dirty="0" err="1"/>
              <a:t>stdio.h</a:t>
            </a:r>
            <a:r>
              <a:rPr lang="en-GB" sz="1700" b="1" dirty="0"/>
              <a:t>&gt;</a:t>
            </a:r>
            <a:endParaRPr lang="en-GB" sz="1700" dirty="0"/>
          </a:p>
          <a:p>
            <a:r>
              <a:rPr lang="en-GB" sz="1700" b="1" dirty="0"/>
              <a:t>#include&lt;</a:t>
            </a:r>
            <a:r>
              <a:rPr lang="en-GB" sz="1700" b="1" dirty="0" err="1"/>
              <a:t>stdlib.h</a:t>
            </a:r>
            <a:r>
              <a:rPr lang="en-GB" sz="1700" b="1" dirty="0"/>
              <a:t>&gt;</a:t>
            </a:r>
            <a:endParaRPr lang="en-GB" sz="1700" dirty="0"/>
          </a:p>
          <a:p>
            <a:r>
              <a:rPr lang="en-GB" sz="1700" b="1" dirty="0"/>
              <a:t> </a:t>
            </a:r>
            <a:endParaRPr lang="en-GB" sz="1700" dirty="0"/>
          </a:p>
          <a:p>
            <a:r>
              <a:rPr lang="en-GB" sz="1700" b="1" dirty="0" err="1"/>
              <a:t>int</a:t>
            </a:r>
            <a:r>
              <a:rPr lang="en-GB" sz="1700" b="1" dirty="0"/>
              <a:t> main()</a:t>
            </a:r>
            <a:endParaRPr lang="en-GB" sz="1700" dirty="0"/>
          </a:p>
          <a:p>
            <a:r>
              <a:rPr lang="en-GB" sz="1700" b="1" dirty="0"/>
              <a:t>{</a:t>
            </a:r>
            <a:endParaRPr lang="en-GB" sz="1700" dirty="0"/>
          </a:p>
          <a:p>
            <a:r>
              <a:rPr lang="en-GB" sz="1700" b="1" dirty="0"/>
              <a:t>    int value=0, </a:t>
            </a:r>
            <a:r>
              <a:rPr lang="en-GB" sz="1700" b="1" dirty="0">
                <a:solidFill>
                  <a:schemeClr val="accent6">
                    <a:lumMod val="75000"/>
                  </a:schemeClr>
                </a:solidFill>
              </a:rPr>
              <a:t>check =0</a:t>
            </a:r>
            <a:r>
              <a:rPr lang="en-GB" sz="1700" b="1" dirty="0"/>
              <a:t>;	</a:t>
            </a:r>
            <a:endParaRPr lang="en-GB" sz="1700" dirty="0"/>
          </a:p>
          <a:p>
            <a:r>
              <a:rPr lang="en-GB" sz="1700" b="1" dirty="0"/>
              <a:t>    </a:t>
            </a:r>
            <a:r>
              <a:rPr lang="en-GB" sz="1700" b="1" dirty="0" err="1"/>
              <a:t>printf</a:t>
            </a:r>
            <a:r>
              <a:rPr lang="en-GB" sz="1700" b="1" dirty="0"/>
              <a:t>(“Enter a number  :");</a:t>
            </a:r>
            <a:endParaRPr lang="en-GB" sz="1700" dirty="0"/>
          </a:p>
          <a:p>
            <a:r>
              <a:rPr lang="en-GB" sz="1700" b="1" dirty="0"/>
              <a:t>    </a:t>
            </a:r>
            <a:r>
              <a:rPr lang="en-GB" sz="1700" b="1" dirty="0" err="1"/>
              <a:t>fflush</a:t>
            </a:r>
            <a:r>
              <a:rPr lang="en-GB" sz="1700" b="1" dirty="0"/>
              <a:t>(stdin);</a:t>
            </a:r>
            <a:endParaRPr lang="en-GB" sz="1700" dirty="0"/>
          </a:p>
          <a:p>
            <a:r>
              <a:rPr lang="en-GB" sz="1700" b="1" dirty="0">
                <a:solidFill>
                  <a:schemeClr val="accent6">
                    <a:lumMod val="75000"/>
                  </a:schemeClr>
                </a:solidFill>
              </a:rPr>
              <a:t>    check = </a:t>
            </a:r>
            <a:r>
              <a:rPr lang="en-GB" sz="1700" b="1" dirty="0" err="1">
                <a:solidFill>
                  <a:schemeClr val="accent6">
                    <a:lumMod val="75000"/>
                  </a:schemeClr>
                </a:solidFill>
              </a:rPr>
              <a:t>scanf</a:t>
            </a:r>
            <a:r>
              <a:rPr lang="en-GB" sz="1700" b="1" dirty="0"/>
              <a:t>("%d", &amp;value);    </a:t>
            </a:r>
            <a:endParaRPr lang="en-GB" sz="1700" dirty="0"/>
          </a:p>
          <a:p>
            <a:r>
              <a:rPr lang="en-GB" sz="1700" b="1" dirty="0"/>
              <a:t>    </a:t>
            </a:r>
            <a:r>
              <a:rPr lang="en-GB" sz="1700" b="1" dirty="0" err="1"/>
              <a:t>printf</a:t>
            </a:r>
            <a:r>
              <a:rPr lang="en-GB" sz="1700" b="1" dirty="0"/>
              <a:t>(“</a:t>
            </a:r>
            <a:r>
              <a:rPr lang="en-GB" sz="1700" b="1" dirty="0" err="1"/>
              <a:t>Scanf</a:t>
            </a:r>
            <a:r>
              <a:rPr lang="en-GB" sz="1700" b="1" dirty="0"/>
              <a:t> returned: %d \n", check);</a:t>
            </a:r>
          </a:p>
          <a:p>
            <a:r>
              <a:rPr lang="en-GB" sz="1700" b="1" dirty="0"/>
              <a:t>}</a:t>
            </a:r>
            <a:endParaRPr lang="en-GB" sz="1700" dirty="0"/>
          </a:p>
        </p:txBody>
      </p:sp>
      <p:sp>
        <p:nvSpPr>
          <p:cNvPr id="5" name="Rectangle 4"/>
          <p:cNvSpPr/>
          <p:nvPr/>
        </p:nvSpPr>
        <p:spPr>
          <a:xfrm>
            <a:off x="323528" y="5445224"/>
            <a:ext cx="842493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GB" sz="1200" dirty="0"/>
              <a:t>Exercise 3) Add to your program so it uses a new variable to catch the return value from </a:t>
            </a:r>
            <a:r>
              <a:rPr lang="en-GB" sz="1200" dirty="0" err="1"/>
              <a:t>scanf</a:t>
            </a:r>
            <a:r>
              <a:rPr lang="en-GB" sz="1200" dirty="0"/>
              <a:t>.  Make sure it displays the value of      </a:t>
            </a:r>
          </a:p>
          <a:p>
            <a:pPr lvl="0"/>
            <a:r>
              <a:rPr lang="en-GB" sz="1200" b="1" dirty="0"/>
              <a:t>        error, like my program above</a:t>
            </a:r>
            <a:r>
              <a:rPr lang="en-GB" sz="1200" dirty="0"/>
              <a:t>.   </a:t>
            </a:r>
          </a:p>
          <a:p>
            <a:pPr lvl="0"/>
            <a:r>
              <a:rPr lang="en-GB" sz="1200" dirty="0"/>
              <a:t>        Add another couple of lines of code to then read in two numbers, again using your </a:t>
            </a:r>
            <a:r>
              <a:rPr lang="en-GB" sz="1200" b="1" dirty="0"/>
              <a:t>error</a:t>
            </a:r>
            <a:r>
              <a:rPr lang="en-GB" sz="1200" dirty="0"/>
              <a:t> variable, and display the value of </a:t>
            </a:r>
            <a:r>
              <a:rPr lang="en-GB" sz="1200" b="1" dirty="0"/>
              <a:t>error</a:t>
            </a:r>
            <a:r>
              <a:rPr lang="en-GB" sz="1200" dirty="0"/>
              <a:t>.  </a:t>
            </a:r>
          </a:p>
          <a:p>
            <a:pPr lvl="0"/>
            <a:r>
              <a:rPr lang="en-GB" sz="1200" dirty="0"/>
              <a:t>        Now try it with three values.  </a:t>
            </a:r>
          </a:p>
          <a:p>
            <a:pPr lvl="0"/>
            <a:r>
              <a:rPr lang="en-GB" sz="1200" dirty="0"/>
              <a:t>        What is the value of </a:t>
            </a:r>
            <a:r>
              <a:rPr lang="en-GB" sz="1200" b="1" dirty="0"/>
              <a:t>error</a:t>
            </a:r>
            <a:r>
              <a:rPr lang="en-GB" sz="1200" dirty="0"/>
              <a:t> when an invalid character is typed in?  </a:t>
            </a:r>
          </a:p>
          <a:p>
            <a:pPr lvl="0"/>
            <a:r>
              <a:rPr lang="en-GB" sz="1200" dirty="0"/>
              <a:t>        Comment out the </a:t>
            </a:r>
            <a:r>
              <a:rPr lang="en-GB" sz="1200" b="1" dirty="0" err="1"/>
              <a:t>fflush</a:t>
            </a:r>
            <a:r>
              <a:rPr lang="en-GB" sz="1200" b="1" dirty="0"/>
              <a:t>(</a:t>
            </a:r>
            <a:r>
              <a:rPr lang="en-GB" sz="1200" b="1" dirty="0" err="1"/>
              <a:t>stdin</a:t>
            </a:r>
            <a:r>
              <a:rPr lang="en-GB" sz="1200" b="1" dirty="0"/>
              <a:t>) </a:t>
            </a:r>
            <a:r>
              <a:rPr lang="en-GB" sz="1200" dirty="0"/>
              <a:t>between reading in the data. What happens?</a:t>
            </a:r>
          </a:p>
        </p:txBody>
      </p:sp>
    </p:spTree>
    <p:extLst>
      <p:ext uri="{BB962C8B-B14F-4D97-AF65-F5344CB8AC3E}">
        <p14:creationId xmlns:p14="http://schemas.microsoft.com/office/powerpoint/2010/main" val="3126890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Computational thinking – decomposition…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Bob is building a house.  But Bob is very bad at maths (poor Bob) and keeps ordering either too many or too few pallets of bricks. </a:t>
            </a:r>
          </a:p>
          <a:p>
            <a:r>
              <a:rPr lang="en-GB" dirty="0"/>
              <a:t>He wants you to build him a program to work out how many bricks he needs &amp; how many to order:</a:t>
            </a:r>
          </a:p>
          <a:p>
            <a:pPr lvl="1"/>
            <a:r>
              <a:rPr lang="en-GB" dirty="0"/>
              <a:t>What do you need to know before you can build Bobs program?  </a:t>
            </a:r>
          </a:p>
          <a:p>
            <a:pPr lvl="1"/>
            <a:r>
              <a:rPr lang="en-GB" dirty="0"/>
              <a:t>What do you already know/have assumed?</a:t>
            </a:r>
          </a:p>
          <a:p>
            <a:pPr lvl="1"/>
            <a:r>
              <a:rPr lang="en-GB" dirty="0"/>
              <a:t>How can we break the problem into sub-tasks?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88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95686C1435C4CA72EDF27113A9710" ma:contentTypeVersion="34" ma:contentTypeDescription="Create a new document." ma:contentTypeScope="" ma:versionID="248985e5efc717a7b0a3c4047499a913">
  <xsd:schema xmlns:xsd="http://www.w3.org/2001/XMLSchema" xmlns:xs="http://www.w3.org/2001/XMLSchema" xmlns:p="http://schemas.microsoft.com/office/2006/metadata/properties" xmlns:ns2="23f781cc-1149-48aa-9162-512ac604eafb" xmlns:ns3="5a66a50f-8079-4b93-bf09-bc3953aaa380" targetNamespace="http://schemas.microsoft.com/office/2006/metadata/properties" ma:root="true" ma:fieldsID="f56b589be3f7890abea3659d012ae3fb" ns2:_="" ns3:_="">
    <xsd:import namespace="23f781cc-1149-48aa-9162-512ac604eafb"/>
    <xsd:import namespace="5a66a50f-8079-4b93-bf09-bc3953aaa380"/>
    <xsd:element name="properties">
      <xsd:complexType>
        <xsd:sequence>
          <xsd:element name="documentManagement">
            <xsd:complexType>
              <xsd:all>
                <xsd:element ref="ns2:a4192ee6d54140328fc41e0605e7b5ff" minOccurs="0"/>
                <xsd:element ref="ns2:TaxCatchAll" minOccurs="0"/>
                <xsd:element ref="ns2:afee2ebe049d4eab858650b9fc7db37d" minOccurs="0"/>
                <xsd:element ref="ns2:g219ec798fed4145bddb1974ae6f7c09" minOccurs="0"/>
                <xsd:element ref="ns2:j6c87223aaad4fc7897588eb4d958691" minOccurs="0"/>
                <xsd:element ref="ns2:hc0cac3120ab4e44b5e113c8b836247e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781cc-1149-48aa-9162-512ac604eafb" elementFormDefault="qualified">
    <xsd:import namespace="http://schemas.microsoft.com/office/2006/documentManagement/types"/>
    <xsd:import namespace="http://schemas.microsoft.com/office/infopath/2007/PartnerControls"/>
    <xsd:element name="a4192ee6d54140328fc41e0605e7b5ff" ma:index="9" nillable="true" ma:taxonomy="true" ma:internalName="a4192ee6d54140328fc41e0605e7b5ff" ma:taxonomyFieldName="Topic" ma:displayName="Topic" ma:fieldId="{a4192ee6-d541-4032-8fc4-1e0605e7b5ff}" ma:sspId="ee8a0f17-d68e-4b2e-8396-6319c239116c" ma:termSetId="158c3c6c-aa2c-4520-8b84-b09d2f3d79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967b18c-6420-40af-9996-808e77a17ccb}" ma:internalName="TaxCatchAll" ma:showField="CatchAllData" ma:web="23f781cc-1149-48aa-9162-512ac604ea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ee2ebe049d4eab858650b9fc7db37d" ma:index="12" nillable="true" ma:taxonomy="true" ma:internalName="afee2ebe049d4eab858650b9fc7db37d" ma:taxonomyFieldName="Staff_x0020_Category" ma:displayName="Staff Category" ma:fieldId="{afee2ebe-049d-4eab-8586-50b9fc7db37d}" ma:sspId="ee8a0f17-d68e-4b2e-8396-6319c239116c" ma:termSetId="1d256c44-d225-43d3-b197-8be199fc519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19ec798fed4145bddb1974ae6f7c09" ma:index="14" nillable="true" ma:taxonomy="true" ma:internalName="g219ec798fed4145bddb1974ae6f7c09" ma:taxonomyFieldName="Exam_x0020_Board" ma:displayName="Exam Board" ma:fieldId="{0219ec79-8fed-4145-bddb-1974ae6f7c09}" ma:sspId="ee8a0f17-d68e-4b2e-8396-6319c239116c" ma:termSetId="ef6a95a5-b1b4-422a-adf3-10d3e708ce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6c87223aaad4fc7897588eb4d958691" ma:index="16" nillable="true" ma:taxonomy="true" ma:internalName="j6c87223aaad4fc7897588eb4d958691" ma:taxonomyFieldName="Week" ma:displayName="Week" ma:fieldId="{36c87223-aaad-4fc7-8975-88eb4d958691}" ma:sspId="ee8a0f17-d68e-4b2e-8396-6319c239116c" ma:termSetId="7b8033a3-3c9d-4426-a1fb-da4e79f7f4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c0cac3120ab4e44b5e113c8b836247e" ma:index="18" nillable="true" ma:taxonomy="true" ma:internalName="hc0cac3120ab4e44b5e113c8b836247e" ma:taxonomyFieldName="Term" ma:displayName="Term" ma:fieldId="{1c0cac31-20ab-4e44-b5e1-13c8b836247e}" ma:sspId="ee8a0f17-d68e-4b2e-8396-6319c239116c" ma:termSetId="2f8a93a3-12a4-41b2-b51f-de418ffdc8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Computer Science" ma:internalName="Curriculum_x0020_Subject">
      <xsd:simpleType>
        <xsd:restriction base="dms:Text"/>
      </xsd:simpleType>
    </xsd:element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6a50f-8079-4b93-bf09-bc3953aaa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8" nillable="true" ma:taxonomy="true" ma:internalName="lcf76f155ced4ddcb4097134ff3c332f" ma:taxonomyFieldName="MediaServiceImageTags" ma:displayName="Image Tags" ma:readOnly="false" ma:fieldId="{5cf76f15-5ced-4ddc-b409-7134ff3c332f}" ma:taxonomyMulti="true" ma:sspId="ee8a0f17-d68e-4b2e-8396-6319c23911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4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34032F-3EDF-4E82-97F1-D0B1C5CF81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E2789F-CA7C-4F37-AB56-0DBBD16155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781cc-1149-48aa-9162-512ac604eafb"/>
    <ds:schemaRef ds:uri="5a66a50f-8079-4b93-bf09-bc3953aaa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1620</Words>
  <Application>Microsoft Office PowerPoint</Application>
  <PresentationFormat>On-screen Show (4:3)</PresentationFormat>
  <Paragraphs>134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Chapter 1 – Intro to C Coding</vt:lpstr>
      <vt:lpstr>How the chapters work….</vt:lpstr>
      <vt:lpstr>Key terms to ensure you know:</vt:lpstr>
      <vt:lpstr>Example 1</vt:lpstr>
      <vt:lpstr>Extra info about scanf</vt:lpstr>
      <vt:lpstr>Data Types &amp; Format Codes</vt:lpstr>
      <vt:lpstr>Inputs: Memory Buffers</vt:lpstr>
      <vt:lpstr>Challenge Exercise – Error Checking</vt:lpstr>
      <vt:lpstr>Computational thinking – decomposition…</vt:lpstr>
      <vt:lpstr>Decomposition task</vt:lpstr>
      <vt:lpstr>Decomp – always ID the components of a problem</vt:lpstr>
      <vt:lpstr>Structure Diagrams</vt:lpstr>
    </vt:vector>
  </TitlesOfParts>
  <Company>BHASVIC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 to C</dc:title>
  <dc:creator>Ruth Hilliard</dc:creator>
  <cp:lastModifiedBy>Jack Griffiths</cp:lastModifiedBy>
  <cp:revision>88</cp:revision>
  <dcterms:created xsi:type="dcterms:W3CDTF">2011-09-13T14:30:53Z</dcterms:created>
  <dcterms:modified xsi:type="dcterms:W3CDTF">2024-07-01T06:55:15Z</dcterms:modified>
</cp:coreProperties>
</file>