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6" r:id="rId7"/>
    <p:sldId id="267" r:id="rId8"/>
    <p:sldId id="259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85542-F97E-4293-A246-C04DDD3BF8FF}" v="397" dt="2025-08-11T18:37:03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27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9A4ABC-98EC-4BB1-ABD8-3352BF2BB70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B9E6EDC-7EFD-4AA1-B60E-0F2E26990C02}">
      <dgm:prSet/>
      <dgm:spPr/>
      <dgm:t>
        <a:bodyPr/>
        <a:lstStyle/>
        <a:p>
          <a:pPr rtl="0"/>
          <a:r>
            <a:rPr lang="en-US" dirty="0">
              <a:latin typeface="Calibri"/>
            </a:rPr>
            <a:t>By fixing up to 2600 coe pages QA</a:t>
          </a:r>
          <a:r>
            <a:rPr lang="en-US" dirty="0"/>
            <a:t> and Accessibility score has increased by 46%.</a:t>
          </a:r>
        </a:p>
      </dgm:t>
    </dgm:pt>
    <dgm:pt modelId="{A0F1B9F9-00D0-4BB5-A4D8-569583BE9B33}" type="parTrans" cxnId="{9F1DED9C-9489-451E-B7AC-2241F6D99049}">
      <dgm:prSet/>
      <dgm:spPr/>
      <dgm:t>
        <a:bodyPr/>
        <a:lstStyle/>
        <a:p>
          <a:endParaRPr lang="en-US"/>
        </a:p>
      </dgm:t>
    </dgm:pt>
    <dgm:pt modelId="{DACF0626-C6D6-40D2-91BA-E8AA178FC096}" type="sibTrans" cxnId="{9F1DED9C-9489-451E-B7AC-2241F6D99049}">
      <dgm:prSet/>
      <dgm:spPr/>
      <dgm:t>
        <a:bodyPr/>
        <a:lstStyle/>
        <a:p>
          <a:endParaRPr lang="en-US"/>
        </a:p>
      </dgm:t>
    </dgm:pt>
    <dgm:pt modelId="{4F586320-A1BA-4495-9391-2FF1281571AD}">
      <dgm:prSet/>
      <dgm:spPr/>
      <dgm:t>
        <a:bodyPr/>
        <a:lstStyle/>
        <a:p>
          <a:r>
            <a:rPr lang="en-US" dirty="0"/>
            <a:t>There's been a good response from the webpages and total COE page visit increased closed to 15,000 in last one month.</a:t>
          </a:r>
        </a:p>
      </dgm:t>
    </dgm:pt>
    <dgm:pt modelId="{AD2F7ADE-CDF5-425E-8FC3-4FD995010A67}" type="parTrans" cxnId="{1E047AC7-6C77-4415-A9A8-7FE44879B86D}">
      <dgm:prSet/>
      <dgm:spPr/>
      <dgm:t>
        <a:bodyPr/>
        <a:lstStyle/>
        <a:p>
          <a:endParaRPr lang="en-US"/>
        </a:p>
      </dgm:t>
    </dgm:pt>
    <dgm:pt modelId="{7400A587-17D2-47AF-8AF4-4BCCE780DD4E}" type="sibTrans" cxnId="{1E047AC7-6C77-4415-A9A8-7FE44879B86D}">
      <dgm:prSet/>
      <dgm:spPr/>
      <dgm:t>
        <a:bodyPr/>
        <a:lstStyle/>
        <a:p>
          <a:endParaRPr lang="en-US"/>
        </a:p>
      </dgm:t>
    </dgm:pt>
    <dgm:pt modelId="{EAEE949B-3B09-4729-A2FE-D9F50A857834}">
      <dgm:prSet/>
      <dgm:spPr/>
      <dgm:t>
        <a:bodyPr/>
        <a:lstStyle/>
        <a:p>
          <a:pPr rtl="0"/>
          <a:r>
            <a:rPr lang="en-US" dirty="0"/>
            <a:t>Accessibility score can be increased by up to 12% if the issues and potential issues are addressed by dev team.</a:t>
          </a:r>
        </a:p>
      </dgm:t>
    </dgm:pt>
    <dgm:pt modelId="{C70F370A-753A-4540-A6D4-470DC7DF8C22}" type="parTrans" cxnId="{6B095E1C-8A5E-409B-858E-BB0FA5B7BF79}">
      <dgm:prSet/>
      <dgm:spPr/>
      <dgm:t>
        <a:bodyPr/>
        <a:lstStyle/>
        <a:p>
          <a:endParaRPr lang="en-US"/>
        </a:p>
      </dgm:t>
    </dgm:pt>
    <dgm:pt modelId="{E5001E42-4186-4F4C-B3EF-8E9B7B3E6C23}" type="sibTrans" cxnId="{6B095E1C-8A5E-409B-858E-BB0FA5B7BF79}">
      <dgm:prSet/>
      <dgm:spPr/>
      <dgm:t>
        <a:bodyPr/>
        <a:lstStyle/>
        <a:p>
          <a:endParaRPr lang="en-US"/>
        </a:p>
      </dgm:t>
    </dgm:pt>
    <dgm:pt modelId="{D6ADEA76-7EB5-4DC8-AEF6-21A3F56B85B6}" type="pres">
      <dgm:prSet presAssocID="{1F9A4ABC-98EC-4BB1-ABD8-3352BF2BB700}" presName="root" presStyleCnt="0">
        <dgm:presLayoutVars>
          <dgm:dir/>
          <dgm:resizeHandles val="exact"/>
        </dgm:presLayoutVars>
      </dgm:prSet>
      <dgm:spPr/>
    </dgm:pt>
    <dgm:pt modelId="{7F7B5A82-1095-4E62-81A5-7306ECAE68E9}" type="pres">
      <dgm:prSet presAssocID="{CB9E6EDC-7EFD-4AA1-B60E-0F2E26990C02}" presName="compNode" presStyleCnt="0"/>
      <dgm:spPr/>
    </dgm:pt>
    <dgm:pt modelId="{A933DBE0-C92B-4E76-BF40-3DAECD894AA7}" type="pres">
      <dgm:prSet presAssocID="{CB9E6EDC-7EFD-4AA1-B60E-0F2E26990C02}" presName="bgRect" presStyleLbl="bgShp" presStyleIdx="0" presStyleCnt="3"/>
      <dgm:spPr/>
    </dgm:pt>
    <dgm:pt modelId="{E9865C8A-EB3B-4A05-B6AC-D1332ABB95F6}" type="pres">
      <dgm:prSet presAssocID="{CB9E6EDC-7EFD-4AA1-B60E-0F2E26990C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3E910BD-F025-454D-9EF3-F1F94FCAA2B5}" type="pres">
      <dgm:prSet presAssocID="{CB9E6EDC-7EFD-4AA1-B60E-0F2E26990C02}" presName="spaceRect" presStyleCnt="0"/>
      <dgm:spPr/>
    </dgm:pt>
    <dgm:pt modelId="{C6BAF59D-3F40-470B-AE71-123E36943A94}" type="pres">
      <dgm:prSet presAssocID="{CB9E6EDC-7EFD-4AA1-B60E-0F2E26990C02}" presName="parTx" presStyleLbl="revTx" presStyleIdx="0" presStyleCnt="3">
        <dgm:presLayoutVars>
          <dgm:chMax val="0"/>
          <dgm:chPref val="0"/>
        </dgm:presLayoutVars>
      </dgm:prSet>
      <dgm:spPr/>
    </dgm:pt>
    <dgm:pt modelId="{B19B0CF4-70BC-4CBB-AFE7-10572271E75B}" type="pres">
      <dgm:prSet presAssocID="{DACF0626-C6D6-40D2-91BA-E8AA178FC096}" presName="sibTrans" presStyleCnt="0"/>
      <dgm:spPr/>
    </dgm:pt>
    <dgm:pt modelId="{CD4C362D-EF0E-48F7-A158-2AA857052815}" type="pres">
      <dgm:prSet presAssocID="{4F586320-A1BA-4495-9391-2FF1281571AD}" presName="compNode" presStyleCnt="0"/>
      <dgm:spPr/>
    </dgm:pt>
    <dgm:pt modelId="{CE6C524B-ADD5-4F00-8651-A27CB5638CEB}" type="pres">
      <dgm:prSet presAssocID="{4F586320-A1BA-4495-9391-2FF1281571AD}" presName="bgRect" presStyleLbl="bgShp" presStyleIdx="1" presStyleCnt="3"/>
      <dgm:spPr/>
    </dgm:pt>
    <dgm:pt modelId="{E6D3DBA6-1B68-4B22-B628-55B992148CF2}" type="pres">
      <dgm:prSet presAssocID="{4F586320-A1BA-4495-9391-2FF1281571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2777C584-E151-4F45-981D-D22EBFA0C30B}" type="pres">
      <dgm:prSet presAssocID="{4F586320-A1BA-4495-9391-2FF1281571AD}" presName="spaceRect" presStyleCnt="0"/>
      <dgm:spPr/>
    </dgm:pt>
    <dgm:pt modelId="{698875D3-89A4-4B25-96F6-EC12CA761A37}" type="pres">
      <dgm:prSet presAssocID="{4F586320-A1BA-4495-9391-2FF1281571AD}" presName="parTx" presStyleLbl="revTx" presStyleIdx="1" presStyleCnt="3">
        <dgm:presLayoutVars>
          <dgm:chMax val="0"/>
          <dgm:chPref val="0"/>
        </dgm:presLayoutVars>
      </dgm:prSet>
      <dgm:spPr/>
    </dgm:pt>
    <dgm:pt modelId="{84D8B628-AE82-4939-8C2E-C3B95D470C36}" type="pres">
      <dgm:prSet presAssocID="{7400A587-17D2-47AF-8AF4-4BCCE780DD4E}" presName="sibTrans" presStyleCnt="0"/>
      <dgm:spPr/>
    </dgm:pt>
    <dgm:pt modelId="{C69AB6D1-6C36-4925-B38D-355B2ACBBD2F}" type="pres">
      <dgm:prSet presAssocID="{EAEE949B-3B09-4729-A2FE-D9F50A857834}" presName="compNode" presStyleCnt="0"/>
      <dgm:spPr/>
    </dgm:pt>
    <dgm:pt modelId="{E2500B38-2BAE-4745-BB32-C587FAA2C242}" type="pres">
      <dgm:prSet presAssocID="{EAEE949B-3B09-4729-A2FE-D9F50A857834}" presName="bgRect" presStyleLbl="bgShp" presStyleIdx="2" presStyleCnt="3"/>
      <dgm:spPr/>
    </dgm:pt>
    <dgm:pt modelId="{42AD58FC-7DE2-4EB7-8480-199FF8C9266A}" type="pres">
      <dgm:prSet presAssocID="{EAEE949B-3B09-4729-A2FE-D9F50A8578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660C7BE-A71A-42FD-BF0D-1F8638594EF9}" type="pres">
      <dgm:prSet presAssocID="{EAEE949B-3B09-4729-A2FE-D9F50A857834}" presName="spaceRect" presStyleCnt="0"/>
      <dgm:spPr/>
    </dgm:pt>
    <dgm:pt modelId="{575EF2A8-F2A1-42FC-959B-E17FCA504CB1}" type="pres">
      <dgm:prSet presAssocID="{EAEE949B-3B09-4729-A2FE-D9F50A8578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095E1C-8A5E-409B-858E-BB0FA5B7BF79}" srcId="{1F9A4ABC-98EC-4BB1-ABD8-3352BF2BB700}" destId="{EAEE949B-3B09-4729-A2FE-D9F50A857834}" srcOrd="2" destOrd="0" parTransId="{C70F370A-753A-4540-A6D4-470DC7DF8C22}" sibTransId="{E5001E42-4186-4F4C-B3EF-8E9B7B3E6C23}"/>
    <dgm:cxn modelId="{299D9D47-FCFC-4BA0-9C45-C3321015E387}" type="presOf" srcId="{EAEE949B-3B09-4729-A2FE-D9F50A857834}" destId="{575EF2A8-F2A1-42FC-959B-E17FCA504CB1}" srcOrd="0" destOrd="0" presId="urn:microsoft.com/office/officeart/2018/2/layout/IconVerticalSolidList"/>
    <dgm:cxn modelId="{84C9C968-1F6E-4793-B7FC-B30D1710C9B4}" type="presOf" srcId="{4F586320-A1BA-4495-9391-2FF1281571AD}" destId="{698875D3-89A4-4B25-96F6-EC12CA761A37}" srcOrd="0" destOrd="0" presId="urn:microsoft.com/office/officeart/2018/2/layout/IconVerticalSolidList"/>
    <dgm:cxn modelId="{BB155299-4494-489C-BF93-4EB82ECF85F3}" type="presOf" srcId="{CB9E6EDC-7EFD-4AA1-B60E-0F2E26990C02}" destId="{C6BAF59D-3F40-470B-AE71-123E36943A94}" srcOrd="0" destOrd="0" presId="urn:microsoft.com/office/officeart/2018/2/layout/IconVerticalSolidList"/>
    <dgm:cxn modelId="{9F1DED9C-9489-451E-B7AC-2241F6D99049}" srcId="{1F9A4ABC-98EC-4BB1-ABD8-3352BF2BB700}" destId="{CB9E6EDC-7EFD-4AA1-B60E-0F2E26990C02}" srcOrd="0" destOrd="0" parTransId="{A0F1B9F9-00D0-4BB5-A4D8-569583BE9B33}" sibTransId="{DACF0626-C6D6-40D2-91BA-E8AA178FC096}"/>
    <dgm:cxn modelId="{1E047AC7-6C77-4415-A9A8-7FE44879B86D}" srcId="{1F9A4ABC-98EC-4BB1-ABD8-3352BF2BB700}" destId="{4F586320-A1BA-4495-9391-2FF1281571AD}" srcOrd="1" destOrd="0" parTransId="{AD2F7ADE-CDF5-425E-8FC3-4FD995010A67}" sibTransId="{7400A587-17D2-47AF-8AF4-4BCCE780DD4E}"/>
    <dgm:cxn modelId="{01DDA2F9-2C05-407D-BDD4-5E3FBBECC2CE}" type="presOf" srcId="{1F9A4ABC-98EC-4BB1-ABD8-3352BF2BB700}" destId="{D6ADEA76-7EB5-4DC8-AEF6-21A3F56B85B6}" srcOrd="0" destOrd="0" presId="urn:microsoft.com/office/officeart/2018/2/layout/IconVerticalSolidList"/>
    <dgm:cxn modelId="{6CC22C82-5549-47C2-9547-1892E00A1CE8}" type="presParOf" srcId="{D6ADEA76-7EB5-4DC8-AEF6-21A3F56B85B6}" destId="{7F7B5A82-1095-4E62-81A5-7306ECAE68E9}" srcOrd="0" destOrd="0" presId="urn:microsoft.com/office/officeart/2018/2/layout/IconVerticalSolidList"/>
    <dgm:cxn modelId="{963E9455-62C9-4CDF-B3EE-726B9A031176}" type="presParOf" srcId="{7F7B5A82-1095-4E62-81A5-7306ECAE68E9}" destId="{A933DBE0-C92B-4E76-BF40-3DAECD894AA7}" srcOrd="0" destOrd="0" presId="urn:microsoft.com/office/officeart/2018/2/layout/IconVerticalSolidList"/>
    <dgm:cxn modelId="{AE608E86-B14E-426A-B831-6AD80A4FB024}" type="presParOf" srcId="{7F7B5A82-1095-4E62-81A5-7306ECAE68E9}" destId="{E9865C8A-EB3B-4A05-B6AC-D1332ABB95F6}" srcOrd="1" destOrd="0" presId="urn:microsoft.com/office/officeart/2018/2/layout/IconVerticalSolidList"/>
    <dgm:cxn modelId="{67E7A8B0-F966-4C4F-A417-F51569019396}" type="presParOf" srcId="{7F7B5A82-1095-4E62-81A5-7306ECAE68E9}" destId="{33E910BD-F025-454D-9EF3-F1F94FCAA2B5}" srcOrd="2" destOrd="0" presId="urn:microsoft.com/office/officeart/2018/2/layout/IconVerticalSolidList"/>
    <dgm:cxn modelId="{C19D59BB-1CDB-4507-8FFF-1FE853646839}" type="presParOf" srcId="{7F7B5A82-1095-4E62-81A5-7306ECAE68E9}" destId="{C6BAF59D-3F40-470B-AE71-123E36943A94}" srcOrd="3" destOrd="0" presId="urn:microsoft.com/office/officeart/2018/2/layout/IconVerticalSolidList"/>
    <dgm:cxn modelId="{14DF9F1C-A660-477D-B137-F0C89927B1D4}" type="presParOf" srcId="{D6ADEA76-7EB5-4DC8-AEF6-21A3F56B85B6}" destId="{B19B0CF4-70BC-4CBB-AFE7-10572271E75B}" srcOrd="1" destOrd="0" presId="urn:microsoft.com/office/officeart/2018/2/layout/IconVerticalSolidList"/>
    <dgm:cxn modelId="{863E0B3D-36BF-49CF-B874-DDE4EA224462}" type="presParOf" srcId="{D6ADEA76-7EB5-4DC8-AEF6-21A3F56B85B6}" destId="{CD4C362D-EF0E-48F7-A158-2AA857052815}" srcOrd="2" destOrd="0" presId="urn:microsoft.com/office/officeart/2018/2/layout/IconVerticalSolidList"/>
    <dgm:cxn modelId="{E9E0DA65-A80F-4117-A0A7-43B7CBB1CBC9}" type="presParOf" srcId="{CD4C362D-EF0E-48F7-A158-2AA857052815}" destId="{CE6C524B-ADD5-4F00-8651-A27CB5638CEB}" srcOrd="0" destOrd="0" presId="urn:microsoft.com/office/officeart/2018/2/layout/IconVerticalSolidList"/>
    <dgm:cxn modelId="{E0A6A2DD-A8A2-414F-8E4C-E9A93F4F54CD}" type="presParOf" srcId="{CD4C362D-EF0E-48F7-A158-2AA857052815}" destId="{E6D3DBA6-1B68-4B22-B628-55B992148CF2}" srcOrd="1" destOrd="0" presId="urn:microsoft.com/office/officeart/2018/2/layout/IconVerticalSolidList"/>
    <dgm:cxn modelId="{9CD376FE-711E-46AA-B686-4036DD2BCB63}" type="presParOf" srcId="{CD4C362D-EF0E-48F7-A158-2AA857052815}" destId="{2777C584-E151-4F45-981D-D22EBFA0C30B}" srcOrd="2" destOrd="0" presId="urn:microsoft.com/office/officeart/2018/2/layout/IconVerticalSolidList"/>
    <dgm:cxn modelId="{B7DD1C49-801A-4070-AA63-E851180554CB}" type="presParOf" srcId="{CD4C362D-EF0E-48F7-A158-2AA857052815}" destId="{698875D3-89A4-4B25-96F6-EC12CA761A37}" srcOrd="3" destOrd="0" presId="urn:microsoft.com/office/officeart/2018/2/layout/IconVerticalSolidList"/>
    <dgm:cxn modelId="{275AFD66-3C4D-43DB-8F88-EA64B33F2C6B}" type="presParOf" srcId="{D6ADEA76-7EB5-4DC8-AEF6-21A3F56B85B6}" destId="{84D8B628-AE82-4939-8C2E-C3B95D470C36}" srcOrd="3" destOrd="0" presId="urn:microsoft.com/office/officeart/2018/2/layout/IconVerticalSolidList"/>
    <dgm:cxn modelId="{642559FB-B71A-4011-8BE7-65423A1BDC29}" type="presParOf" srcId="{D6ADEA76-7EB5-4DC8-AEF6-21A3F56B85B6}" destId="{C69AB6D1-6C36-4925-B38D-355B2ACBBD2F}" srcOrd="4" destOrd="0" presId="urn:microsoft.com/office/officeart/2018/2/layout/IconVerticalSolidList"/>
    <dgm:cxn modelId="{C149F965-5856-45BF-A20A-5E97D6820589}" type="presParOf" srcId="{C69AB6D1-6C36-4925-B38D-355B2ACBBD2F}" destId="{E2500B38-2BAE-4745-BB32-C587FAA2C242}" srcOrd="0" destOrd="0" presId="urn:microsoft.com/office/officeart/2018/2/layout/IconVerticalSolidList"/>
    <dgm:cxn modelId="{216EAD7B-C42B-4BBA-8B68-808A8BB0757B}" type="presParOf" srcId="{C69AB6D1-6C36-4925-B38D-355B2ACBBD2F}" destId="{42AD58FC-7DE2-4EB7-8480-199FF8C9266A}" srcOrd="1" destOrd="0" presId="urn:microsoft.com/office/officeart/2018/2/layout/IconVerticalSolidList"/>
    <dgm:cxn modelId="{46A569A5-6D5A-4267-92D9-704D0C7E0BBF}" type="presParOf" srcId="{C69AB6D1-6C36-4925-B38D-355B2ACBBD2F}" destId="{5660C7BE-A71A-42FD-BF0D-1F8638594EF9}" srcOrd="2" destOrd="0" presId="urn:microsoft.com/office/officeart/2018/2/layout/IconVerticalSolidList"/>
    <dgm:cxn modelId="{93A94F1C-9239-4A70-A141-9E8988412B4E}" type="presParOf" srcId="{C69AB6D1-6C36-4925-B38D-355B2ACBBD2F}" destId="{575EF2A8-F2A1-42FC-959B-E17FCA504C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3DBE0-C92B-4E76-BF40-3DAECD894AA7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65C8A-EB3B-4A05-B6AC-D1332ABB95F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BAF59D-3F40-470B-AE71-123E36943A94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Calibri"/>
            </a:rPr>
            <a:t>By fixing up to 2600 coe pages QA</a:t>
          </a:r>
          <a:r>
            <a:rPr lang="en-US" sz="2300" kern="1200" dirty="0"/>
            <a:t> and Accessibility score has increased by 46%.</a:t>
          </a:r>
        </a:p>
      </dsp:txBody>
      <dsp:txXfrm>
        <a:off x="1437631" y="531"/>
        <a:ext cx="6449068" cy="1244702"/>
      </dsp:txXfrm>
    </dsp:sp>
    <dsp:sp modelId="{CE6C524B-ADD5-4F00-8651-A27CB5638CEB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D3DBA6-1B68-4B22-B628-55B992148CF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875D3-89A4-4B25-96F6-EC12CA761A37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There's been a good response from the webpages and total COE page visit increased closed to 15,000 in last one month.</a:t>
          </a:r>
        </a:p>
      </dsp:txBody>
      <dsp:txXfrm>
        <a:off x="1437631" y="1556410"/>
        <a:ext cx="6449068" cy="1244702"/>
      </dsp:txXfrm>
    </dsp:sp>
    <dsp:sp modelId="{E2500B38-2BAE-4745-BB32-C587FAA2C242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AD58FC-7DE2-4EB7-8480-199FF8C9266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5EF2A8-F2A1-42FC-959B-E17FCA504CB1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Accessibility score can be increased by up to 12% if the issues and potential issues are addressed by dev team.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E8CF4E0C-135F-977F-E183-271265CB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2681" b="2682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3625" y="370600"/>
            <a:ext cx="4442881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2894" y="1032483"/>
            <a:ext cx="3778212" cy="2982360"/>
          </a:xfrm>
        </p:spPr>
        <p:txBody>
          <a:bodyPr>
            <a:normAutofit/>
          </a:bodyPr>
          <a:lstStyle/>
          <a:p>
            <a:r>
              <a:rPr lang="en-US"/>
              <a:t>Internship Final 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2894" y="4106918"/>
            <a:ext cx="3778212" cy="165576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QA &amp; Accessibility Optimization Post-Migration – coe.unt.edu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 dirty="0"/>
              <a:t>Pralay Bhattacharjee</a:t>
            </a:r>
            <a:endParaRPr lang="en-US" sz="2200"/>
          </a:p>
          <a:p>
            <a:pPr>
              <a:lnSpc>
                <a:spcPct val="90000"/>
              </a:lnSpc>
            </a:pPr>
            <a:r>
              <a:rPr lang="en-US" sz="2200" dirty="0"/>
              <a:t>August 2025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1955474" y="8363"/>
            <a:ext cx="5112196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5050" y="4609861"/>
            <a:ext cx="654774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What Have I Done?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dirty="0"/>
              <a:t>Post-Migration Audit: Conducted QA and Accessibility checks after migration.</a:t>
            </a:r>
          </a:p>
          <a:p>
            <a:r>
              <a:rPr lang="en-US" sz="1900" dirty="0"/>
              <a:t>Issue Identification: Found broken components, missing alt text, improper links and dependencies.</a:t>
            </a:r>
          </a:p>
          <a:p>
            <a:r>
              <a:rPr lang="en-US" sz="1900" dirty="0"/>
              <a:t>Fix Implementation: Used Siteimprove and Smartsheet to fix and report issues.</a:t>
            </a:r>
          </a:p>
          <a:p>
            <a:r>
              <a:rPr lang="en-US" sz="1900" dirty="0"/>
              <a:t>Tool Usage: Modern Campus CMS, Smartsheet, Siteimprove, MS Teams and Outlook.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C4088D-ECB0-A814-B618-D87269EC7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42DCC-7F22-125E-BC05-D9C8BBCAC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38" y="4230093"/>
            <a:ext cx="3112935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3500" dirty="0"/>
              <a:t>Past Status</a:t>
            </a:r>
            <a:br>
              <a:rPr lang="en-US" sz="3500" dirty="0"/>
            </a:br>
            <a:r>
              <a:rPr lang="en-US" sz="3500" dirty="0">
                <a:ea typeface="Calibri"/>
                <a:cs typeface="Calibri"/>
              </a:rPr>
              <a:t>As of June 2025</a:t>
            </a:r>
          </a:p>
        </p:txBody>
      </p:sp>
      <p:pic>
        <p:nvPicPr>
          <p:cNvPr id="7" name="Picture 6" descr="coe.unt.edu Siteimprove report&#10;">
            <a:extLst>
              <a:ext uri="{FF2B5EF4-FFF2-40B4-BE49-F238E27FC236}">
                <a16:creationId xmlns:a16="http://schemas.microsoft.com/office/drawing/2014/main" id="{54949882-E6CE-D65C-40E8-CD4FD975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44" y="952525"/>
            <a:ext cx="8354833" cy="24646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A520-73E1-BFDD-9AA0-F3C9FA36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4811" y="4230094"/>
            <a:ext cx="4676451" cy="180016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QA Score: 70.9 (up from ~50)</a:t>
            </a:r>
          </a:p>
          <a:p>
            <a:pPr>
              <a:lnSpc>
                <a:spcPct val="90000"/>
              </a:lnSpc>
            </a:pPr>
            <a:r>
              <a:rPr lang="en-US" sz="1700"/>
              <a:t>Accessibility Score: 77.3 (up from ~65)</a:t>
            </a:r>
          </a:p>
          <a:p>
            <a:pPr>
              <a:lnSpc>
                <a:spcPct val="90000"/>
              </a:lnSpc>
            </a:pPr>
            <a:r>
              <a:rPr lang="en-US" sz="1700"/>
              <a:t>~15-point improvement across both areas since migration.</a:t>
            </a:r>
          </a:p>
          <a:p>
            <a:pPr>
              <a:lnSpc>
                <a:spcPct val="90000"/>
              </a:lnSpc>
            </a:pPr>
            <a:r>
              <a:rPr lang="en-US" sz="1700"/>
              <a:t>Reflects effective QA pipeline and issue resolution.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652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421890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670" y="4444332"/>
            <a:ext cx="2668849" cy="1645920"/>
          </a:xfrm>
        </p:spPr>
        <p:txBody>
          <a:bodyPr>
            <a:normAutofit/>
          </a:bodyPr>
          <a:lstStyle/>
          <a:p>
            <a:r>
              <a:rPr lang="en-US" sz="2800"/>
              <a:t>Current Status</a:t>
            </a:r>
          </a:p>
        </p:txBody>
      </p:sp>
      <p:pic>
        <p:nvPicPr>
          <p:cNvPr id="7" name="Picture 6" descr="A screenshot of a web page&#10;&#10;AI-generated content may be incorrect.">
            <a:extLst>
              <a:ext uri="{FF2B5EF4-FFF2-40B4-BE49-F238E27FC236}">
                <a16:creationId xmlns:a16="http://schemas.microsoft.com/office/drawing/2014/main" id="{FA29A6AB-0ABF-2D7B-72D6-4BDF774AF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38" y="798089"/>
            <a:ext cx="8373618" cy="2763293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491151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525670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1930" y="4440602"/>
            <a:ext cx="4505706" cy="16459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QA Score: 89.7 (up from ~50)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/>
              <a:t>Accessibility Score: 78.3 (up from ~65)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/>
              <a:t>~40-point improvement in QA and 14 points in Accessibility since migration.</a:t>
            </a:r>
            <a:endParaRPr lang="en-US" sz="16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600"/>
              <a:t>Reflects effective QA pipeline and issue resolution.</a:t>
            </a:r>
            <a:endParaRPr lang="en-US" sz="160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3B9D3-5BEF-0D57-5B96-2D69982B1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D252C4-41F1-51FC-7994-EC75B2FAB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COE Site Visit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31767-5324-12C4-2708-70ABB9DC2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391" y="5633765"/>
            <a:ext cx="2556416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Number of visits increased by 14,362</a:t>
            </a:r>
          </a:p>
        </p:txBody>
      </p:sp>
      <p:pic>
        <p:nvPicPr>
          <p:cNvPr id="7" name="Picture 6" descr="A line graph with text&#10;&#10;AI-generated content may be incorrect.">
            <a:extLst>
              <a:ext uri="{FF2B5EF4-FFF2-40B4-BE49-F238E27FC236}">
                <a16:creationId xmlns:a16="http://schemas.microsoft.com/office/drawing/2014/main" id="{20D231AB-4C10-CDA7-519B-7EBBC185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0" y="390832"/>
            <a:ext cx="8330164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2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AEFFBE-8F4E-3657-D160-BFBA17AB8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977AAB-EEE1-D0AC-D1A9-D59FDD2A4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Issues: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EA6F5-DE82-4729-AAD8-67A69BB88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391" y="5633765"/>
            <a:ext cx="2556416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Points that can be gained: 3.3</a:t>
            </a:r>
          </a:p>
        </p:txBody>
      </p:sp>
      <p:pic>
        <p:nvPicPr>
          <p:cNvPr id="7" name="Picture 6" descr="A screenshot of a web page&#10;&#10;AI-generated content may be incorrect.">
            <a:extLst>
              <a:ext uri="{FF2B5EF4-FFF2-40B4-BE49-F238E27FC236}">
                <a16:creationId xmlns:a16="http://schemas.microsoft.com/office/drawing/2014/main" id="{98C7190A-D3B6-8E4F-8B06-689534D18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1" y="781343"/>
            <a:ext cx="8495662" cy="373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0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63E0B-3650-9423-E189-E09C8AB75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29C08-FDDC-8B33-A089-6C7B57F5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Potential Issues: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AE36-D0D3-1C9E-0BD7-12CFB8B37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391" y="5633765"/>
            <a:ext cx="2556416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Potential Points that can be gained: </a:t>
            </a:r>
            <a:r>
              <a:rPr lang="en-US" sz="1700" dirty="0">
                <a:solidFill>
                  <a:srgbClr val="FFFFFF"/>
                </a:solidFill>
              </a:rPr>
              <a:t>8.99</a:t>
            </a:r>
            <a:endParaRPr lang="en-US" sz="17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46EB66-EE01-B71C-8B3E-C3397DC87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01" y="515854"/>
            <a:ext cx="8495662" cy="42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4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 dirty="0"/>
              <a:t>Team Resources Required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 dirty="0"/>
              <a:t>QA Resource: Continuous stakeholder feedback, automation support for recurring issues across pages, and a well-defined layout structure for comprehensive site coverage.</a:t>
            </a:r>
          </a:p>
          <a:p>
            <a:r>
              <a:rPr lang="en-US" sz="1900" dirty="0"/>
              <a:t>Accessibility SME: Expert to guide WCAG 2.1 compliance.</a:t>
            </a:r>
          </a:p>
          <a:p>
            <a:r>
              <a:rPr lang="en-US" sz="1900" dirty="0"/>
              <a:t>Design Support: UI/UX assistance for contrast and focus states.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Summary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D02E0FF-0433-6CFF-EB75-F21D9FE1E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321128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217</Words>
  <Application>Microsoft Office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Internship Final Report</vt:lpstr>
      <vt:lpstr>What Have I Done?</vt:lpstr>
      <vt:lpstr>Past Status As of June 2025</vt:lpstr>
      <vt:lpstr>Current Status</vt:lpstr>
      <vt:lpstr>COE Site Visit Analytics</vt:lpstr>
      <vt:lpstr>Issues: Accessibility</vt:lpstr>
      <vt:lpstr>Potential Issues: Accessibility</vt:lpstr>
      <vt:lpstr>Team Resources Required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Bhattacharjee, Pralay</cp:lastModifiedBy>
  <cp:revision>138</cp:revision>
  <dcterms:created xsi:type="dcterms:W3CDTF">2013-01-27T09:14:16Z</dcterms:created>
  <dcterms:modified xsi:type="dcterms:W3CDTF">2025-08-11T20:11:05Z</dcterms:modified>
  <cp:category/>
</cp:coreProperties>
</file>