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4" d="100"/>
          <a:sy n="114" d="100"/>
        </p:scale>
        <p:origin x="-354"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ED291B17-9318-49DB-B28B-6E5994AE9581}" type="datetime1">
              <a:rPr lang="en-US" smtClean="0"/>
              <a:t>4/4/2024</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3A98EE3D-8CD1-4C3F-BD1C-C98C9596463C}" type="slidenum">
              <a:rPr lang="en-US" smtClean="0"/>
              <a:t>‹#›</a:t>
            </a:fld>
            <a:endParaRPr lang="en-US"/>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24000" y="274641"/>
            <a:ext cx="7416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8DD82B9-B8EE-4375-B6FF-88FA6ABB15D9}" type="datetime1">
              <a:rPr lang="en-US" smtClean="0"/>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754ED01-E2A0-4C1E-8E21-014B990415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2497495-0637-405E-AE64-5CC7506D51F5}" type="datetime1">
              <a:rPr lang="en-US" smtClean="0"/>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A98EE3D-8CD1-4C3F-BD1C-C98C9596463C}" type="slidenum">
              <a:rPr lang="en-US" smtClean="0"/>
              <a:t>‹#›</a:t>
            </a:fld>
            <a:endParaRPr lang="en-US"/>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A98EE3D-8CD1-4C3F-BD1C-C98C9596463C}" type="slidenum">
              <a:rPr lang="en-US" smtClean="0"/>
              <a:t>‹#›</a:t>
            </a:fld>
            <a:endParaRPr lang="en-US"/>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82884F1-FFEA-405F-9602-3DCA865EDA4E}" type="datetime1">
              <a:rPr lang="en-US" smtClean="0"/>
              <a:t>4/4/2024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p:txBody>
          <a:bodyPr/>
          <a:lstStyle>
            <a:extLst/>
          </a:lstStyle>
          <a:p>
            <a:pPr algn="l"/>
            <a:endParaRPr lang="en-US"/>
          </a:p>
        </p:txBody>
      </p:sp>
      <p:sp>
        <p:nvSpPr>
          <p:cNvPr id="7" name="Slide Number Placeholder 6"/>
          <p:cNvSpPr>
            <a:spLocks noGrp="1"/>
          </p:cNvSpPr>
          <p:nvPr>
            <p:ph type="sldNum" sz="quarter" idx="12"/>
          </p:nvPr>
        </p:nvSpPr>
        <p:spPr/>
        <p:txBody>
          <a:bodyPr/>
          <a:lstStyle>
            <a:extLst/>
          </a:lstStyle>
          <a:p>
            <a:fld id="{3A98EE3D-8CD1-4C3F-BD1C-C98C9596463C}" type="slidenum">
              <a:rPr lang="en-US" smtClean="0"/>
              <a:t>‹#›</a:t>
            </a:fld>
            <a:endParaRPr lang="en-US"/>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D291B17-9318-49DB-B28B-6E5994AE9581}" type="datetime1">
              <a:rPr lang="en-US" smtClean="0"/>
              <a:t>4/4/2024</a:t>
            </a:fld>
            <a:endParaRPr lang="en-US"/>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3A98EE3D-8CD1-4C3F-BD1C-C98C9596463C}" type="slidenum">
              <a:rPr lang="en-US" smtClean="0"/>
              <a:t>‹#›</a:t>
            </a:fld>
            <a:endParaRPr lang="en-US"/>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pic>
        <p:nvPicPr>
          <p:cNvPr id="13" name="Picture 12"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hf sldNum="0"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 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BHAVANI.S(AU810621104019)</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Computer Science and Engineering</a:t>
            </a:r>
          </a:p>
          <a:p>
            <a:r>
              <a:rPr lang="en-US" sz="2000" b="1" dirty="0">
                <a:solidFill>
                  <a:schemeClr val="accent1">
                    <a:lumMod val="75000"/>
                  </a:schemeClr>
                </a:solidFill>
                <a:latin typeface="Arial"/>
                <a:cs typeface="Arial"/>
              </a:rPr>
              <a:t>	Dr.Navalar Nedunchezhiyan College Of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724619"/>
            <a:ext cx="11029616" cy="654482"/>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693335" y="1495893"/>
            <a:ext cx="10262212" cy="3067482"/>
          </a:xfrm>
        </p:spPr>
        <p:txBody>
          <a:bodyPr>
            <a:normAutofit/>
          </a:bodyPr>
          <a:lstStyle/>
          <a:p>
            <a:pPr marL="0" indent="0"/>
            <a:endParaRPr lang="en-US" sz="2400" dirty="0"/>
          </a:p>
          <a:p>
            <a:pPr>
              <a:buFont typeface="Wingdings" panose="05000000000000000000" pitchFamily="2" charset="2"/>
              <a:buChar char="§"/>
            </a:pPr>
            <a:r>
              <a:rPr lang="en-US" sz="2400" dirty="0"/>
              <a:t>Johnson, Sarah. "Preventing Keylogger Attacks." Journal of Cybersecurity, vol. 8, no. 2, 2021, pp. 45-60.</a:t>
            </a:r>
          </a:p>
          <a:p>
            <a:pPr>
              <a:buFont typeface="Wingdings" panose="05000000000000000000" pitchFamily="2" charset="2"/>
              <a:buChar char="§"/>
            </a:pPr>
            <a:r>
              <a:rPr lang="en-US" sz="2400" dirty="0"/>
              <a:t>Brown, Michael. "Keylogger Detection Techniques." International Conference on Cybersecurity, 2020, pp. 120-135.</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38200" y="135773"/>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084101"/>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Implementation</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95954" y="100408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95954" y="1453291"/>
            <a:ext cx="11200092" cy="2954805"/>
          </a:xfrm>
        </p:spPr>
        <p:txBody>
          <a:bodyPr>
            <a:noAutofit/>
          </a:bodyPr>
          <a:lstStyle/>
          <a:p>
            <a:pPr marL="0" indent="0">
              <a:buNone/>
            </a:pPr>
            <a:r>
              <a:rPr lang="en-IN" sz="2200" dirty="0"/>
              <a:t>	</a:t>
            </a:r>
            <a:endParaRPr lang="en-IN" sz="2200" dirty="0" smtClean="0"/>
          </a:p>
          <a:p>
            <a:pPr marL="0" indent="0">
              <a:buNone/>
            </a:pPr>
            <a:r>
              <a:rPr lang="en-IN" sz="2200" dirty="0" smtClean="0"/>
              <a:t>In </a:t>
            </a:r>
            <a:r>
              <a:rPr lang="en-IN" sz="2200" dirty="0"/>
              <a:t>today’s digital age ,where cybersecurity threats loom large, one of the significant concerns is the proliferation of keyloggers ,stealthy software tool designed to monitor and record keystrokes on a user’s computer without their knowledge. Keyloggers pose a severe threat to individuals and organisations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384183"/>
            <a:ext cx="10910691" cy="5879259"/>
          </a:xfrm>
        </p:spPr>
        <p:txBody>
          <a:bodyPr vert="horz" lIns="91440" tIns="45720" rIns="91440" bIns="45720" rtlCol="0" anchor="ctr">
            <a:noAutofit/>
          </a:bodyPr>
          <a:lstStyle/>
          <a:p>
            <a:pPr marL="0" indent="0">
              <a:buNone/>
            </a:pPr>
            <a:r>
              <a:rPr lang="en-US" sz="1400" dirty="0">
                <a:effectLst/>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cs typeface="Times New Roman" panose="02020603050405020304" pitchFamily="18" charset="0"/>
              </a:rPr>
              <a:t>Real-time Monitoring</a:t>
            </a:r>
            <a:endParaRPr lang="en-US" sz="2000" dirty="0">
              <a:latin typeface="Times New Roman" panose="02020603050405020304" pitchFamily="18" charset="0"/>
              <a:cs typeface="Times New Roman" panose="02020603050405020304" pitchFamily="18" charset="0"/>
            </a:endParaRPr>
          </a:p>
          <a:p>
            <a:pPr marL="0" indent="0">
              <a:buNone/>
            </a:pPr>
            <a:r>
              <a:rPr lang="en-US" sz="1400" dirty="0">
                <a:effectLst/>
                <a:latin typeface="Times New Roman" panose="02020603050405020304" pitchFamily="18" charset="0"/>
                <a:cs typeface="Times New Roman" panose="02020603050405020304" pitchFamily="18" charset="0"/>
              </a:rPr>
              <a:t>	Implement a system that continuously monitors user activities and detects any suspicious behavior or unauthorized access attempts.</a:t>
            </a:r>
          </a:p>
          <a:p>
            <a:pPr marL="0" indent="0">
              <a:buNone/>
            </a:pPr>
            <a:r>
              <a:rPr lang="en-US" sz="2000" dirty="0">
                <a:effectLst/>
                <a:latin typeface="Times New Roman" panose="02020603050405020304" pitchFamily="18" charset="0"/>
                <a:cs typeface="Times New Roman" panose="02020603050405020304" pitchFamily="18" charset="0"/>
              </a:rPr>
              <a:t>User Authentication</a:t>
            </a:r>
            <a:endParaRPr lang="en-US" sz="2000" dirty="0">
              <a:latin typeface="Times New Roman" panose="02020603050405020304" pitchFamily="18" charset="0"/>
              <a:cs typeface="Times New Roman" panose="02020603050405020304" pitchFamily="18" charset="0"/>
            </a:endParaRPr>
          </a:p>
          <a:p>
            <a:pPr marL="0" indent="0">
              <a:buNone/>
            </a:pPr>
            <a:r>
              <a:rPr lang="en-US" sz="1400" dirty="0">
                <a:effectLst/>
                <a:latin typeface="Times New Roman" panose="02020603050405020304" pitchFamily="18" charset="0"/>
                <a:cs typeface="Times New Roman" panose="02020603050405020304" pitchFamily="18" charset="0"/>
              </a:rPr>
              <a:t>	Require strong and multi-factor authentication methods, such as biometrics or hardware tokens, to ensure only authorized users can access sensitive information.</a:t>
            </a:r>
          </a:p>
          <a:p>
            <a:pPr marL="0" indent="0">
              <a:buNone/>
            </a:pPr>
            <a:r>
              <a:rPr lang="en-US" sz="2000" dirty="0">
                <a:effectLst/>
                <a:latin typeface="Times New Roman" panose="02020603050405020304" pitchFamily="18" charset="0"/>
                <a:cs typeface="Times New Roman" panose="02020603050405020304" pitchFamily="18" charset="0"/>
              </a:rPr>
              <a:t> Encryption</a:t>
            </a:r>
            <a:endParaRPr lang="en-US" sz="2000" dirty="0">
              <a:latin typeface="Times New Roman" panose="02020603050405020304" pitchFamily="18" charset="0"/>
              <a:cs typeface="Times New Roman" panose="02020603050405020304" pitchFamily="18" charset="0"/>
            </a:endParaRPr>
          </a:p>
          <a:p>
            <a:pPr marL="0" indent="0">
              <a:buNone/>
            </a:pPr>
            <a:r>
              <a:rPr lang="en-US" sz="1400" dirty="0">
                <a:effectLst/>
                <a:latin typeface="Times New Roman" panose="02020603050405020304" pitchFamily="18" charset="0"/>
                <a:cs typeface="Times New Roman" panose="02020603050405020304" pitchFamily="18" charset="0"/>
              </a:rPr>
              <a:t>	Encrypt all sensitive data, both in transit and at rest, to protect it from being intercepted or accessed by unauthorized individuals.</a:t>
            </a:r>
          </a:p>
          <a:p>
            <a:pPr marL="0" indent="0">
              <a:buNone/>
            </a:pPr>
            <a:r>
              <a:rPr lang="en-US" sz="2000" b="1" dirty="0">
                <a:effectLst/>
                <a:latin typeface="Times New Roman" panose="02020603050405020304" pitchFamily="18" charset="0"/>
                <a:cs typeface="Times New Roman" panose="02020603050405020304" pitchFamily="18" charset="0"/>
              </a:rPr>
              <a:t>Endpoint Security</a:t>
            </a:r>
            <a:endParaRPr lang="en-US" sz="2000" b="1" dirty="0">
              <a:latin typeface="Times New Roman" panose="02020603050405020304" pitchFamily="18" charset="0"/>
              <a:cs typeface="Times New Roman" panose="02020603050405020304" pitchFamily="18" charset="0"/>
            </a:endParaRPr>
          </a:p>
          <a:p>
            <a:pPr marL="0" indent="0">
              <a:buNone/>
            </a:pPr>
            <a:r>
              <a:rPr lang="en-US" sz="1400" dirty="0">
                <a:effectLst/>
                <a:latin typeface="Times New Roman" panose="02020603050405020304" pitchFamily="18" charset="0"/>
                <a:cs typeface="Times New Roman" panose="02020603050405020304" pitchFamily="18" charset="0"/>
              </a:rPr>
              <a:t>	Implement robust endpoint security measures, such as antivirus software and intrusion detection systems, to detect and prevent keyloggers from infecting devices.</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effectLst/>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805358"/>
            <a:ext cx="11029616" cy="563140"/>
          </a:xfrm>
        </p:spPr>
        <p:txBody>
          <a:bodyPr>
            <a:normAutofit fontScale="90000"/>
          </a:bodyPr>
          <a:lstStyle/>
          <a:p>
            <a:r>
              <a:rPr lang="en-US" sz="4400" b="1" dirty="0">
                <a:solidFill>
                  <a:schemeClr val="accent1"/>
                </a:solidFill>
                <a:latin typeface="Arial"/>
                <a:ea typeface="+mj-lt"/>
                <a:cs typeface="Arial"/>
              </a:rPr>
              <a:t>System  </a:t>
            </a:r>
            <a:r>
              <a:rPr lang="en-US" sz="4400" b="1" dirty="0" smtClean="0">
                <a:solidFill>
                  <a:schemeClr val="accent1"/>
                </a:solidFill>
                <a:latin typeface="Arial"/>
                <a:ea typeface="+mj-lt"/>
                <a:cs typeface="Arial"/>
              </a:rPr>
              <a:t>Approach</a:t>
            </a:r>
            <a:br>
              <a:rPr lang="en-US" sz="4400" b="1" dirty="0" smtClean="0">
                <a:solidFill>
                  <a:schemeClr val="accent1"/>
                </a:solidFill>
                <a:latin typeface="Arial"/>
                <a:ea typeface="+mj-lt"/>
                <a:cs typeface="Arial"/>
              </a:rPr>
            </a:b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785003" y="805358"/>
            <a:ext cx="3631721" cy="3536830"/>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305435" indent="-305435"/>
            <a:r>
              <a:rPr lang="en-IN" sz="1800" b="1" dirty="0">
                <a:solidFill>
                  <a:srgbClr val="0F0F0F"/>
                </a:solidFill>
                <a:latin typeface="Times New Roman" panose="02020603050405020304" pitchFamily="18" charset="0"/>
                <a:cs typeface="Times New Roman" panose="02020603050405020304" pitchFamily="18" charset="0"/>
              </a:rPr>
              <a:t>System requirements:</a:t>
            </a:r>
          </a:p>
          <a:p>
            <a:pPr marL="0" indent="0">
              <a:buNone/>
            </a:pPr>
            <a:r>
              <a:rPr lang="en-IN" sz="1800" b="1" dirty="0">
                <a:solidFill>
                  <a:srgbClr val="0F0F0F"/>
                </a:solidFill>
                <a:latin typeface="Times New Roman" panose="02020603050405020304" pitchFamily="18" charset="0"/>
                <a:cs typeface="Times New Roman" panose="02020603050405020304" pitchFamily="18" charset="0"/>
              </a:rPr>
              <a:t>	</a:t>
            </a:r>
            <a:r>
              <a:rPr lang="en-IN" sz="1800" dirty="0">
                <a:solidFill>
                  <a:srgbClr val="0F0F0F"/>
                </a:solidFill>
                <a:latin typeface="Times New Roman" panose="02020603050405020304" pitchFamily="18" charset="0"/>
                <a:cs typeface="Times New Roman" panose="02020603050405020304" pitchFamily="18" charset="0"/>
              </a:rPr>
              <a:t>Python IDLE.</a:t>
            </a:r>
          </a:p>
          <a:p>
            <a:pPr marL="305435" indent="-305435"/>
            <a:r>
              <a:rPr lang="en-IN" sz="1800" b="1" dirty="0">
                <a:solidFill>
                  <a:srgbClr val="0F0F0F"/>
                </a:solidFill>
                <a:latin typeface="Times New Roman" panose="02020603050405020304" pitchFamily="18" charset="0"/>
                <a:cs typeface="Times New Roman" panose="02020603050405020304" pitchFamily="18" charset="0"/>
              </a:rPr>
              <a:t>Library required to build the model:</a:t>
            </a:r>
          </a:p>
          <a:p>
            <a:pPr marL="0" indent="0">
              <a:buNone/>
            </a:pPr>
            <a:r>
              <a:rPr lang="en-IN" sz="1800" b="1" dirty="0">
                <a:solidFill>
                  <a:srgbClr val="0F0F0F"/>
                </a:solidFill>
                <a:latin typeface="Times New Roman" panose="02020603050405020304" pitchFamily="18" charset="0"/>
                <a:cs typeface="Times New Roman" panose="02020603050405020304" pitchFamily="18" charset="0"/>
              </a:rPr>
              <a:t>	</a:t>
            </a:r>
            <a:r>
              <a:rPr lang="en-IN" sz="1800" dirty="0">
                <a:solidFill>
                  <a:srgbClr val="0F0F0F"/>
                </a:solidFill>
                <a:latin typeface="Times New Roman" panose="02020603050405020304" pitchFamily="18" charset="0"/>
                <a:cs typeface="Times New Roman" panose="02020603050405020304" pitchFamily="18" charset="0"/>
              </a:rPr>
              <a:t>pip install </a:t>
            </a:r>
            <a:r>
              <a:rPr lang="en-IN" sz="1800" dirty="0" err="1">
                <a:solidFill>
                  <a:srgbClr val="0F0F0F"/>
                </a:solidFill>
                <a:latin typeface="Times New Roman" panose="02020603050405020304" pitchFamily="18" charset="0"/>
                <a:cs typeface="Times New Roman" panose="02020603050405020304" pitchFamily="18" charset="0"/>
              </a:rPr>
              <a:t>pynput</a:t>
            </a:r>
            <a:r>
              <a:rPr lang="en-IN" sz="1800" dirty="0">
                <a:solidFill>
                  <a:srgbClr val="0F0F0F"/>
                </a:solidFill>
                <a:latin typeface="Times New Roman" panose="02020603050405020304" pitchFamily="18" charset="0"/>
                <a:cs typeface="Times New Roman" panose="02020603050405020304" pitchFamily="18" charset="0"/>
              </a:rPr>
              <a:t>.</a:t>
            </a:r>
          </a:p>
          <a:p>
            <a:pPr marL="0" indent="0">
              <a:buNone/>
            </a:pPr>
            <a:r>
              <a:rPr lang="en-IN" sz="1800" dirty="0">
                <a:solidFill>
                  <a:srgbClr val="0F0F0F"/>
                </a:solidFill>
                <a:latin typeface="Times New Roman" panose="02020603050405020304" pitchFamily="18" charset="0"/>
                <a:cs typeface="Times New Roman" panose="02020603050405020304" pitchFamily="18" charset="0"/>
              </a:rPr>
              <a:t>	pip install </a:t>
            </a:r>
            <a:r>
              <a:rPr lang="en-IN" sz="1800" dirty="0" err="1">
                <a:solidFill>
                  <a:srgbClr val="0F0F0F"/>
                </a:solidFill>
                <a:latin typeface="Times New Roman" panose="02020603050405020304" pitchFamily="18" charset="0"/>
                <a:cs typeface="Times New Roman" panose="02020603050405020304" pitchFamily="18" charset="0"/>
              </a:rPr>
              <a:t>jsonlib</a:t>
            </a:r>
            <a:r>
              <a:rPr lang="en-IN" sz="1800" dirty="0">
                <a:solidFill>
                  <a:srgbClr val="0F0F0F"/>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dirty="0">
                <a:solidFill>
                  <a:schemeClr val="accent1">
                    <a:lumMod val="75000"/>
                  </a:schemeClr>
                </a:solidFill>
              </a:rPr>
              <a:t>Implementation</a:t>
            </a:r>
            <a:r>
              <a:rPr lang="en-US" dirty="0"/>
              <a:t> </a:t>
            </a:r>
          </a:p>
        </p:txBody>
      </p:sp>
      <p:pic>
        <p:nvPicPr>
          <p:cNvPr id="8" name="Content Placeholder 3">
            <a:extLst>
              <a:ext uri="{FF2B5EF4-FFF2-40B4-BE49-F238E27FC236}">
                <a16:creationId xmlns="" xmlns:a16="http://schemas.microsoft.com/office/drawing/2014/main" id="{36DD044F-12AC-75E9-6D86-FBBE3207F909}"/>
              </a:ext>
            </a:extLst>
          </p:cNvPr>
          <p:cNvPicPr>
            <a:picLocks noGrp="1" noChangeAspect="1"/>
          </p:cNvPicPr>
          <p:nvPr>
            <p:ph idx="1"/>
          </p:nvPr>
        </p:nvPicPr>
        <p:blipFill>
          <a:blip r:embed="rId2"/>
          <a:stretch>
            <a:fillRect/>
          </a:stretch>
        </p:blipFill>
        <p:spPr>
          <a:xfrm>
            <a:off x="2229224" y="1790831"/>
            <a:ext cx="5596707" cy="3148148"/>
          </a:xfr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771730"/>
            <a:ext cx="11029616" cy="530296"/>
          </a:xfrm>
        </p:spPr>
        <p:txBody>
          <a:bodyPr>
            <a:normAutofit fontScale="90000"/>
          </a:bodyPr>
          <a:lstStyle/>
          <a:p>
            <a:r>
              <a:rPr lang="en-US" sz="4400" b="1" dirty="0">
                <a:solidFill>
                  <a:schemeClr val="accent1"/>
                </a:solidFill>
                <a:latin typeface="Arial"/>
                <a:ea typeface="+mj-lt"/>
                <a:cs typeface="Arial"/>
              </a:rPr>
              <a:t>output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1989645" y="1464578"/>
            <a:ext cx="9997440" cy="4800600"/>
          </a:xfrm>
        </p:spPr>
        <p:txBody>
          <a:bodyPr>
            <a:normAutofit/>
          </a:bodyPr>
          <a:lstStyle/>
          <a:p>
            <a:pPr marL="0" indent="0">
              <a:buNone/>
            </a:pPr>
            <a:r>
              <a:rPr lang="en-IN" sz="2400" dirty="0">
                <a:solidFill>
                  <a:srgbClr val="0F0F0F"/>
                </a:solidFill>
                <a:ea typeface="+mn-lt"/>
                <a:cs typeface="+mn-lt"/>
              </a:rPr>
              <a:t>.</a:t>
            </a:r>
            <a:endParaRPr lang="en-IN" sz="2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2984" y="1543574"/>
            <a:ext cx="8498046" cy="49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882650"/>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3" name="Content Placeholder 2"/>
          <p:cNvSpPr>
            <a:spLocks noGrp="1"/>
          </p:cNvSpPr>
          <p:nvPr>
            <p:ph idx="1"/>
          </p:nvPr>
        </p:nvSpPr>
        <p:spPr>
          <a:xfrm>
            <a:off x="402672" y="1971413"/>
            <a:ext cx="10722528" cy="2709065"/>
          </a:xfrm>
        </p:spPr>
        <p:txBody>
          <a:bodyPr>
            <a:normAutofit/>
          </a:bodyPr>
          <a:lstStyle/>
          <a:p>
            <a:pPr>
              <a:buFont typeface="Wingdings" pitchFamily="2" charset="2"/>
              <a:buChar char="Ø"/>
            </a:pPr>
            <a:r>
              <a:rPr lang="en-US" sz="2000" dirty="0" err="1" smtClean="0"/>
              <a:t>Keylogger</a:t>
            </a:r>
            <a:r>
              <a:rPr lang="en-US" sz="2000" dirty="0" smtClean="0"/>
              <a:t> are potent threat to both individuals and enterprises ,with the potential to cause significant harm if left  undetected.</a:t>
            </a:r>
          </a:p>
          <a:p>
            <a:pPr>
              <a:buFont typeface="Wingdings" pitchFamily="2" charset="2"/>
              <a:buChar char="Ø"/>
            </a:pPr>
            <a:r>
              <a:rPr lang="en-US" sz="2000" dirty="0" smtClean="0"/>
              <a:t>Understanding the nature of </a:t>
            </a:r>
            <a:r>
              <a:rPr lang="en-US" sz="2000" dirty="0" err="1" smtClean="0"/>
              <a:t>keylogger</a:t>
            </a:r>
            <a:r>
              <a:rPr lang="en-US" sz="2000" dirty="0" smtClean="0"/>
              <a:t> ,their methods of infiltration and the dangers they pose is crucial for maintaining a secure digital environment.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819510" y="1414732"/>
            <a:ext cx="10004251" cy="4701395"/>
          </a:xfrm>
        </p:spPr>
        <p:txBody>
          <a:bodyPr>
            <a:normAutofit fontScale="92500"/>
          </a:bodyPr>
          <a:lstStyle/>
          <a:p>
            <a:pPr marL="0" indent="0">
              <a:buNone/>
            </a:pPr>
            <a:r>
              <a:rPr lang="en-US" sz="2000" b="1" dirty="0">
                <a:effectLst/>
                <a:latin typeface="Times New Roman" panose="02020603050405020304" pitchFamily="18" charset="0"/>
                <a:cs typeface="Times New Roman" panose="02020603050405020304" pitchFamily="18" charset="0"/>
              </a:rPr>
              <a:t>Enhanced Security Features</a:t>
            </a:r>
            <a:endParaRPr lang="en-US" sz="2000" b="1" dirty="0">
              <a:latin typeface="Times New Roman" panose="02020603050405020304" pitchFamily="18" charset="0"/>
              <a:cs typeface="Times New Roman" panose="02020603050405020304" pitchFamily="18" charset="0"/>
            </a:endParaRPr>
          </a:p>
          <a:p>
            <a:pPr marL="0" indent="0">
              <a:buNone/>
            </a:pPr>
            <a:r>
              <a:rPr lang="en-US" sz="1700" dirty="0">
                <a:effectLst/>
                <a:latin typeface="Times New Roman" panose="02020603050405020304" pitchFamily="18" charset="0"/>
                <a:cs typeface="Times New Roman" panose="02020603050405020304" pitchFamily="18" charset="0"/>
              </a:rPr>
              <a:t>	Further development can focus on incorporating advanced security features to detect and prevent evolving keylogger techniques.</a:t>
            </a:r>
          </a:p>
          <a:p>
            <a:pPr marL="0" indent="0">
              <a:buNone/>
            </a:pPr>
            <a:r>
              <a:rPr lang="en-US" sz="2000" b="1" dirty="0">
                <a:effectLst/>
                <a:latin typeface="Times New Roman" panose="02020603050405020304" pitchFamily="18" charset="0"/>
                <a:cs typeface="Times New Roman" panose="02020603050405020304" pitchFamily="18" charset="0"/>
              </a:rPr>
              <a:t>Advancements in Encryption Technology</a:t>
            </a:r>
            <a:endParaRPr lang="en-US" sz="2000" b="1" dirty="0">
              <a:latin typeface="Times New Roman" panose="02020603050405020304" pitchFamily="18" charset="0"/>
              <a:cs typeface="Times New Roman" panose="02020603050405020304" pitchFamily="18" charset="0"/>
            </a:endParaRPr>
          </a:p>
          <a:p>
            <a:pPr marL="0" indent="0">
              <a:buNone/>
            </a:pPr>
            <a:r>
              <a:rPr lang="en-US" dirty="0">
                <a:effectLst/>
                <a:latin typeface="Times New Roman" panose="02020603050405020304" pitchFamily="18" charset="0"/>
                <a:cs typeface="Times New Roman" panose="02020603050405020304" pitchFamily="18" charset="0"/>
              </a:rPr>
              <a:t>	The future of keylogger security lies in the development of advanced encryption technologies that can protect sensitive data from being intercepted or accessed by keyloggers.</a:t>
            </a:r>
          </a:p>
          <a:p>
            <a:pPr marL="0" indent="0">
              <a:buNone/>
            </a:pPr>
            <a:r>
              <a:rPr lang="en-US" sz="2000" b="1" dirty="0">
                <a:effectLst/>
                <a:latin typeface="Times New Roman" panose="02020603050405020304" pitchFamily="18" charset="0"/>
                <a:cs typeface="Times New Roman" panose="02020603050405020304" pitchFamily="18" charset="0"/>
              </a:rPr>
              <a:t>Machine Learning Algorithms</a:t>
            </a:r>
            <a:endParaRPr lang="en-US" sz="2000" b="1" dirty="0">
              <a:latin typeface="Times New Roman" panose="02020603050405020304" pitchFamily="18" charset="0"/>
              <a:cs typeface="Times New Roman" panose="02020603050405020304" pitchFamily="18" charset="0"/>
            </a:endParaRPr>
          </a:p>
          <a:p>
            <a:pPr marL="0" indent="0">
              <a:buNone/>
            </a:pPr>
            <a:r>
              <a:rPr lang="en-US" dirty="0">
                <a:effectLst/>
                <a:latin typeface="Times New Roman" panose="02020603050405020304" pitchFamily="18" charset="0"/>
                <a:cs typeface="Times New Roman" panose="02020603050405020304" pitchFamily="18" charset="0"/>
              </a:rPr>
              <a:t>	Machine learning algorithms can be utilized to continuously learn and adapt to new keylogger techniques, making it more difficult for keyloggers to evade detection</a:t>
            </a:r>
            <a:r>
              <a:rPr lang="en-US" dirty="0">
                <a:effectLst/>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effectLst/>
              <a:latin typeface="Times New Roman" panose="02020603050405020304" pitchFamily="18" charset="0"/>
              <a:cs typeface="Times New Roman" panose="02020603050405020304" pitchFamily="18" charset="0"/>
            </a:endParaRPr>
          </a:p>
          <a:p>
            <a:pPr lvl="1"/>
            <a:endParaRPr lang="en-US" sz="17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172529" y="81877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c0fa2617-96bd-425d-8578-e93563fe37c5"/>
    <ds:schemaRef ds:uri="http://purl.org/dc/terms/"/>
    <ds:schemaRef ds:uri="http://schemas.openxmlformats.org/package/2006/metadata/core-properties"/>
    <ds:schemaRef ds:uri="9162bd5b-4ed9-4da3-b376-05204580ba3f"/>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Solstice</Template>
  <TotalTime>38</TotalTime>
  <Words>125</Words>
  <Application>Microsoft Office PowerPoint</Application>
  <PresentationFormat>Custom</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Solstice</vt:lpstr>
      <vt:lpstr> Keylogger &amp; security</vt:lpstr>
      <vt:lpstr>OUTLINE</vt:lpstr>
      <vt:lpstr>Problem Statement</vt:lpstr>
      <vt:lpstr>Proposed Solution</vt:lpstr>
      <vt:lpstr>System  Approach </vt:lpstr>
      <vt:lpstr>Implementation </vt:lpstr>
      <vt:lpstr>output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29</cp:revision>
  <dcterms:created xsi:type="dcterms:W3CDTF">2021-05-26T16:50:10Z</dcterms:created>
  <dcterms:modified xsi:type="dcterms:W3CDTF">2024-04-04T22:59:38Z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