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70" r:id="rId6"/>
    <p:sldId id="273" r:id="rId7"/>
    <p:sldId id="271" r:id="rId8"/>
    <p:sldId id="262" r:id="rId9"/>
    <p:sldId id="272" r:id="rId10"/>
    <p:sldId id="267" r:id="rId11"/>
    <p:sldId id="269" r:id="rId12"/>
    <p:sldId id="27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1" d="100"/>
          <a:sy n="71" d="100"/>
        </p:scale>
        <p:origin x="113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7/27/2025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39AE9-3BBD-5E35-9108-BDBA89B56729}"/>
              </a:ext>
            </a:extLst>
          </p:cNvPr>
          <p:cNvSpPr>
            <a:spLocks noGrp="1"/>
          </p:cNvSpPr>
          <p:nvPr>
            <p:ph type="ctrTitle"/>
          </p:nvPr>
        </p:nvSpPr>
        <p:spPr/>
        <p:txBody>
          <a:bodyPr/>
          <a:lstStyle/>
          <a:p>
            <a:r>
              <a:rPr lang="en-IN" dirty="0"/>
              <a:t>Event ticket booking system</a:t>
            </a:r>
          </a:p>
        </p:txBody>
      </p:sp>
      <p:sp>
        <p:nvSpPr>
          <p:cNvPr id="3" name="Subtitle 2">
            <a:extLst>
              <a:ext uri="{FF2B5EF4-FFF2-40B4-BE49-F238E27FC236}">
                <a16:creationId xmlns:a16="http://schemas.microsoft.com/office/drawing/2014/main" id="{CD9B5D37-B205-D5B5-7423-D8CDF14ED54E}"/>
              </a:ext>
            </a:extLst>
          </p:cNvPr>
          <p:cNvSpPr>
            <a:spLocks noGrp="1"/>
          </p:cNvSpPr>
          <p:nvPr>
            <p:ph type="subTitle" idx="1"/>
          </p:nvPr>
        </p:nvSpPr>
        <p:spPr>
          <a:xfrm>
            <a:off x="599227" y="3182704"/>
            <a:ext cx="10993546" cy="3004736"/>
          </a:xfrm>
        </p:spPr>
        <p:txBody>
          <a:bodyPr>
            <a:normAutofit/>
          </a:bodyPr>
          <a:lstStyle/>
          <a:p>
            <a:endParaRPr lang="en-IN" sz="2000" dirty="0"/>
          </a:p>
          <a:p>
            <a:r>
              <a:rPr lang="en-IN" sz="2000" dirty="0"/>
              <a:t>Team Leader:</a:t>
            </a:r>
          </a:p>
          <a:p>
            <a:r>
              <a:rPr lang="en-IN" sz="2000" dirty="0"/>
              <a:t>       </a:t>
            </a:r>
            <a:r>
              <a:rPr lang="en-IN" sz="2000" dirty="0" err="1"/>
              <a:t>Anuciya</a:t>
            </a:r>
            <a:r>
              <a:rPr lang="en-IN" sz="2000" dirty="0"/>
              <a:t> P</a:t>
            </a:r>
          </a:p>
          <a:p>
            <a:r>
              <a:rPr lang="en-IN" sz="2000" dirty="0"/>
              <a:t>Team Members:                                                                                                presented date:</a:t>
            </a:r>
          </a:p>
          <a:p>
            <a:r>
              <a:rPr lang="en-IN" sz="2000" dirty="0"/>
              <a:t>       Bhavatharani s                                                                                                   28/07/2025</a:t>
            </a:r>
          </a:p>
          <a:p>
            <a:r>
              <a:rPr lang="en-IN" sz="2000" dirty="0"/>
              <a:t>       </a:t>
            </a:r>
            <a:r>
              <a:rPr lang="en-IN" sz="2000" dirty="0" err="1"/>
              <a:t>Pavinisha</a:t>
            </a:r>
            <a:r>
              <a:rPr lang="en-IN" sz="2000" dirty="0"/>
              <a:t> S</a:t>
            </a:r>
          </a:p>
        </p:txBody>
      </p:sp>
    </p:spTree>
    <p:extLst>
      <p:ext uri="{BB962C8B-B14F-4D97-AF65-F5344CB8AC3E}">
        <p14:creationId xmlns:p14="http://schemas.microsoft.com/office/powerpoint/2010/main" val="3060687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2B6D-B175-0C92-D61B-A3D8AADD1AEA}"/>
              </a:ext>
            </a:extLst>
          </p:cNvPr>
          <p:cNvSpPr>
            <a:spLocks noGrp="1"/>
          </p:cNvSpPr>
          <p:nvPr>
            <p:ph type="title"/>
          </p:nvPr>
        </p:nvSpPr>
        <p:spPr>
          <a:xfrm>
            <a:off x="581471" y="532503"/>
            <a:ext cx="11029616" cy="1013800"/>
          </a:xfrm>
        </p:spPr>
        <p:txBody>
          <a:bodyPr/>
          <a:lstStyle/>
          <a:p>
            <a:r>
              <a:rPr lang="en-IN" dirty="0"/>
              <a:t>TECHNOLOGY USED</a:t>
            </a:r>
          </a:p>
        </p:txBody>
      </p:sp>
      <p:sp>
        <p:nvSpPr>
          <p:cNvPr id="3" name="Content Placeholder 2">
            <a:extLst>
              <a:ext uri="{FF2B5EF4-FFF2-40B4-BE49-F238E27FC236}">
                <a16:creationId xmlns:a16="http://schemas.microsoft.com/office/drawing/2014/main" id="{25724209-127D-74FE-1BF8-E939A41699D8}"/>
              </a:ext>
            </a:extLst>
          </p:cNvPr>
          <p:cNvSpPr>
            <a:spLocks noGrp="1"/>
          </p:cNvSpPr>
          <p:nvPr>
            <p:ph idx="1"/>
          </p:nvPr>
        </p:nvSpPr>
        <p:spPr>
          <a:xfrm>
            <a:off x="581192" y="2086983"/>
            <a:ext cx="11029615" cy="4023361"/>
          </a:xfrm>
        </p:spPr>
        <p:txBody>
          <a:bodyPr>
            <a:noAutofit/>
          </a:bodyPr>
          <a:lstStyle/>
          <a:p>
            <a:r>
              <a:rPr lang="en-IN" sz="2400" dirty="0"/>
              <a:t>Frontend:</a:t>
            </a:r>
          </a:p>
          <a:p>
            <a:r>
              <a:rPr lang="en-IN" dirty="0"/>
              <a:t>- React.js , HTML, CSS, JavaScript</a:t>
            </a:r>
          </a:p>
          <a:p>
            <a:r>
              <a:rPr lang="en-IN" sz="2400" dirty="0"/>
              <a:t>Backend:</a:t>
            </a:r>
          </a:p>
          <a:p>
            <a:r>
              <a:rPr lang="en-IN" dirty="0"/>
              <a:t>- Spring Boot , Spring Security (JWT Authentication)</a:t>
            </a:r>
          </a:p>
          <a:p>
            <a:r>
              <a:rPr lang="en-IN" sz="2400" dirty="0"/>
              <a:t>Database:</a:t>
            </a:r>
          </a:p>
          <a:p>
            <a:r>
              <a:rPr lang="en-IN" dirty="0"/>
              <a:t>- PostgreSQL</a:t>
            </a:r>
          </a:p>
          <a:p>
            <a:r>
              <a:rPr lang="en-IN" sz="2400" dirty="0"/>
              <a:t>Others:</a:t>
            </a:r>
          </a:p>
          <a:p>
            <a:r>
              <a:rPr lang="en-IN" dirty="0"/>
              <a:t>- </a:t>
            </a:r>
            <a:r>
              <a:rPr lang="en-IN" dirty="0" err="1"/>
              <a:t>JavaMail</a:t>
            </a:r>
            <a:r>
              <a:rPr lang="en-IN" dirty="0"/>
              <a:t> for email confirmation</a:t>
            </a:r>
          </a:p>
          <a:p>
            <a:r>
              <a:rPr lang="en-IN" dirty="0"/>
              <a:t>- </a:t>
            </a:r>
            <a:r>
              <a:rPr lang="en-IN" dirty="0" err="1"/>
              <a:t>Razorpay</a:t>
            </a:r>
            <a:r>
              <a:rPr lang="en-IN" dirty="0"/>
              <a:t> or Stripe for payment gateway</a:t>
            </a:r>
          </a:p>
          <a:p>
            <a:r>
              <a:rPr lang="en-IN" dirty="0"/>
              <a:t>- QR code generation for ticket validation</a:t>
            </a:r>
          </a:p>
        </p:txBody>
      </p:sp>
    </p:spTree>
    <p:extLst>
      <p:ext uri="{BB962C8B-B14F-4D97-AF65-F5344CB8AC3E}">
        <p14:creationId xmlns:p14="http://schemas.microsoft.com/office/powerpoint/2010/main" val="1217493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4A2F0-0EC4-9C01-4B37-FB0608CEACCF}"/>
              </a:ext>
            </a:extLst>
          </p:cNvPr>
          <p:cNvSpPr>
            <a:spLocks noGrp="1"/>
          </p:cNvSpPr>
          <p:nvPr>
            <p:ph type="title"/>
          </p:nvPr>
        </p:nvSpPr>
        <p:spPr/>
        <p:txBody>
          <a:bodyPr/>
          <a:lstStyle/>
          <a:p>
            <a:r>
              <a:rPr lang="en-IN" dirty="0"/>
              <a:t>BENEFITS</a:t>
            </a:r>
          </a:p>
        </p:txBody>
      </p:sp>
      <p:sp>
        <p:nvSpPr>
          <p:cNvPr id="4" name="Rectangle 1">
            <a:extLst>
              <a:ext uri="{FF2B5EF4-FFF2-40B4-BE49-F238E27FC236}">
                <a16:creationId xmlns:a16="http://schemas.microsoft.com/office/drawing/2014/main" id="{6A675EC4-2BEE-F006-44F3-399377092B3B}"/>
              </a:ext>
            </a:extLst>
          </p:cNvPr>
          <p:cNvSpPr>
            <a:spLocks noGrp="1" noChangeArrowheads="1"/>
          </p:cNvSpPr>
          <p:nvPr>
            <p:ph idx="1"/>
          </p:nvPr>
        </p:nvSpPr>
        <p:spPr bwMode="auto">
          <a:xfrm>
            <a:off x="581192" y="2348203"/>
            <a:ext cx="6701735" cy="27938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Time-Saving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User Convenience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Centralized Management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Real-Time Updates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Secure Access</a:t>
            </a:r>
          </a:p>
        </p:txBody>
      </p:sp>
    </p:spTree>
    <p:extLst>
      <p:ext uri="{BB962C8B-B14F-4D97-AF65-F5344CB8AC3E}">
        <p14:creationId xmlns:p14="http://schemas.microsoft.com/office/powerpoint/2010/main" val="1630608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3F38-C0F8-5789-47EB-E9BA018E7448}"/>
              </a:ext>
            </a:extLst>
          </p:cNvPr>
          <p:cNvSpPr>
            <a:spLocks noGrp="1"/>
          </p:cNvSpPr>
          <p:nvPr>
            <p:ph type="title"/>
          </p:nvPr>
        </p:nvSpPr>
        <p:spPr/>
        <p:txBody>
          <a:bodyPr/>
          <a:lstStyle/>
          <a:p>
            <a:r>
              <a:rPr lang="en-IN" dirty="0"/>
              <a:t>challenges</a:t>
            </a:r>
          </a:p>
        </p:txBody>
      </p:sp>
      <p:sp>
        <p:nvSpPr>
          <p:cNvPr id="3" name="Content Placeholder 2">
            <a:extLst>
              <a:ext uri="{FF2B5EF4-FFF2-40B4-BE49-F238E27FC236}">
                <a16:creationId xmlns:a16="http://schemas.microsoft.com/office/drawing/2014/main" id="{090C07BC-BA53-534C-65EB-E29099D635F3}"/>
              </a:ext>
            </a:extLst>
          </p:cNvPr>
          <p:cNvSpPr>
            <a:spLocks noGrp="1"/>
          </p:cNvSpPr>
          <p:nvPr>
            <p:ph idx="1"/>
          </p:nvPr>
        </p:nvSpPr>
        <p:spPr>
          <a:xfrm>
            <a:off x="581193" y="2108499"/>
            <a:ext cx="11029615" cy="2254987"/>
          </a:xfrm>
        </p:spPr>
        <p:txBody>
          <a:bodyPr/>
          <a:lstStyle/>
          <a:p>
            <a:r>
              <a:rPr lang="en-IN" dirty="0"/>
              <a:t> Secure payment handling Solution: Used </a:t>
            </a:r>
            <a:r>
              <a:rPr lang="en-IN" dirty="0" err="1"/>
              <a:t>Razorpay</a:t>
            </a:r>
            <a:r>
              <a:rPr lang="en-IN" dirty="0"/>
              <a:t> with backend validation.</a:t>
            </a:r>
          </a:p>
          <a:p>
            <a:r>
              <a:rPr lang="en-IN" dirty="0"/>
              <a:t>Real-time seat availability Solution: Used database locks and availability checks</a:t>
            </a:r>
          </a:p>
          <a:p>
            <a:r>
              <a:rPr lang="en-IN" dirty="0"/>
              <a:t> QR code generation and validation Solution: Generated QR using library and validated at entry</a:t>
            </a:r>
          </a:p>
          <a:p>
            <a:endParaRPr lang="en-IN" dirty="0"/>
          </a:p>
          <a:p>
            <a:endParaRPr lang="en-IN" dirty="0"/>
          </a:p>
        </p:txBody>
      </p:sp>
    </p:spTree>
    <p:extLst>
      <p:ext uri="{BB962C8B-B14F-4D97-AF65-F5344CB8AC3E}">
        <p14:creationId xmlns:p14="http://schemas.microsoft.com/office/powerpoint/2010/main" val="28900648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EC136-697C-93DF-269E-D6FA5AC973DA}"/>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C3108BAF-985D-D736-4C68-1581456272BC}"/>
              </a:ext>
            </a:extLst>
          </p:cNvPr>
          <p:cNvSpPr txBox="1"/>
          <p:nvPr/>
        </p:nvSpPr>
        <p:spPr>
          <a:xfrm>
            <a:off x="409987" y="2094585"/>
            <a:ext cx="11401910" cy="2862322"/>
          </a:xfrm>
          <a:prstGeom prst="rect">
            <a:avLst/>
          </a:prstGeom>
          <a:noFill/>
        </p:spPr>
        <p:txBody>
          <a:bodyPr wrap="square" rtlCol="0">
            <a:spAutoFit/>
          </a:bodyPr>
          <a:lstStyle/>
          <a:p>
            <a:r>
              <a:rPr lang="en-US" dirty="0"/>
              <a:t>The </a:t>
            </a:r>
            <a:r>
              <a:rPr lang="en-US" b="1" dirty="0"/>
              <a:t>Online Event Management System</a:t>
            </a:r>
            <a:r>
              <a:rPr lang="en-US" dirty="0"/>
              <a:t> successfully streamlines the process of managing events and ticket bookings through a centralized web platform. It provides a seamless experience for both users and administrators, allowing for easy event creation, booking, and record tracking.</a:t>
            </a:r>
          </a:p>
          <a:p>
            <a:endParaRPr lang="en-US" dirty="0"/>
          </a:p>
          <a:p>
            <a:r>
              <a:rPr lang="en-US" dirty="0"/>
              <a:t>By using modern technologies like </a:t>
            </a:r>
            <a:r>
              <a:rPr lang="en-US" b="1" dirty="0"/>
              <a:t>React</a:t>
            </a:r>
            <a:r>
              <a:rPr lang="en-US" dirty="0"/>
              <a:t>, </a:t>
            </a:r>
            <a:r>
              <a:rPr lang="en-US" b="1" dirty="0"/>
              <a:t>Spring Boot</a:t>
            </a:r>
            <a:r>
              <a:rPr lang="en-US" dirty="0"/>
              <a:t>, and </a:t>
            </a:r>
            <a:r>
              <a:rPr lang="en-US" b="1" dirty="0"/>
              <a:t>PostgreSQL</a:t>
            </a:r>
            <a:r>
              <a:rPr lang="en-US" dirty="0"/>
              <a:t>, the system ensures a secure, scalable, and responsive solution. It eliminates manual processes, reduces errors, and improves efficiency in handling events.</a:t>
            </a:r>
          </a:p>
          <a:p>
            <a:endParaRPr lang="en-US" dirty="0"/>
          </a:p>
          <a:p>
            <a:r>
              <a:rPr lang="en-US" dirty="0"/>
              <a:t>This project not only demonstrates the practical application of full-stack development but also showcases how digital systems can enhance real-world event organization and user engagement.</a:t>
            </a:r>
          </a:p>
          <a:p>
            <a:endParaRPr lang="en-IN" dirty="0"/>
          </a:p>
        </p:txBody>
      </p:sp>
    </p:spTree>
    <p:extLst>
      <p:ext uri="{BB962C8B-B14F-4D97-AF65-F5344CB8AC3E}">
        <p14:creationId xmlns:p14="http://schemas.microsoft.com/office/powerpoint/2010/main" val="204724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91735BF-3FE9-8F5A-02AC-EE3B5ED96C0B}"/>
              </a:ext>
            </a:extLst>
          </p:cNvPr>
          <p:cNvSpPr txBox="1"/>
          <p:nvPr/>
        </p:nvSpPr>
        <p:spPr>
          <a:xfrm>
            <a:off x="4421393" y="2818504"/>
            <a:ext cx="2645276" cy="523220"/>
          </a:xfrm>
          <a:prstGeom prst="rect">
            <a:avLst/>
          </a:prstGeom>
          <a:noFill/>
        </p:spPr>
        <p:txBody>
          <a:bodyPr wrap="none" rtlCol="0">
            <a:spAutoFit/>
          </a:bodyPr>
          <a:lstStyle/>
          <a:p>
            <a:r>
              <a:rPr lang="en-IN" sz="2800" b="1" dirty="0"/>
              <a:t>THANK YOU!</a:t>
            </a:r>
          </a:p>
        </p:txBody>
      </p:sp>
    </p:spTree>
    <p:extLst>
      <p:ext uri="{BB962C8B-B14F-4D97-AF65-F5344CB8AC3E}">
        <p14:creationId xmlns:p14="http://schemas.microsoft.com/office/powerpoint/2010/main" val="1984557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93819-5A63-0EE7-9915-15C15371ADA7}"/>
              </a:ext>
            </a:extLst>
          </p:cNvPr>
          <p:cNvSpPr>
            <a:spLocks noGrp="1"/>
          </p:cNvSpPr>
          <p:nvPr>
            <p:ph type="title"/>
          </p:nvPr>
        </p:nvSpPr>
        <p:spPr/>
        <p:txBody>
          <a:bodyPr/>
          <a:lstStyle/>
          <a:p>
            <a:r>
              <a:rPr lang="en-IN" dirty="0"/>
              <a:t>Roles and responsibilities </a:t>
            </a:r>
          </a:p>
        </p:txBody>
      </p:sp>
      <p:graphicFrame>
        <p:nvGraphicFramePr>
          <p:cNvPr id="5" name="Table 4">
            <a:extLst>
              <a:ext uri="{FF2B5EF4-FFF2-40B4-BE49-F238E27FC236}">
                <a16:creationId xmlns:a16="http://schemas.microsoft.com/office/drawing/2014/main" id="{92EFD422-4A4C-D8F2-F93F-27EDE5CD6279}"/>
              </a:ext>
            </a:extLst>
          </p:cNvPr>
          <p:cNvGraphicFramePr>
            <a:graphicFrameLocks noGrp="1"/>
          </p:cNvGraphicFramePr>
          <p:nvPr>
            <p:extLst>
              <p:ext uri="{D42A27DB-BD31-4B8C-83A1-F6EECF244321}">
                <p14:modId xmlns:p14="http://schemas.microsoft.com/office/powerpoint/2010/main" val="535019119"/>
              </p:ext>
            </p:extLst>
          </p:nvPr>
        </p:nvGraphicFramePr>
        <p:xfrm>
          <a:off x="469750" y="1999825"/>
          <a:ext cx="11252499" cy="4526017"/>
        </p:xfrm>
        <a:graphic>
          <a:graphicData uri="http://schemas.openxmlformats.org/drawingml/2006/table">
            <a:tbl>
              <a:tblPr firstRow="1">
                <a:tableStyleId>{5C22544A-7EE6-4342-B048-85BDC9FD1C3A}</a:tableStyleId>
              </a:tblPr>
              <a:tblGrid>
                <a:gridCol w="3750833">
                  <a:extLst>
                    <a:ext uri="{9D8B030D-6E8A-4147-A177-3AD203B41FA5}">
                      <a16:colId xmlns:a16="http://schemas.microsoft.com/office/drawing/2014/main" val="15908302"/>
                    </a:ext>
                  </a:extLst>
                </a:gridCol>
                <a:gridCol w="3750833">
                  <a:extLst>
                    <a:ext uri="{9D8B030D-6E8A-4147-A177-3AD203B41FA5}">
                      <a16:colId xmlns:a16="http://schemas.microsoft.com/office/drawing/2014/main" val="1929150455"/>
                    </a:ext>
                  </a:extLst>
                </a:gridCol>
                <a:gridCol w="3750833">
                  <a:extLst>
                    <a:ext uri="{9D8B030D-6E8A-4147-A177-3AD203B41FA5}">
                      <a16:colId xmlns:a16="http://schemas.microsoft.com/office/drawing/2014/main" val="2926969525"/>
                    </a:ext>
                  </a:extLst>
                </a:gridCol>
              </a:tblGrid>
              <a:tr h="317578">
                <a:tc>
                  <a:txBody>
                    <a:bodyPr/>
                    <a:lstStyle/>
                    <a:p>
                      <a:r>
                        <a:rPr lang="en-IN" dirty="0"/>
                        <a:t>            Modules</a:t>
                      </a:r>
                    </a:p>
                  </a:txBody>
                  <a:tcPr/>
                </a:tc>
                <a:tc>
                  <a:txBody>
                    <a:bodyPr/>
                    <a:lstStyle/>
                    <a:p>
                      <a:r>
                        <a:rPr lang="en-IN" dirty="0"/>
                        <a:t>       Responsibilities</a:t>
                      </a:r>
                    </a:p>
                  </a:txBody>
                  <a:tcPr/>
                </a:tc>
                <a:tc>
                  <a:txBody>
                    <a:bodyPr/>
                    <a:lstStyle/>
                    <a:p>
                      <a:r>
                        <a:rPr lang="en-IN" dirty="0"/>
                        <a:t>        Team Members</a:t>
                      </a:r>
                    </a:p>
                  </a:txBody>
                  <a:tcPr/>
                </a:tc>
                <a:extLst>
                  <a:ext uri="{0D108BD9-81ED-4DB2-BD59-A6C34878D82A}">
                    <a16:rowId xmlns:a16="http://schemas.microsoft.com/office/drawing/2014/main" val="3811510587"/>
                  </a:ext>
                </a:extLst>
              </a:tr>
              <a:tr h="1032129">
                <a:tc>
                  <a:txBody>
                    <a:bodyPr/>
                    <a:lstStyle/>
                    <a:p>
                      <a:r>
                        <a:rPr lang="en-IN" b="0" dirty="0"/>
                        <a:t>User Authentication Module ,</a:t>
                      </a:r>
                    </a:p>
                    <a:p>
                      <a:r>
                        <a:rPr lang="en-IN" b="0" dirty="0"/>
                        <a:t> Event Management Module,</a:t>
                      </a:r>
                    </a:p>
                    <a:p>
                      <a:r>
                        <a:rPr lang="en-IN" b="0" dirty="0"/>
                        <a:t> Ticket Booking Module</a:t>
                      </a:r>
                    </a:p>
                    <a:p>
                      <a:endParaRPr lang="en-IN" dirty="0"/>
                    </a:p>
                  </a:txBody>
                  <a:tcPr/>
                </a:tc>
                <a:tc>
                  <a:txBody>
                    <a:bodyPr/>
                    <a:lstStyle/>
                    <a:p>
                      <a:r>
                        <a:rPr lang="en-IN" dirty="0"/>
                        <a:t> Frontend and Backend</a:t>
                      </a:r>
                    </a:p>
                  </a:txBody>
                  <a:tcPr/>
                </a:tc>
                <a:tc>
                  <a:txBody>
                    <a:bodyPr/>
                    <a:lstStyle/>
                    <a:p>
                      <a:r>
                        <a:rPr lang="en-IN" dirty="0" err="1"/>
                        <a:t>Anuciya</a:t>
                      </a:r>
                      <a:r>
                        <a:rPr lang="en-IN" dirty="0"/>
                        <a:t> P</a:t>
                      </a:r>
                    </a:p>
                  </a:txBody>
                  <a:tcPr/>
                </a:tc>
                <a:extLst>
                  <a:ext uri="{0D108BD9-81ED-4DB2-BD59-A6C34878D82A}">
                    <a16:rowId xmlns:a16="http://schemas.microsoft.com/office/drawing/2014/main" val="2764805895"/>
                  </a:ext>
                </a:extLst>
              </a:tr>
              <a:tr h="127031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0" dirty="0"/>
                        <a:t> Admin Dashboard Module,</a:t>
                      </a:r>
                    </a:p>
                    <a:p>
                      <a:r>
                        <a:rPr lang="en-IN" b="0" dirty="0"/>
                        <a:t>Event Search &amp; Filter Module ,</a:t>
                      </a:r>
                    </a:p>
                    <a:p>
                      <a:r>
                        <a:rPr lang="en-IN" b="0" dirty="0"/>
                        <a:t> Email Notification Module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IN" b="0" dirty="0"/>
                    </a:p>
                    <a:p>
                      <a:endParaRPr lang="en-IN" dirty="0"/>
                    </a:p>
                  </a:txBody>
                  <a:tcPr/>
                </a:tc>
                <a:tc>
                  <a:txBody>
                    <a:bodyPr/>
                    <a:lstStyle/>
                    <a:p>
                      <a:r>
                        <a:rPr lang="en-IN" dirty="0"/>
                        <a:t> Frontend and Backend </a:t>
                      </a:r>
                    </a:p>
                  </a:txBody>
                  <a:tcPr/>
                </a:tc>
                <a:tc>
                  <a:txBody>
                    <a:bodyPr/>
                    <a:lstStyle/>
                    <a:p>
                      <a:r>
                        <a:rPr lang="en-IN" dirty="0"/>
                        <a:t>Bhavatharani S</a:t>
                      </a:r>
                    </a:p>
                  </a:txBody>
                  <a:tcPr/>
                </a:tc>
                <a:extLst>
                  <a:ext uri="{0D108BD9-81ED-4DB2-BD59-A6C34878D82A}">
                    <a16:rowId xmlns:a16="http://schemas.microsoft.com/office/drawing/2014/main" val="2070764154"/>
                  </a:ext>
                </a:extLst>
              </a:tr>
              <a:tr h="1508497">
                <a:tc>
                  <a:txBody>
                    <a:bodyPr/>
                    <a:lstStyle/>
                    <a:p>
                      <a:r>
                        <a:rPr lang="en-IN" b="0" dirty="0"/>
                        <a:t>Payment Module ,</a:t>
                      </a:r>
                    </a:p>
                    <a:p>
                      <a:r>
                        <a:rPr lang="en-IN" b="0" dirty="0"/>
                        <a:t> Event Expiry Handling Module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dirty="0"/>
                        <a:t> Role Management Module,</a:t>
                      </a:r>
                      <a:r>
                        <a:rPr lang="en-IN" b="0" dirty="0"/>
                        <a:t> </a:t>
                      </a:r>
                    </a:p>
                    <a:p>
                      <a:pPr marL="0" marR="0" lvl="0" indent="0" algn="l" defTabSz="457200" rtl="0" eaLnBrk="1" fontAlgn="auto" latinLnBrk="0" hangingPunct="1">
                        <a:lnSpc>
                          <a:spcPct val="100000"/>
                        </a:lnSpc>
                        <a:spcBef>
                          <a:spcPts val="0"/>
                        </a:spcBef>
                        <a:spcAft>
                          <a:spcPts val="0"/>
                        </a:spcAft>
                        <a:buClrTx/>
                        <a:buSzTx/>
                        <a:buFontTx/>
                        <a:buNone/>
                        <a:tabLst/>
                        <a:defRPr/>
                      </a:pPr>
                      <a:r>
                        <a:rPr lang="en-IN" b="0" dirty="0"/>
                        <a:t>Booking History Module </a:t>
                      </a:r>
                    </a:p>
                  </a:txBody>
                  <a:tcPr/>
                </a:tc>
                <a:tc>
                  <a:txBody>
                    <a:bodyPr/>
                    <a:lstStyle/>
                    <a:p>
                      <a:r>
                        <a:rPr lang="en-IN" dirty="0"/>
                        <a:t> Backend</a:t>
                      </a:r>
                    </a:p>
                  </a:txBody>
                  <a:tcPr/>
                </a:tc>
                <a:tc>
                  <a:txBody>
                    <a:bodyPr/>
                    <a:lstStyle/>
                    <a:p>
                      <a:r>
                        <a:rPr lang="en-IN" dirty="0" err="1"/>
                        <a:t>Pavinisha</a:t>
                      </a:r>
                      <a:r>
                        <a:rPr lang="en-IN" dirty="0"/>
                        <a:t> S</a:t>
                      </a:r>
                    </a:p>
                  </a:txBody>
                  <a:tcPr/>
                </a:tc>
                <a:extLst>
                  <a:ext uri="{0D108BD9-81ED-4DB2-BD59-A6C34878D82A}">
                    <a16:rowId xmlns:a16="http://schemas.microsoft.com/office/drawing/2014/main" val="503434792"/>
                  </a:ext>
                </a:extLst>
              </a:tr>
            </a:tbl>
          </a:graphicData>
        </a:graphic>
      </p:graphicFrame>
    </p:spTree>
    <p:extLst>
      <p:ext uri="{BB962C8B-B14F-4D97-AF65-F5344CB8AC3E}">
        <p14:creationId xmlns:p14="http://schemas.microsoft.com/office/powerpoint/2010/main" val="5142578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E3787-66BF-9A46-277D-971E6428AB43}"/>
              </a:ext>
            </a:extLst>
          </p:cNvPr>
          <p:cNvSpPr>
            <a:spLocks noGrp="1"/>
          </p:cNvSpPr>
          <p:nvPr>
            <p:ph type="title"/>
          </p:nvPr>
        </p:nvSpPr>
        <p:spPr/>
        <p:txBody>
          <a:bodyPr/>
          <a:lstStyle/>
          <a:p>
            <a:r>
              <a:rPr lang="en-IN" dirty="0"/>
              <a:t>Agenda</a:t>
            </a:r>
          </a:p>
        </p:txBody>
      </p:sp>
      <p:sp>
        <p:nvSpPr>
          <p:cNvPr id="7" name="TextBox 6">
            <a:extLst>
              <a:ext uri="{FF2B5EF4-FFF2-40B4-BE49-F238E27FC236}">
                <a16:creationId xmlns:a16="http://schemas.microsoft.com/office/drawing/2014/main" id="{84AFCA20-9BC8-1404-52B9-A63B15F2D6D3}"/>
              </a:ext>
            </a:extLst>
          </p:cNvPr>
          <p:cNvSpPr txBox="1"/>
          <p:nvPr/>
        </p:nvSpPr>
        <p:spPr>
          <a:xfrm>
            <a:off x="575894" y="2090172"/>
            <a:ext cx="11029616" cy="4524315"/>
          </a:xfrm>
          <a:prstGeom prst="rect">
            <a:avLst/>
          </a:prstGeom>
          <a:noFill/>
        </p:spPr>
        <p:txBody>
          <a:bodyPr wrap="square" rtlCol="0">
            <a:spAutoFit/>
          </a:bodyPr>
          <a:lstStyle/>
          <a:p>
            <a:r>
              <a:rPr lang="en-IN" sz="2400" dirty="0"/>
              <a:t>Introduction</a:t>
            </a:r>
          </a:p>
          <a:p>
            <a:r>
              <a:rPr lang="en-IN" sz="2400" dirty="0"/>
              <a:t>Project Objectives</a:t>
            </a:r>
          </a:p>
          <a:p>
            <a:r>
              <a:rPr lang="en-IN" sz="2400" dirty="0"/>
              <a:t>Key  Features</a:t>
            </a:r>
          </a:p>
          <a:p>
            <a:r>
              <a:rPr lang="en-IN" sz="2400" dirty="0"/>
              <a:t>Roles</a:t>
            </a:r>
          </a:p>
          <a:p>
            <a:r>
              <a:rPr lang="en-IN" sz="2400" dirty="0"/>
              <a:t>System Modules</a:t>
            </a:r>
          </a:p>
          <a:p>
            <a:r>
              <a:rPr lang="en-IN" sz="2400" dirty="0"/>
              <a:t>Flow Chart</a:t>
            </a:r>
          </a:p>
          <a:p>
            <a:r>
              <a:rPr lang="en-IN" sz="2400" dirty="0"/>
              <a:t>Technology Used</a:t>
            </a:r>
          </a:p>
          <a:p>
            <a:r>
              <a:rPr lang="en-IN" sz="2400" dirty="0"/>
              <a:t>Benefits</a:t>
            </a:r>
          </a:p>
          <a:p>
            <a:r>
              <a:rPr lang="en-IN" sz="2400" dirty="0"/>
              <a:t>Challenges</a:t>
            </a:r>
          </a:p>
          <a:p>
            <a:r>
              <a:rPr lang="en-IN" sz="2400" dirty="0"/>
              <a:t>Conclusion</a:t>
            </a:r>
          </a:p>
          <a:p>
            <a:endParaRPr lang="en-IN" sz="2400" dirty="0"/>
          </a:p>
          <a:p>
            <a:endParaRPr lang="en-IN" sz="2400" dirty="0"/>
          </a:p>
        </p:txBody>
      </p:sp>
    </p:spTree>
    <p:extLst>
      <p:ext uri="{BB962C8B-B14F-4D97-AF65-F5344CB8AC3E}">
        <p14:creationId xmlns:p14="http://schemas.microsoft.com/office/powerpoint/2010/main" val="164846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8F13-F854-591C-0032-03CB775547F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765DD325-9031-BB0A-C88C-1ACFD71A5F07}"/>
              </a:ext>
            </a:extLst>
          </p:cNvPr>
          <p:cNvSpPr>
            <a:spLocks noGrp="1"/>
          </p:cNvSpPr>
          <p:nvPr>
            <p:ph idx="1"/>
          </p:nvPr>
        </p:nvSpPr>
        <p:spPr>
          <a:xfrm>
            <a:off x="581193" y="2578529"/>
            <a:ext cx="11029615" cy="3678303"/>
          </a:xfrm>
        </p:spPr>
        <p:txBody>
          <a:bodyPr>
            <a:noAutofit/>
          </a:bodyPr>
          <a:lstStyle/>
          <a:p>
            <a:pPr>
              <a:lnSpc>
                <a:spcPct val="120000"/>
              </a:lnSpc>
            </a:pPr>
            <a:r>
              <a:rPr lang="en-US" sz="1600" dirty="0">
                <a:latin typeface="Times New Roman" panose="02020603050405020304" pitchFamily="18" charset="0"/>
                <a:cs typeface="Times New Roman" panose="02020603050405020304" pitchFamily="18" charset="0"/>
              </a:rPr>
              <a:t>An </a:t>
            </a:r>
            <a:r>
              <a:rPr lang="en-US" sz="1600" b="1" dirty="0">
                <a:latin typeface="Times New Roman" panose="02020603050405020304" pitchFamily="18" charset="0"/>
                <a:cs typeface="Times New Roman" panose="02020603050405020304" pitchFamily="18" charset="0"/>
              </a:rPr>
              <a:t>Online Event Management System</a:t>
            </a:r>
            <a:r>
              <a:rPr lang="en-US" sz="1600" dirty="0">
                <a:latin typeface="Times New Roman" panose="02020603050405020304" pitchFamily="18" charset="0"/>
                <a:cs typeface="Times New Roman" panose="02020603050405020304" pitchFamily="18" charset="0"/>
              </a:rPr>
              <a:t> is a digital platform designed to plan, organize, and manage events over the internet. It helps event organizers create and publish events, while allowing users to browse, register, and book tickets online. These systems are widely used for managing various types of events such as conferences, workshops, concerts, festivals, and webinars.</a:t>
            </a:r>
          </a:p>
          <a:p>
            <a:pPr marL="0" indent="0">
              <a:lnSpc>
                <a:spcPct val="120000"/>
              </a:lnSpc>
              <a:buNone/>
            </a:pPr>
            <a:endParaRPr lang="en-US" sz="1600" dirty="0">
              <a:latin typeface="Times New Roman" panose="02020603050405020304" pitchFamily="18" charset="0"/>
              <a:cs typeface="Times New Roman" panose="02020603050405020304" pitchFamily="18" charset="0"/>
            </a:endParaRPr>
          </a:p>
          <a:p>
            <a:pPr>
              <a:lnSpc>
                <a:spcPct val="120000"/>
              </a:lnSpc>
            </a:pPr>
            <a:r>
              <a:rPr lang="en-US" sz="1600" dirty="0">
                <a:latin typeface="Times New Roman" panose="02020603050405020304" pitchFamily="18" charset="0"/>
                <a:cs typeface="Times New Roman" panose="02020603050405020304" pitchFamily="18" charset="0"/>
              </a:rPr>
              <a:t>The main goal of an online event management system is to simplify and automate the entire event lifecycle—from event creation to user registration and attendance tracking—making the process more efficient, accessible, and user-friendly. This system replaces manual processes and reduces the need for paper-based registrations, ultimately saving time and effort for both organizers and participants.</a:t>
            </a:r>
          </a:p>
          <a:p>
            <a:pPr>
              <a:lnSpc>
                <a:spcPct val="120000"/>
              </a:lnSpc>
            </a:pPr>
            <a:endParaRPr lang="en-US" sz="1600" dirty="0">
              <a:latin typeface="Times New Roman" panose="02020603050405020304" pitchFamily="18" charset="0"/>
              <a:cs typeface="Times New Roman" panose="02020603050405020304" pitchFamily="18" charset="0"/>
            </a:endParaRPr>
          </a:p>
          <a:p>
            <a:pPr>
              <a:lnSpc>
                <a:spcPct val="120000"/>
              </a:lnSpc>
            </a:pPr>
            <a:r>
              <a:rPr lang="en-US" sz="1600" dirty="0">
                <a:latin typeface="Times New Roman" panose="02020603050405020304" pitchFamily="18" charset="0"/>
                <a:cs typeface="Times New Roman" panose="02020603050405020304" pitchFamily="18" charset="0"/>
              </a:rPr>
              <a:t>It designed to streamline the process of browsing, booking, and managing event tickets </a:t>
            </a:r>
            <a:r>
              <a:rPr lang="en-US" sz="1600" dirty="0" err="1">
                <a:latin typeface="Times New Roman" panose="02020603050405020304" pitchFamily="18" charset="0"/>
                <a:cs typeface="Times New Roman" panose="02020603050405020304" pitchFamily="18" charset="0"/>
              </a:rPr>
              <a:t>online.This</a:t>
            </a:r>
            <a:r>
              <a:rPr lang="en-US" sz="1600" dirty="0">
                <a:latin typeface="Times New Roman" panose="02020603050405020304" pitchFamily="18" charset="0"/>
                <a:cs typeface="Times New Roman" panose="02020603050405020304" pitchFamily="18" charset="0"/>
              </a:rPr>
              <a:t> system enables users to view upcoming events, purchase tickets, receive digital tickets (via email or QR), and check booking </a:t>
            </a:r>
            <a:r>
              <a:rPr lang="en-US" sz="1600" dirty="0" err="1">
                <a:latin typeface="Times New Roman" panose="02020603050405020304" pitchFamily="18" charset="0"/>
                <a:cs typeface="Times New Roman" panose="02020603050405020304" pitchFamily="18" charset="0"/>
              </a:rPr>
              <a:t>history.Admins</a:t>
            </a:r>
            <a:r>
              <a:rPr lang="en-US" sz="1600" dirty="0">
                <a:latin typeface="Times New Roman" panose="02020603050405020304" pitchFamily="18" charset="0"/>
                <a:cs typeface="Times New Roman" panose="02020603050405020304" pitchFamily="18" charset="0"/>
              </a:rPr>
              <a:t> can add new events, track ticket sales, manage users, and generate reports.</a:t>
            </a:r>
          </a:p>
          <a:p>
            <a:pPr>
              <a:lnSpc>
                <a:spcPct val="12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857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33BE0-8B54-C9E6-5C8F-C6A55D8E3BEB}"/>
              </a:ext>
            </a:extLst>
          </p:cNvPr>
          <p:cNvSpPr>
            <a:spLocks noGrp="1"/>
          </p:cNvSpPr>
          <p:nvPr>
            <p:ph type="title"/>
          </p:nvPr>
        </p:nvSpPr>
        <p:spPr/>
        <p:txBody>
          <a:bodyPr/>
          <a:lstStyle/>
          <a:p>
            <a:r>
              <a:rPr lang="en-IN" dirty="0"/>
              <a:t>Project Objectives</a:t>
            </a:r>
          </a:p>
        </p:txBody>
      </p:sp>
      <p:sp>
        <p:nvSpPr>
          <p:cNvPr id="3" name="Content Placeholder 2">
            <a:extLst>
              <a:ext uri="{FF2B5EF4-FFF2-40B4-BE49-F238E27FC236}">
                <a16:creationId xmlns:a16="http://schemas.microsoft.com/office/drawing/2014/main" id="{ACFE655B-0AC8-BC34-8C1C-C6EDAD432E08}"/>
              </a:ext>
            </a:extLst>
          </p:cNvPr>
          <p:cNvSpPr>
            <a:spLocks noGrp="1"/>
          </p:cNvSpPr>
          <p:nvPr>
            <p:ph idx="1"/>
          </p:nvPr>
        </p:nvSpPr>
        <p:spPr/>
        <p:txBody>
          <a:bodyPr/>
          <a:lstStyle/>
          <a:p>
            <a:r>
              <a:rPr lang="en-US" dirty="0"/>
              <a:t>Enable users to search and book event tickets online.</a:t>
            </a:r>
          </a:p>
          <a:p>
            <a:r>
              <a:rPr lang="en-US" dirty="0"/>
              <a:t>Facilitate digital ticket generation and QR-based validation</a:t>
            </a:r>
          </a:p>
          <a:p>
            <a:r>
              <a:rPr lang="en-US" dirty="0"/>
              <a:t>.Allow event organizers/admins to manage events, view reports, and handle bookings.</a:t>
            </a:r>
          </a:p>
          <a:p>
            <a:r>
              <a:rPr lang="en-US" dirty="0"/>
              <a:t>Integrate secure online payment gateway for transactions.</a:t>
            </a:r>
            <a:endParaRPr lang="en-IN" dirty="0"/>
          </a:p>
        </p:txBody>
      </p:sp>
    </p:spTree>
    <p:extLst>
      <p:ext uri="{BB962C8B-B14F-4D97-AF65-F5344CB8AC3E}">
        <p14:creationId xmlns:p14="http://schemas.microsoft.com/office/powerpoint/2010/main" val="3808516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C66666-5E1C-2DEE-D179-CB48FC5A5736}"/>
              </a:ext>
            </a:extLst>
          </p:cNvPr>
          <p:cNvSpPr>
            <a:spLocks noGrp="1"/>
          </p:cNvSpPr>
          <p:nvPr>
            <p:ph type="title"/>
          </p:nvPr>
        </p:nvSpPr>
        <p:spPr/>
        <p:txBody>
          <a:bodyPr/>
          <a:lstStyle/>
          <a:p>
            <a:r>
              <a:rPr lang="en-IN" dirty="0"/>
              <a:t>Key features</a:t>
            </a:r>
          </a:p>
        </p:txBody>
      </p:sp>
      <p:sp>
        <p:nvSpPr>
          <p:cNvPr id="3" name="Content Placeholder 2">
            <a:extLst>
              <a:ext uri="{FF2B5EF4-FFF2-40B4-BE49-F238E27FC236}">
                <a16:creationId xmlns:a16="http://schemas.microsoft.com/office/drawing/2014/main" id="{92BD5A2D-CDA1-E70C-C229-9403F337CD78}"/>
              </a:ext>
            </a:extLst>
          </p:cNvPr>
          <p:cNvSpPr>
            <a:spLocks noGrp="1"/>
          </p:cNvSpPr>
          <p:nvPr>
            <p:ph idx="1"/>
          </p:nvPr>
        </p:nvSpPr>
        <p:spPr/>
        <p:txBody>
          <a:bodyPr/>
          <a:lstStyle/>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Allows users to register and log in securely with role-based access.</a:t>
            </a:r>
          </a:p>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Admins can create, update, and delete events with full control.</a:t>
            </a:r>
          </a:p>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Users can browse a list of upcoming events in real-time.</a:t>
            </a:r>
          </a:p>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Users can book tickets online with available ticket count tracking.</a:t>
            </a:r>
          </a:p>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Booking confirmations are shown after successful ticket reservations.</a:t>
            </a:r>
          </a:p>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Users can view their booking history anytime from their dashboard.</a:t>
            </a:r>
          </a:p>
          <a:p>
            <a:pPr marL="0" lvl="0" indent="0" defTabSz="914400" eaLnBrk="0" fontAlgn="base" hangingPunct="0">
              <a:lnSpc>
                <a:spcPct val="150000"/>
              </a:lnSpc>
              <a:spcBef>
                <a:spcPct val="0"/>
              </a:spcBef>
              <a:spcAft>
                <a:spcPct val="0"/>
              </a:spcAft>
              <a:buClrTx/>
              <a:buSzTx/>
              <a:buFontTx/>
              <a:buChar char="•"/>
            </a:pPr>
            <a:r>
              <a:rPr lang="en-US" altLang="en-US" dirty="0">
                <a:solidFill>
                  <a:schemeClr val="tx1"/>
                </a:solidFill>
                <a:latin typeface="Times New Roman" panose="02020603050405020304" pitchFamily="18" charset="0"/>
                <a:cs typeface="Times New Roman" panose="02020603050405020304" pitchFamily="18" charset="0"/>
              </a:rPr>
              <a:t>Admins can monitor and manage all bookings and users. </a:t>
            </a:r>
          </a:p>
          <a:p>
            <a:endParaRPr lang="en-IN" dirty="0"/>
          </a:p>
        </p:txBody>
      </p:sp>
    </p:spTree>
    <p:extLst>
      <p:ext uri="{BB962C8B-B14F-4D97-AF65-F5344CB8AC3E}">
        <p14:creationId xmlns:p14="http://schemas.microsoft.com/office/powerpoint/2010/main" val="392940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9D350-44C7-8575-29A3-D97898D2E991}"/>
              </a:ext>
            </a:extLst>
          </p:cNvPr>
          <p:cNvSpPr>
            <a:spLocks noGrp="1"/>
          </p:cNvSpPr>
          <p:nvPr>
            <p:ph type="title"/>
          </p:nvPr>
        </p:nvSpPr>
        <p:spPr/>
        <p:txBody>
          <a:bodyPr/>
          <a:lstStyle/>
          <a:p>
            <a:r>
              <a:rPr lang="en-IN" dirty="0"/>
              <a:t>Roles</a:t>
            </a:r>
          </a:p>
        </p:txBody>
      </p:sp>
      <p:sp>
        <p:nvSpPr>
          <p:cNvPr id="3" name="Content Placeholder 2">
            <a:extLst>
              <a:ext uri="{FF2B5EF4-FFF2-40B4-BE49-F238E27FC236}">
                <a16:creationId xmlns:a16="http://schemas.microsoft.com/office/drawing/2014/main" id="{9170B89F-145F-8A95-8E06-955ADE9FAF11}"/>
              </a:ext>
            </a:extLst>
          </p:cNvPr>
          <p:cNvSpPr>
            <a:spLocks noGrp="1"/>
          </p:cNvSpPr>
          <p:nvPr>
            <p:ph idx="1"/>
          </p:nvPr>
        </p:nvSpPr>
        <p:spPr>
          <a:xfrm>
            <a:off x="581191" y="2043954"/>
            <a:ext cx="11029615" cy="4356846"/>
          </a:xfrm>
        </p:spPr>
        <p:txBody>
          <a:bodyPr>
            <a:normAutofit lnSpcReduction="10000"/>
          </a:bodyPr>
          <a:lstStyle/>
          <a:p>
            <a:r>
              <a:rPr lang="en-US" sz="2000" dirty="0"/>
              <a:t>1. User </a:t>
            </a:r>
          </a:p>
          <a:p>
            <a:r>
              <a:rPr lang="en-US" dirty="0"/>
              <a:t>- Register/Login  </a:t>
            </a:r>
          </a:p>
          <a:p>
            <a:r>
              <a:rPr lang="en-US" dirty="0"/>
              <a:t> - Browse events</a:t>
            </a:r>
          </a:p>
          <a:p>
            <a:r>
              <a:rPr lang="en-US" dirty="0"/>
              <a:t>   - Book tickets   </a:t>
            </a:r>
          </a:p>
          <a:p>
            <a:r>
              <a:rPr lang="en-US" dirty="0"/>
              <a:t>- Make payments </a:t>
            </a:r>
          </a:p>
          <a:p>
            <a:r>
              <a:rPr lang="en-US" dirty="0"/>
              <a:t>  - Download or receive QR code tickets</a:t>
            </a:r>
          </a:p>
          <a:p>
            <a:r>
              <a:rPr lang="en-US" sz="2000" dirty="0"/>
              <a:t>2. Admin:  </a:t>
            </a:r>
          </a:p>
          <a:p>
            <a:r>
              <a:rPr lang="en-US" dirty="0"/>
              <a:t> - Login  </a:t>
            </a:r>
          </a:p>
          <a:p>
            <a:r>
              <a:rPr lang="en-US" dirty="0"/>
              <a:t> - Create/edit/delete events  </a:t>
            </a:r>
          </a:p>
          <a:p>
            <a:r>
              <a:rPr lang="en-US" dirty="0"/>
              <a:t> - Monitor ticket sales and reports   </a:t>
            </a:r>
          </a:p>
          <a:p>
            <a:r>
              <a:rPr lang="en-US" dirty="0"/>
              <a:t>- Manage users and booking data</a:t>
            </a:r>
            <a:endParaRPr lang="en-IN" dirty="0"/>
          </a:p>
        </p:txBody>
      </p:sp>
    </p:spTree>
    <p:extLst>
      <p:ext uri="{BB962C8B-B14F-4D97-AF65-F5344CB8AC3E}">
        <p14:creationId xmlns:p14="http://schemas.microsoft.com/office/powerpoint/2010/main" val="73698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D70DE2-1222-2FDD-30EC-283B15509F05}"/>
              </a:ext>
            </a:extLst>
          </p:cNvPr>
          <p:cNvSpPr>
            <a:spLocks noGrp="1"/>
          </p:cNvSpPr>
          <p:nvPr>
            <p:ph type="title"/>
          </p:nvPr>
        </p:nvSpPr>
        <p:spPr/>
        <p:txBody>
          <a:bodyPr/>
          <a:lstStyle/>
          <a:p>
            <a:r>
              <a:rPr lang="en-IN" dirty="0"/>
              <a:t>Flow chart </a:t>
            </a:r>
          </a:p>
        </p:txBody>
      </p:sp>
      <p:sp>
        <p:nvSpPr>
          <p:cNvPr id="3" name="Rectangle: Rounded Corners 2">
            <a:extLst>
              <a:ext uri="{FF2B5EF4-FFF2-40B4-BE49-F238E27FC236}">
                <a16:creationId xmlns:a16="http://schemas.microsoft.com/office/drawing/2014/main" id="{25AD70CF-6EB5-6FCF-2E7F-87A500DA1DBD}"/>
              </a:ext>
            </a:extLst>
          </p:cNvPr>
          <p:cNvSpPr/>
          <p:nvPr/>
        </p:nvSpPr>
        <p:spPr>
          <a:xfrm>
            <a:off x="575894" y="2966893"/>
            <a:ext cx="1299882" cy="9813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 Admin </a:t>
            </a:r>
          </a:p>
        </p:txBody>
      </p:sp>
      <p:sp>
        <p:nvSpPr>
          <p:cNvPr id="4" name="Rectangle: Rounded Corners 3">
            <a:extLst>
              <a:ext uri="{FF2B5EF4-FFF2-40B4-BE49-F238E27FC236}">
                <a16:creationId xmlns:a16="http://schemas.microsoft.com/office/drawing/2014/main" id="{9F5361D7-72F8-1491-D152-18BE6F9D88B7}"/>
              </a:ext>
            </a:extLst>
          </p:cNvPr>
          <p:cNvSpPr/>
          <p:nvPr/>
        </p:nvSpPr>
        <p:spPr>
          <a:xfrm>
            <a:off x="8342554" y="3668359"/>
            <a:ext cx="145945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Search/Filter                                   Events</a:t>
            </a:r>
            <a:endParaRPr lang="en-IN" dirty="0"/>
          </a:p>
        </p:txBody>
      </p:sp>
      <p:sp>
        <p:nvSpPr>
          <p:cNvPr id="5" name="Rectangle: Rounded Corners 4">
            <a:extLst>
              <a:ext uri="{FF2B5EF4-FFF2-40B4-BE49-F238E27FC236}">
                <a16:creationId xmlns:a16="http://schemas.microsoft.com/office/drawing/2014/main" id="{15A567C0-F4FD-AD65-39E5-CD12BCDA6C53}"/>
              </a:ext>
            </a:extLst>
          </p:cNvPr>
          <p:cNvSpPr/>
          <p:nvPr/>
        </p:nvSpPr>
        <p:spPr>
          <a:xfrm>
            <a:off x="10247555" y="2272216"/>
            <a:ext cx="132498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 Event Statistics &amp;      Dashboard </a:t>
            </a:r>
          </a:p>
        </p:txBody>
      </p:sp>
      <p:sp>
        <p:nvSpPr>
          <p:cNvPr id="6" name="Rectangle: Rounded Corners 5">
            <a:extLst>
              <a:ext uri="{FF2B5EF4-FFF2-40B4-BE49-F238E27FC236}">
                <a16:creationId xmlns:a16="http://schemas.microsoft.com/office/drawing/2014/main" id="{074C36DC-CB5A-116D-EA31-D1621CB77F56}"/>
              </a:ext>
            </a:extLst>
          </p:cNvPr>
          <p:cNvSpPr/>
          <p:nvPr/>
        </p:nvSpPr>
        <p:spPr>
          <a:xfrm>
            <a:off x="8342554" y="2275242"/>
            <a:ext cx="132498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View All Bookings</a:t>
            </a:r>
          </a:p>
        </p:txBody>
      </p:sp>
      <p:sp>
        <p:nvSpPr>
          <p:cNvPr id="7" name="Rectangle: Rounded Corners 6">
            <a:extLst>
              <a:ext uri="{FF2B5EF4-FFF2-40B4-BE49-F238E27FC236}">
                <a16:creationId xmlns:a16="http://schemas.microsoft.com/office/drawing/2014/main" id="{2CED6AEA-DE38-9217-4664-156A9649FEDA}"/>
              </a:ext>
            </a:extLst>
          </p:cNvPr>
          <p:cNvSpPr/>
          <p:nvPr/>
        </p:nvSpPr>
        <p:spPr>
          <a:xfrm>
            <a:off x="6482824" y="3706382"/>
            <a:ext cx="1324984" cy="9883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View All Events</a:t>
            </a:r>
          </a:p>
        </p:txBody>
      </p:sp>
      <p:sp>
        <p:nvSpPr>
          <p:cNvPr id="8" name="Rectangle: Rounded Corners 7">
            <a:extLst>
              <a:ext uri="{FF2B5EF4-FFF2-40B4-BE49-F238E27FC236}">
                <a16:creationId xmlns:a16="http://schemas.microsoft.com/office/drawing/2014/main" id="{96B91392-300A-55CD-38DF-EFC6A58E2DBC}"/>
              </a:ext>
            </a:extLst>
          </p:cNvPr>
          <p:cNvSpPr/>
          <p:nvPr/>
        </p:nvSpPr>
        <p:spPr>
          <a:xfrm>
            <a:off x="10222455" y="3643537"/>
            <a:ext cx="135008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 Book Tickets</a:t>
            </a:r>
          </a:p>
        </p:txBody>
      </p:sp>
      <p:sp>
        <p:nvSpPr>
          <p:cNvPr id="9" name="Rectangle: Rounded Corners 8">
            <a:extLst>
              <a:ext uri="{FF2B5EF4-FFF2-40B4-BE49-F238E27FC236}">
                <a16:creationId xmlns:a16="http://schemas.microsoft.com/office/drawing/2014/main" id="{255CBB7F-7582-96DC-4223-C6D7270E71EA}"/>
              </a:ext>
            </a:extLst>
          </p:cNvPr>
          <p:cNvSpPr/>
          <p:nvPr/>
        </p:nvSpPr>
        <p:spPr>
          <a:xfrm>
            <a:off x="8342554" y="5186178"/>
            <a:ext cx="145945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Email / Notification</a:t>
            </a:r>
          </a:p>
        </p:txBody>
      </p:sp>
      <p:sp>
        <p:nvSpPr>
          <p:cNvPr id="10" name="Rectangle: Rounded Corners 9">
            <a:extLst>
              <a:ext uri="{FF2B5EF4-FFF2-40B4-BE49-F238E27FC236}">
                <a16:creationId xmlns:a16="http://schemas.microsoft.com/office/drawing/2014/main" id="{47CB10A2-5FC9-3541-449A-391508B1F9D1}"/>
              </a:ext>
            </a:extLst>
          </p:cNvPr>
          <p:cNvSpPr/>
          <p:nvPr/>
        </p:nvSpPr>
        <p:spPr>
          <a:xfrm>
            <a:off x="6370318" y="5131241"/>
            <a:ext cx="1459453"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PostgreSQL Database</a:t>
            </a:r>
          </a:p>
        </p:txBody>
      </p:sp>
      <p:sp>
        <p:nvSpPr>
          <p:cNvPr id="11" name="Rectangle: Rounded Corners 10">
            <a:extLst>
              <a:ext uri="{FF2B5EF4-FFF2-40B4-BE49-F238E27FC236}">
                <a16:creationId xmlns:a16="http://schemas.microsoft.com/office/drawing/2014/main" id="{3CE34DFD-A813-6EC3-9016-6DF0FD004FF6}"/>
              </a:ext>
            </a:extLst>
          </p:cNvPr>
          <p:cNvSpPr/>
          <p:nvPr/>
        </p:nvSpPr>
        <p:spPr>
          <a:xfrm>
            <a:off x="10222455" y="5213942"/>
            <a:ext cx="135008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Payment process </a:t>
            </a:r>
          </a:p>
        </p:txBody>
      </p:sp>
      <p:sp>
        <p:nvSpPr>
          <p:cNvPr id="12" name="Rectangle: Rounded Corners 11">
            <a:extLst>
              <a:ext uri="{FF2B5EF4-FFF2-40B4-BE49-F238E27FC236}">
                <a16:creationId xmlns:a16="http://schemas.microsoft.com/office/drawing/2014/main" id="{BE861505-D769-72AD-3ADF-F5EFD408246A}"/>
              </a:ext>
            </a:extLst>
          </p:cNvPr>
          <p:cNvSpPr/>
          <p:nvPr/>
        </p:nvSpPr>
        <p:spPr>
          <a:xfrm>
            <a:off x="4458146" y="3744572"/>
            <a:ext cx="1402079"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User Dashboard</a:t>
            </a:r>
          </a:p>
        </p:txBody>
      </p:sp>
      <p:sp>
        <p:nvSpPr>
          <p:cNvPr id="13" name="Rectangle: Rounded Corners 12">
            <a:extLst>
              <a:ext uri="{FF2B5EF4-FFF2-40B4-BE49-F238E27FC236}">
                <a16:creationId xmlns:a16="http://schemas.microsoft.com/office/drawing/2014/main" id="{3EC7614E-A82A-5012-BAA3-B9B6588D7A83}"/>
              </a:ext>
            </a:extLst>
          </p:cNvPr>
          <p:cNvSpPr/>
          <p:nvPr/>
        </p:nvSpPr>
        <p:spPr>
          <a:xfrm>
            <a:off x="4458146" y="2275242"/>
            <a:ext cx="132498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 Admin Dashboard</a:t>
            </a:r>
          </a:p>
        </p:txBody>
      </p:sp>
      <p:sp>
        <p:nvSpPr>
          <p:cNvPr id="14" name="Rectangle: Rounded Corners 13">
            <a:extLst>
              <a:ext uri="{FF2B5EF4-FFF2-40B4-BE49-F238E27FC236}">
                <a16:creationId xmlns:a16="http://schemas.microsoft.com/office/drawing/2014/main" id="{326B2BED-CA28-F997-D9DD-2D9AECA4476C}"/>
              </a:ext>
            </a:extLst>
          </p:cNvPr>
          <p:cNvSpPr/>
          <p:nvPr/>
        </p:nvSpPr>
        <p:spPr>
          <a:xfrm>
            <a:off x="6437553" y="2205161"/>
            <a:ext cx="1324984" cy="93768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Create/</a:t>
            </a:r>
          </a:p>
          <a:p>
            <a:pPr algn="ctr"/>
            <a:r>
              <a:rPr lang="en-IN" dirty="0"/>
              <a:t>Edit/Delete                                  Events </a:t>
            </a:r>
          </a:p>
        </p:txBody>
      </p:sp>
      <p:sp>
        <p:nvSpPr>
          <p:cNvPr id="15" name="Rectangle: Rounded Corners 14">
            <a:extLst>
              <a:ext uri="{FF2B5EF4-FFF2-40B4-BE49-F238E27FC236}">
                <a16:creationId xmlns:a16="http://schemas.microsoft.com/office/drawing/2014/main" id="{615A4EC8-871D-AEEB-A37B-1F0F8BF2830D}"/>
              </a:ext>
            </a:extLst>
          </p:cNvPr>
          <p:cNvSpPr/>
          <p:nvPr/>
        </p:nvSpPr>
        <p:spPr>
          <a:xfrm>
            <a:off x="2275241" y="3000361"/>
            <a:ext cx="1324984" cy="914400"/>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IN" dirty="0"/>
              <a:t> Login / Register </a:t>
            </a:r>
          </a:p>
        </p:txBody>
      </p:sp>
      <p:cxnSp>
        <p:nvCxnSpPr>
          <p:cNvPr id="17" name="Straight Arrow Connector 16">
            <a:extLst>
              <a:ext uri="{FF2B5EF4-FFF2-40B4-BE49-F238E27FC236}">
                <a16:creationId xmlns:a16="http://schemas.microsoft.com/office/drawing/2014/main" id="{95ED749A-8A19-3E4F-A6DF-C282601F2850}"/>
              </a:ext>
            </a:extLst>
          </p:cNvPr>
          <p:cNvCxnSpPr>
            <a:cxnSpLocks/>
            <a:stCxn id="3" idx="3"/>
            <a:endCxn id="15" idx="1"/>
          </p:cNvCxnSpPr>
          <p:nvPr/>
        </p:nvCxnSpPr>
        <p:spPr>
          <a:xfrm>
            <a:off x="1875776" y="3457561"/>
            <a:ext cx="39946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EEF75893-A04A-F02E-4AEC-0B0C4424E645}"/>
              </a:ext>
            </a:extLst>
          </p:cNvPr>
          <p:cNvCxnSpPr>
            <a:cxnSpLocks/>
          </p:cNvCxnSpPr>
          <p:nvPr/>
        </p:nvCxnSpPr>
        <p:spPr>
          <a:xfrm flipH="1">
            <a:off x="9755396" y="5588441"/>
            <a:ext cx="4670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E9A4A745-1898-2429-5C34-3AE08A0BA7F2}"/>
              </a:ext>
            </a:extLst>
          </p:cNvPr>
          <p:cNvCxnSpPr>
            <a:cxnSpLocks/>
          </p:cNvCxnSpPr>
          <p:nvPr/>
        </p:nvCxnSpPr>
        <p:spPr>
          <a:xfrm flipH="1">
            <a:off x="7868989" y="5588441"/>
            <a:ext cx="3827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C132E53F-5E84-00DB-5E35-D10D71B61E16}"/>
              </a:ext>
            </a:extLst>
          </p:cNvPr>
          <p:cNvCxnSpPr>
            <a:cxnSpLocks/>
          </p:cNvCxnSpPr>
          <p:nvPr/>
        </p:nvCxnSpPr>
        <p:spPr>
          <a:xfrm>
            <a:off x="9831597" y="4100737"/>
            <a:ext cx="41595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6688B338-6AF6-9398-A36E-5C4B253A1227}"/>
              </a:ext>
            </a:extLst>
          </p:cNvPr>
          <p:cNvCxnSpPr/>
          <p:nvPr/>
        </p:nvCxnSpPr>
        <p:spPr>
          <a:xfrm flipV="1">
            <a:off x="9621817" y="2649653"/>
            <a:ext cx="654423" cy="6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F2BE8E2C-5EF7-A3A1-551F-782B94183FF7}"/>
              </a:ext>
            </a:extLst>
          </p:cNvPr>
          <p:cNvCxnSpPr/>
          <p:nvPr/>
        </p:nvCxnSpPr>
        <p:spPr>
          <a:xfrm flipV="1">
            <a:off x="7725334" y="2668739"/>
            <a:ext cx="654423" cy="6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1BB92F05-C500-02FC-B5F0-1D4FE682276F}"/>
              </a:ext>
            </a:extLst>
          </p:cNvPr>
          <p:cNvCxnSpPr>
            <a:cxnSpLocks/>
          </p:cNvCxnSpPr>
          <p:nvPr/>
        </p:nvCxnSpPr>
        <p:spPr>
          <a:xfrm>
            <a:off x="7807808" y="4100737"/>
            <a:ext cx="505157" cy="36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63655110-CDBD-1D5C-7EC6-0C1BFCE880A2}"/>
              </a:ext>
            </a:extLst>
          </p:cNvPr>
          <p:cNvCxnSpPr/>
          <p:nvPr/>
        </p:nvCxnSpPr>
        <p:spPr>
          <a:xfrm flipV="1">
            <a:off x="5869413" y="4193553"/>
            <a:ext cx="654423" cy="6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531DEDBA-EC5B-0B37-4E07-F31D400E610C}"/>
              </a:ext>
            </a:extLst>
          </p:cNvPr>
          <p:cNvCxnSpPr/>
          <p:nvPr/>
        </p:nvCxnSpPr>
        <p:spPr>
          <a:xfrm flipV="1">
            <a:off x="5788506" y="2691028"/>
            <a:ext cx="654423" cy="69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9F52817-7371-EFB5-E964-D613E1B8733E}"/>
              </a:ext>
            </a:extLst>
          </p:cNvPr>
          <p:cNvCxnSpPr>
            <a:cxnSpLocks/>
          </p:cNvCxnSpPr>
          <p:nvPr/>
        </p:nvCxnSpPr>
        <p:spPr>
          <a:xfrm>
            <a:off x="3672385" y="3422724"/>
            <a:ext cx="365314" cy="125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Left Bracket 35">
            <a:extLst>
              <a:ext uri="{FF2B5EF4-FFF2-40B4-BE49-F238E27FC236}">
                <a16:creationId xmlns:a16="http://schemas.microsoft.com/office/drawing/2014/main" id="{368E9AB6-D3FC-F12A-AA23-2E6996AA5299}"/>
              </a:ext>
            </a:extLst>
          </p:cNvPr>
          <p:cNvSpPr/>
          <p:nvPr/>
        </p:nvSpPr>
        <p:spPr>
          <a:xfrm>
            <a:off x="4037699" y="2852598"/>
            <a:ext cx="390858" cy="134795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IN"/>
          </a:p>
        </p:txBody>
      </p:sp>
      <p:cxnSp>
        <p:nvCxnSpPr>
          <p:cNvPr id="43" name="Straight Connector 42">
            <a:extLst>
              <a:ext uri="{FF2B5EF4-FFF2-40B4-BE49-F238E27FC236}">
                <a16:creationId xmlns:a16="http://schemas.microsoft.com/office/drawing/2014/main" id="{12C2BC90-5894-5C84-47E9-F723807EAA57}"/>
              </a:ext>
            </a:extLst>
          </p:cNvPr>
          <p:cNvCxnSpPr>
            <a:cxnSpLocks/>
          </p:cNvCxnSpPr>
          <p:nvPr/>
        </p:nvCxnSpPr>
        <p:spPr>
          <a:xfrm>
            <a:off x="11844612" y="4090556"/>
            <a:ext cx="0" cy="15805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EE148711-71A8-3347-ABBC-080B3C79C31D}"/>
              </a:ext>
            </a:extLst>
          </p:cNvPr>
          <p:cNvCxnSpPr>
            <a:cxnSpLocks/>
            <a:stCxn id="8" idx="3"/>
          </p:cNvCxnSpPr>
          <p:nvPr/>
        </p:nvCxnSpPr>
        <p:spPr>
          <a:xfrm flipV="1">
            <a:off x="11572539" y="4090556"/>
            <a:ext cx="272073" cy="10181"/>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C4C7FB36-AD27-B351-7F8A-0299E8AC088E}"/>
              </a:ext>
            </a:extLst>
          </p:cNvPr>
          <p:cNvCxnSpPr>
            <a:cxnSpLocks/>
          </p:cNvCxnSpPr>
          <p:nvPr/>
        </p:nvCxnSpPr>
        <p:spPr>
          <a:xfrm flipH="1">
            <a:off x="11528613" y="5692501"/>
            <a:ext cx="31645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6148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9D275-E45A-096D-8563-B14EAAA983C3}"/>
              </a:ext>
            </a:extLst>
          </p:cNvPr>
          <p:cNvSpPr>
            <a:spLocks noGrp="1"/>
          </p:cNvSpPr>
          <p:nvPr>
            <p:ph type="title"/>
          </p:nvPr>
        </p:nvSpPr>
        <p:spPr/>
        <p:txBody>
          <a:bodyPr/>
          <a:lstStyle/>
          <a:p>
            <a:r>
              <a:rPr lang="en-IN" dirty="0"/>
              <a:t>System Modules</a:t>
            </a:r>
          </a:p>
        </p:txBody>
      </p:sp>
      <p:sp>
        <p:nvSpPr>
          <p:cNvPr id="3" name="Content Placeholder 2">
            <a:extLst>
              <a:ext uri="{FF2B5EF4-FFF2-40B4-BE49-F238E27FC236}">
                <a16:creationId xmlns:a16="http://schemas.microsoft.com/office/drawing/2014/main" id="{ADF4C907-84BC-17A3-56CE-20FB0C91011A}"/>
              </a:ext>
            </a:extLst>
          </p:cNvPr>
          <p:cNvSpPr>
            <a:spLocks noGrp="1"/>
          </p:cNvSpPr>
          <p:nvPr>
            <p:ph idx="1"/>
          </p:nvPr>
        </p:nvSpPr>
        <p:spPr/>
        <p:txBody>
          <a:bodyPr/>
          <a:lstStyle/>
          <a:p>
            <a:r>
              <a:rPr lang="en-US" dirty="0"/>
              <a:t>1. User Management</a:t>
            </a:r>
          </a:p>
          <a:p>
            <a:r>
              <a:rPr lang="en-US" dirty="0"/>
              <a:t>2. Event Management</a:t>
            </a:r>
          </a:p>
          <a:p>
            <a:r>
              <a:rPr lang="en-US" dirty="0"/>
              <a:t>3. Ticket Booking System</a:t>
            </a:r>
          </a:p>
          <a:p>
            <a:r>
              <a:rPr lang="en-US" dirty="0"/>
              <a:t>4. Payment Integration</a:t>
            </a:r>
          </a:p>
          <a:p>
            <a:r>
              <a:rPr lang="en-US" dirty="0"/>
              <a:t>5. QR Code Ticketing</a:t>
            </a:r>
          </a:p>
          <a:p>
            <a:r>
              <a:rPr lang="en-US" dirty="0"/>
              <a:t>6. Admin Dashboard</a:t>
            </a:r>
          </a:p>
          <a:p>
            <a:r>
              <a:rPr lang="en-US" dirty="0"/>
              <a:t>7. Reviews &amp; Feedback</a:t>
            </a:r>
          </a:p>
          <a:p>
            <a:r>
              <a:rPr lang="en-US" dirty="0"/>
              <a:t>8. Email Notifications</a:t>
            </a:r>
            <a:endParaRPr lang="en-IN" dirty="0"/>
          </a:p>
        </p:txBody>
      </p:sp>
    </p:spTree>
    <p:extLst>
      <p:ext uri="{BB962C8B-B14F-4D97-AF65-F5344CB8AC3E}">
        <p14:creationId xmlns:p14="http://schemas.microsoft.com/office/powerpoint/2010/main" val="514662406"/>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docProps/app.xml><?xml version="1.0" encoding="utf-8"?>
<Properties xmlns="http://schemas.openxmlformats.org/officeDocument/2006/extended-properties" xmlns:vt="http://schemas.openxmlformats.org/officeDocument/2006/docPropsVTypes">
  <Template>TM03457464[[fn=Dividend]]</Template>
  <TotalTime>1118</TotalTime>
  <Words>778</Words>
  <Application>Microsoft Office PowerPoint</Application>
  <PresentationFormat>Widescreen</PresentationFormat>
  <Paragraphs>121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Gill Sans MT</vt:lpstr>
      <vt:lpstr>Times New Roman</vt:lpstr>
      <vt:lpstr>Wingdings 2</vt:lpstr>
      <vt:lpstr>Dividend</vt:lpstr>
      <vt:lpstr>Event ticket booking system</vt:lpstr>
      <vt:lpstr>Roles and responsibilities </vt:lpstr>
      <vt:lpstr>Agenda</vt:lpstr>
      <vt:lpstr>Introduction</vt:lpstr>
      <vt:lpstr>Project Objectives</vt:lpstr>
      <vt:lpstr>Key features</vt:lpstr>
      <vt:lpstr>Roles</vt:lpstr>
      <vt:lpstr>Flow chart </vt:lpstr>
      <vt:lpstr>System Modules</vt:lpstr>
      <vt:lpstr>TECHNOLOGY USED</vt:lpstr>
      <vt:lpstr>BENEFITS</vt:lpstr>
      <vt:lpstr>challenges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abinesh p</dc:creator>
  <cp:lastModifiedBy>abinesh p</cp:lastModifiedBy>
  <cp:revision>34</cp:revision>
  <dcterms:created xsi:type="dcterms:W3CDTF">2025-07-24T15:56:48Z</dcterms:created>
  <dcterms:modified xsi:type="dcterms:W3CDTF">2025-07-28T06:02:41Z</dcterms:modified>
</cp:coreProperties>
</file>