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6" r:id="rId2"/>
    <p:sldId id="309" r:id="rId3"/>
    <p:sldId id="310" r:id="rId4"/>
    <p:sldId id="311" r:id="rId5"/>
    <p:sldId id="312" r:id="rId6"/>
    <p:sldId id="313" r:id="rId7"/>
    <p:sldId id="314" r:id="rId8"/>
    <p:sldId id="319" r:id="rId9"/>
    <p:sldId id="315" r:id="rId10"/>
    <p:sldId id="316" r:id="rId11"/>
    <p:sldId id="317" r:id="rId12"/>
    <p:sldId id="31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ESH K" userId="97113a41ff30224c" providerId="LiveId" clId="{7218B958-EFE4-4D31-8119-452D4F31FCDB}"/>
    <pc:docChg chg="modSld">
      <pc:chgData name="BHAVESH K" userId="97113a41ff30224c" providerId="LiveId" clId="{7218B958-EFE4-4D31-8119-452D4F31FCDB}" dt="2024-11-20T05:36:20.209" v="20" actId="20577"/>
      <pc:docMkLst>
        <pc:docMk/>
      </pc:docMkLst>
      <pc:sldChg chg="modSp mod">
        <pc:chgData name="BHAVESH K" userId="97113a41ff30224c" providerId="LiveId" clId="{7218B958-EFE4-4D31-8119-452D4F31FCDB}" dt="2024-11-20T05:36:20.209" v="20" actId="20577"/>
        <pc:sldMkLst>
          <pc:docMk/>
          <pc:sldMk cId="895915843" sldId="266"/>
        </pc:sldMkLst>
        <pc:spChg chg="mod">
          <ac:chgData name="BHAVESH K" userId="97113a41ff30224c" providerId="LiveId" clId="{7218B958-EFE4-4D31-8119-452D4F31FCDB}" dt="2024-11-20T05:36:20.209" v="20" actId="20577"/>
          <ac:spMkLst>
            <pc:docMk/>
            <pc:sldMk cId="895915843" sldId="266"/>
            <ac:spMk id="2" creationId="{9AB2EA78-AEB3-469B-9025-3B17201A457B}"/>
          </ac:spMkLst>
        </pc:spChg>
        <pc:spChg chg="mod">
          <ac:chgData name="BHAVESH K" userId="97113a41ff30224c" providerId="LiveId" clId="{7218B958-EFE4-4D31-8119-452D4F31FCDB}" dt="2024-11-20T05:34:43.042" v="15" actId="20577"/>
          <ac:spMkLst>
            <pc:docMk/>
            <pc:sldMk cId="895915843" sldId="266"/>
            <ac:spMk id="4" creationId="{1E1F1075-A0A4-503A-E423-730E30F0F0F8}"/>
          </ac:spMkLst>
        </pc:spChg>
        <pc:picChg chg="mod">
          <ac:chgData name="BHAVESH K" userId="97113a41ff30224c" providerId="LiveId" clId="{7218B958-EFE4-4D31-8119-452D4F31FCDB}" dt="2024-11-20T05:35:00.890" v="16" actId="1076"/>
          <ac:picMkLst>
            <pc:docMk/>
            <pc:sldMk cId="895915843" sldId="266"/>
            <ac:picMk id="6" creationId="{8940CBE3-3F91-419A-A649-32AB388ECA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5A9EA-DB84-4967-B36F-E76FE2625195}" type="datetimeFigureOut">
              <a:rPr lang="en-IN" smtClean="0"/>
              <a:t>20-11-2024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BBC833-F95F-4449-91DB-9DF4E0601315}" type="slidenum">
              <a:rPr lang="en-IN" smtClean="0"/>
              <a:t>‹#›</a:t>
            </a:fld>
            <a:endParaRPr lang="en-IN"/>
          </a:p>
        </p:txBody>
      </p:sp>
    </p:spTree>
    <p:extLst>
      <p:ext uri="{BB962C8B-B14F-4D97-AF65-F5344CB8AC3E}">
        <p14:creationId xmlns:p14="http://schemas.microsoft.com/office/powerpoint/2010/main" val="225587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BBC833-F95F-4449-91DB-9DF4E0601315}" type="slidenum">
              <a:rPr lang="en-IN" smtClean="0"/>
              <a:t>2</a:t>
            </a:fld>
            <a:endParaRPr lang="en-IN"/>
          </a:p>
        </p:txBody>
      </p:sp>
    </p:spTree>
    <p:extLst>
      <p:ext uri="{BB962C8B-B14F-4D97-AF65-F5344CB8AC3E}">
        <p14:creationId xmlns:p14="http://schemas.microsoft.com/office/powerpoint/2010/main" val="3597003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FD25-F205-C939-B104-1E1C83FAE1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E01EE7-B4CE-EF5E-8CA0-A242A16AE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1DA5C3-CE6A-3292-E796-87C7AAB25418}"/>
              </a:ext>
            </a:extLst>
          </p:cNvPr>
          <p:cNvSpPr>
            <a:spLocks noGrp="1"/>
          </p:cNvSpPr>
          <p:nvPr>
            <p:ph type="dt" sz="half" idx="10"/>
          </p:nvPr>
        </p:nvSpPr>
        <p:spPr/>
        <p:txBody>
          <a:bodyPr/>
          <a:lstStyle/>
          <a:p>
            <a:fld id="{BB8A1F74-BA0A-4032-ABB5-E4F1DA8DABD7}" type="datetimeFigureOut">
              <a:rPr lang="en-IN" smtClean="0"/>
              <a:t>20-11-2024</a:t>
            </a:fld>
            <a:endParaRPr lang="en-IN"/>
          </a:p>
        </p:txBody>
      </p:sp>
      <p:sp>
        <p:nvSpPr>
          <p:cNvPr id="5" name="Footer Placeholder 4">
            <a:extLst>
              <a:ext uri="{FF2B5EF4-FFF2-40B4-BE49-F238E27FC236}">
                <a16:creationId xmlns:a16="http://schemas.microsoft.com/office/drawing/2014/main" id="{0852C35D-133E-0B24-ACF6-BBA8D867C2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9165E1-0D70-09F7-DA9B-AB1E23B18AFA}"/>
              </a:ext>
            </a:extLst>
          </p:cNvPr>
          <p:cNvSpPr>
            <a:spLocks noGrp="1"/>
          </p:cNvSpPr>
          <p:nvPr>
            <p:ph type="sldNum" sz="quarter" idx="12"/>
          </p:nvPr>
        </p:nvSpPr>
        <p:spPr/>
        <p:txBody>
          <a:bodyPr/>
          <a:lstStyle/>
          <a:p>
            <a:fld id="{FB1981D5-5567-4C73-B607-A3EE95A91F57}" type="slidenum">
              <a:rPr lang="en-IN" smtClean="0"/>
              <a:t>‹#›</a:t>
            </a:fld>
            <a:endParaRPr lang="en-IN"/>
          </a:p>
        </p:txBody>
      </p:sp>
    </p:spTree>
    <p:extLst>
      <p:ext uri="{BB962C8B-B14F-4D97-AF65-F5344CB8AC3E}">
        <p14:creationId xmlns:p14="http://schemas.microsoft.com/office/powerpoint/2010/main" val="35171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E5A5-7139-761F-94BB-F1F61A9410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2843CB-C8FA-1CB4-79E4-65159A7015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BB59B0-1B5E-7209-85B9-2CABC53B8AEF}"/>
              </a:ext>
            </a:extLst>
          </p:cNvPr>
          <p:cNvSpPr>
            <a:spLocks noGrp="1"/>
          </p:cNvSpPr>
          <p:nvPr>
            <p:ph type="dt" sz="half" idx="10"/>
          </p:nvPr>
        </p:nvSpPr>
        <p:spPr/>
        <p:txBody>
          <a:bodyPr/>
          <a:lstStyle/>
          <a:p>
            <a:fld id="{BB8A1F74-BA0A-4032-ABB5-E4F1DA8DABD7}" type="datetimeFigureOut">
              <a:rPr lang="en-IN" smtClean="0"/>
              <a:t>20-11-2024</a:t>
            </a:fld>
            <a:endParaRPr lang="en-IN"/>
          </a:p>
        </p:txBody>
      </p:sp>
      <p:sp>
        <p:nvSpPr>
          <p:cNvPr id="5" name="Footer Placeholder 4">
            <a:extLst>
              <a:ext uri="{FF2B5EF4-FFF2-40B4-BE49-F238E27FC236}">
                <a16:creationId xmlns:a16="http://schemas.microsoft.com/office/drawing/2014/main" id="{A317922E-D77C-3617-BDFA-D1C58AE86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8D921-40CD-CD33-2568-26BFA7485C79}"/>
              </a:ext>
            </a:extLst>
          </p:cNvPr>
          <p:cNvSpPr>
            <a:spLocks noGrp="1"/>
          </p:cNvSpPr>
          <p:nvPr>
            <p:ph type="sldNum" sz="quarter" idx="12"/>
          </p:nvPr>
        </p:nvSpPr>
        <p:spPr/>
        <p:txBody>
          <a:bodyPr/>
          <a:lstStyle/>
          <a:p>
            <a:fld id="{FB1981D5-5567-4C73-B607-A3EE95A91F57}" type="slidenum">
              <a:rPr lang="en-IN" smtClean="0"/>
              <a:t>‹#›</a:t>
            </a:fld>
            <a:endParaRPr lang="en-IN"/>
          </a:p>
        </p:txBody>
      </p:sp>
    </p:spTree>
    <p:extLst>
      <p:ext uri="{BB962C8B-B14F-4D97-AF65-F5344CB8AC3E}">
        <p14:creationId xmlns:p14="http://schemas.microsoft.com/office/powerpoint/2010/main" val="216995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267B71-47C9-3998-DB74-7BABB5E54C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74AE31-206F-7E17-ABBA-A5305EB1D1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B852FB-6B2F-710B-55E0-69A9447616C4}"/>
              </a:ext>
            </a:extLst>
          </p:cNvPr>
          <p:cNvSpPr>
            <a:spLocks noGrp="1"/>
          </p:cNvSpPr>
          <p:nvPr>
            <p:ph type="dt" sz="half" idx="10"/>
          </p:nvPr>
        </p:nvSpPr>
        <p:spPr/>
        <p:txBody>
          <a:bodyPr/>
          <a:lstStyle/>
          <a:p>
            <a:fld id="{BB8A1F74-BA0A-4032-ABB5-E4F1DA8DABD7}" type="datetimeFigureOut">
              <a:rPr lang="en-IN" smtClean="0"/>
              <a:t>20-11-2024</a:t>
            </a:fld>
            <a:endParaRPr lang="en-IN"/>
          </a:p>
        </p:txBody>
      </p:sp>
      <p:sp>
        <p:nvSpPr>
          <p:cNvPr id="5" name="Footer Placeholder 4">
            <a:extLst>
              <a:ext uri="{FF2B5EF4-FFF2-40B4-BE49-F238E27FC236}">
                <a16:creationId xmlns:a16="http://schemas.microsoft.com/office/drawing/2014/main" id="{37E05976-64CC-71D1-9C01-8C4F47543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C48CC-E926-AFD6-9B36-8C24235672E6}"/>
              </a:ext>
            </a:extLst>
          </p:cNvPr>
          <p:cNvSpPr>
            <a:spLocks noGrp="1"/>
          </p:cNvSpPr>
          <p:nvPr>
            <p:ph type="sldNum" sz="quarter" idx="12"/>
          </p:nvPr>
        </p:nvSpPr>
        <p:spPr/>
        <p:txBody>
          <a:bodyPr/>
          <a:lstStyle/>
          <a:p>
            <a:fld id="{FB1981D5-5567-4C73-B607-A3EE95A91F57}" type="slidenum">
              <a:rPr lang="en-IN" smtClean="0"/>
              <a:t>‹#›</a:t>
            </a:fld>
            <a:endParaRPr lang="en-IN"/>
          </a:p>
        </p:txBody>
      </p:sp>
    </p:spTree>
    <p:extLst>
      <p:ext uri="{BB962C8B-B14F-4D97-AF65-F5344CB8AC3E}">
        <p14:creationId xmlns:p14="http://schemas.microsoft.com/office/powerpoint/2010/main" val="223469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8987-D0CD-38BF-5591-0CFCBF7AFD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C46ACC-EE17-F4E8-99B8-3F9F080EE7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7F093A-7870-5CA2-8B4F-FF03C2767655}"/>
              </a:ext>
            </a:extLst>
          </p:cNvPr>
          <p:cNvSpPr>
            <a:spLocks noGrp="1"/>
          </p:cNvSpPr>
          <p:nvPr>
            <p:ph type="dt" sz="half" idx="10"/>
          </p:nvPr>
        </p:nvSpPr>
        <p:spPr/>
        <p:txBody>
          <a:bodyPr/>
          <a:lstStyle/>
          <a:p>
            <a:fld id="{BB8A1F74-BA0A-4032-ABB5-E4F1DA8DABD7}" type="datetimeFigureOut">
              <a:rPr lang="en-IN" smtClean="0"/>
              <a:t>20-11-2024</a:t>
            </a:fld>
            <a:endParaRPr lang="en-IN"/>
          </a:p>
        </p:txBody>
      </p:sp>
      <p:sp>
        <p:nvSpPr>
          <p:cNvPr id="5" name="Footer Placeholder 4">
            <a:extLst>
              <a:ext uri="{FF2B5EF4-FFF2-40B4-BE49-F238E27FC236}">
                <a16:creationId xmlns:a16="http://schemas.microsoft.com/office/drawing/2014/main" id="{1B56500B-74F8-5312-23FA-7CC47F134F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0B312D-4A46-C562-86FC-5688FC440948}"/>
              </a:ext>
            </a:extLst>
          </p:cNvPr>
          <p:cNvSpPr>
            <a:spLocks noGrp="1"/>
          </p:cNvSpPr>
          <p:nvPr>
            <p:ph type="sldNum" sz="quarter" idx="12"/>
          </p:nvPr>
        </p:nvSpPr>
        <p:spPr/>
        <p:txBody>
          <a:bodyPr/>
          <a:lstStyle/>
          <a:p>
            <a:fld id="{FB1981D5-5567-4C73-B607-A3EE95A91F57}" type="slidenum">
              <a:rPr lang="en-IN" smtClean="0"/>
              <a:t>‹#›</a:t>
            </a:fld>
            <a:endParaRPr lang="en-IN"/>
          </a:p>
        </p:txBody>
      </p:sp>
    </p:spTree>
    <p:extLst>
      <p:ext uri="{BB962C8B-B14F-4D97-AF65-F5344CB8AC3E}">
        <p14:creationId xmlns:p14="http://schemas.microsoft.com/office/powerpoint/2010/main" val="332163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F38F-B8E8-D5C9-D045-A438037E0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A346A9-48CA-09E4-CEF9-C51B3CD4B8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FAA10A-3FE3-5FB0-D267-24A71330F764}"/>
              </a:ext>
            </a:extLst>
          </p:cNvPr>
          <p:cNvSpPr>
            <a:spLocks noGrp="1"/>
          </p:cNvSpPr>
          <p:nvPr>
            <p:ph type="dt" sz="half" idx="10"/>
          </p:nvPr>
        </p:nvSpPr>
        <p:spPr/>
        <p:txBody>
          <a:bodyPr/>
          <a:lstStyle/>
          <a:p>
            <a:fld id="{BB8A1F74-BA0A-4032-ABB5-E4F1DA8DABD7}" type="datetimeFigureOut">
              <a:rPr lang="en-IN" smtClean="0"/>
              <a:t>20-11-2024</a:t>
            </a:fld>
            <a:endParaRPr lang="en-IN"/>
          </a:p>
        </p:txBody>
      </p:sp>
      <p:sp>
        <p:nvSpPr>
          <p:cNvPr id="5" name="Footer Placeholder 4">
            <a:extLst>
              <a:ext uri="{FF2B5EF4-FFF2-40B4-BE49-F238E27FC236}">
                <a16:creationId xmlns:a16="http://schemas.microsoft.com/office/drawing/2014/main" id="{0DEDE94A-C194-4671-589F-1E77E7808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5EB4E-7871-1DEE-E698-8D26F1BBDF24}"/>
              </a:ext>
            </a:extLst>
          </p:cNvPr>
          <p:cNvSpPr>
            <a:spLocks noGrp="1"/>
          </p:cNvSpPr>
          <p:nvPr>
            <p:ph type="sldNum" sz="quarter" idx="12"/>
          </p:nvPr>
        </p:nvSpPr>
        <p:spPr/>
        <p:txBody>
          <a:bodyPr/>
          <a:lstStyle/>
          <a:p>
            <a:fld id="{FB1981D5-5567-4C73-B607-A3EE95A91F57}" type="slidenum">
              <a:rPr lang="en-IN" smtClean="0"/>
              <a:t>‹#›</a:t>
            </a:fld>
            <a:endParaRPr lang="en-IN"/>
          </a:p>
        </p:txBody>
      </p:sp>
    </p:spTree>
    <p:extLst>
      <p:ext uri="{BB962C8B-B14F-4D97-AF65-F5344CB8AC3E}">
        <p14:creationId xmlns:p14="http://schemas.microsoft.com/office/powerpoint/2010/main" val="194891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5CB1-8E35-5720-44A9-BA464B6E4B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3B076A-06CA-DE26-07AB-DF01677DBA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70F2AA-C80A-D93B-AE2E-BC2A6AE5B6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D46E8B-C58D-29D3-B4A8-1A4E212CEE80}"/>
              </a:ext>
            </a:extLst>
          </p:cNvPr>
          <p:cNvSpPr>
            <a:spLocks noGrp="1"/>
          </p:cNvSpPr>
          <p:nvPr>
            <p:ph type="dt" sz="half" idx="10"/>
          </p:nvPr>
        </p:nvSpPr>
        <p:spPr/>
        <p:txBody>
          <a:bodyPr/>
          <a:lstStyle/>
          <a:p>
            <a:fld id="{BB8A1F74-BA0A-4032-ABB5-E4F1DA8DABD7}" type="datetimeFigureOut">
              <a:rPr lang="en-IN" smtClean="0"/>
              <a:t>20-11-2024</a:t>
            </a:fld>
            <a:endParaRPr lang="en-IN"/>
          </a:p>
        </p:txBody>
      </p:sp>
      <p:sp>
        <p:nvSpPr>
          <p:cNvPr id="6" name="Footer Placeholder 5">
            <a:extLst>
              <a:ext uri="{FF2B5EF4-FFF2-40B4-BE49-F238E27FC236}">
                <a16:creationId xmlns:a16="http://schemas.microsoft.com/office/drawing/2014/main" id="{035460DC-6548-5E35-0CA0-91F1E75933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A305B9-D6B1-C6E9-114A-BD5D896DFF89}"/>
              </a:ext>
            </a:extLst>
          </p:cNvPr>
          <p:cNvSpPr>
            <a:spLocks noGrp="1"/>
          </p:cNvSpPr>
          <p:nvPr>
            <p:ph type="sldNum" sz="quarter" idx="12"/>
          </p:nvPr>
        </p:nvSpPr>
        <p:spPr/>
        <p:txBody>
          <a:bodyPr/>
          <a:lstStyle/>
          <a:p>
            <a:fld id="{FB1981D5-5567-4C73-B607-A3EE95A91F57}" type="slidenum">
              <a:rPr lang="en-IN" smtClean="0"/>
              <a:t>‹#›</a:t>
            </a:fld>
            <a:endParaRPr lang="en-IN"/>
          </a:p>
        </p:txBody>
      </p:sp>
    </p:spTree>
    <p:extLst>
      <p:ext uri="{BB962C8B-B14F-4D97-AF65-F5344CB8AC3E}">
        <p14:creationId xmlns:p14="http://schemas.microsoft.com/office/powerpoint/2010/main" val="276107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A8E-7572-755E-CD50-D79F135CFB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77F572-D897-92DA-39F9-0B9F081D7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A335B8-FFCB-F369-DBFC-3DC974789A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E6D929-547E-1957-1F7A-710885124B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04D0EB-62E0-9D2E-802B-9502FC8FEF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1F9715-6EEF-D2FE-99E3-B924F6D96FFA}"/>
              </a:ext>
            </a:extLst>
          </p:cNvPr>
          <p:cNvSpPr>
            <a:spLocks noGrp="1"/>
          </p:cNvSpPr>
          <p:nvPr>
            <p:ph type="dt" sz="half" idx="10"/>
          </p:nvPr>
        </p:nvSpPr>
        <p:spPr/>
        <p:txBody>
          <a:bodyPr/>
          <a:lstStyle/>
          <a:p>
            <a:fld id="{BB8A1F74-BA0A-4032-ABB5-E4F1DA8DABD7}" type="datetimeFigureOut">
              <a:rPr lang="en-IN" smtClean="0"/>
              <a:t>20-11-2024</a:t>
            </a:fld>
            <a:endParaRPr lang="en-IN"/>
          </a:p>
        </p:txBody>
      </p:sp>
      <p:sp>
        <p:nvSpPr>
          <p:cNvPr id="8" name="Footer Placeholder 7">
            <a:extLst>
              <a:ext uri="{FF2B5EF4-FFF2-40B4-BE49-F238E27FC236}">
                <a16:creationId xmlns:a16="http://schemas.microsoft.com/office/drawing/2014/main" id="{A30BEBEB-68F7-59AA-CCE9-784036233A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DD846F-970F-BA4F-3A96-3B0B2161FCBD}"/>
              </a:ext>
            </a:extLst>
          </p:cNvPr>
          <p:cNvSpPr>
            <a:spLocks noGrp="1"/>
          </p:cNvSpPr>
          <p:nvPr>
            <p:ph type="sldNum" sz="quarter" idx="12"/>
          </p:nvPr>
        </p:nvSpPr>
        <p:spPr/>
        <p:txBody>
          <a:bodyPr/>
          <a:lstStyle/>
          <a:p>
            <a:fld id="{FB1981D5-5567-4C73-B607-A3EE95A91F57}" type="slidenum">
              <a:rPr lang="en-IN" smtClean="0"/>
              <a:t>‹#›</a:t>
            </a:fld>
            <a:endParaRPr lang="en-IN"/>
          </a:p>
        </p:txBody>
      </p:sp>
    </p:spTree>
    <p:extLst>
      <p:ext uri="{BB962C8B-B14F-4D97-AF65-F5344CB8AC3E}">
        <p14:creationId xmlns:p14="http://schemas.microsoft.com/office/powerpoint/2010/main" val="147337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06B8-2C9D-8E9E-10FE-335B0431CB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4E28B0-2F77-053A-D41C-242DD6B36D64}"/>
              </a:ext>
            </a:extLst>
          </p:cNvPr>
          <p:cNvSpPr>
            <a:spLocks noGrp="1"/>
          </p:cNvSpPr>
          <p:nvPr>
            <p:ph type="dt" sz="half" idx="10"/>
          </p:nvPr>
        </p:nvSpPr>
        <p:spPr/>
        <p:txBody>
          <a:bodyPr/>
          <a:lstStyle/>
          <a:p>
            <a:fld id="{BB8A1F74-BA0A-4032-ABB5-E4F1DA8DABD7}" type="datetimeFigureOut">
              <a:rPr lang="en-IN" smtClean="0"/>
              <a:t>20-11-2024</a:t>
            </a:fld>
            <a:endParaRPr lang="en-IN"/>
          </a:p>
        </p:txBody>
      </p:sp>
      <p:sp>
        <p:nvSpPr>
          <p:cNvPr id="4" name="Footer Placeholder 3">
            <a:extLst>
              <a:ext uri="{FF2B5EF4-FFF2-40B4-BE49-F238E27FC236}">
                <a16:creationId xmlns:a16="http://schemas.microsoft.com/office/drawing/2014/main" id="{D3689CFE-3A8E-AC77-76FE-2A56D4B825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720E6A-8924-F21D-69E2-70B9289795A6}"/>
              </a:ext>
            </a:extLst>
          </p:cNvPr>
          <p:cNvSpPr>
            <a:spLocks noGrp="1"/>
          </p:cNvSpPr>
          <p:nvPr>
            <p:ph type="sldNum" sz="quarter" idx="12"/>
          </p:nvPr>
        </p:nvSpPr>
        <p:spPr/>
        <p:txBody>
          <a:bodyPr/>
          <a:lstStyle/>
          <a:p>
            <a:fld id="{FB1981D5-5567-4C73-B607-A3EE95A91F57}" type="slidenum">
              <a:rPr lang="en-IN" smtClean="0"/>
              <a:t>‹#›</a:t>
            </a:fld>
            <a:endParaRPr lang="en-IN"/>
          </a:p>
        </p:txBody>
      </p:sp>
    </p:spTree>
    <p:extLst>
      <p:ext uri="{BB962C8B-B14F-4D97-AF65-F5344CB8AC3E}">
        <p14:creationId xmlns:p14="http://schemas.microsoft.com/office/powerpoint/2010/main" val="36427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0217A8-005B-395E-429A-C7133D4FDD9B}"/>
              </a:ext>
            </a:extLst>
          </p:cNvPr>
          <p:cNvSpPr>
            <a:spLocks noGrp="1"/>
          </p:cNvSpPr>
          <p:nvPr>
            <p:ph type="dt" sz="half" idx="10"/>
          </p:nvPr>
        </p:nvSpPr>
        <p:spPr/>
        <p:txBody>
          <a:bodyPr/>
          <a:lstStyle/>
          <a:p>
            <a:fld id="{BB8A1F74-BA0A-4032-ABB5-E4F1DA8DABD7}" type="datetimeFigureOut">
              <a:rPr lang="en-IN" smtClean="0"/>
              <a:t>20-11-2024</a:t>
            </a:fld>
            <a:endParaRPr lang="en-IN"/>
          </a:p>
        </p:txBody>
      </p:sp>
      <p:sp>
        <p:nvSpPr>
          <p:cNvPr id="3" name="Footer Placeholder 2">
            <a:extLst>
              <a:ext uri="{FF2B5EF4-FFF2-40B4-BE49-F238E27FC236}">
                <a16:creationId xmlns:a16="http://schemas.microsoft.com/office/drawing/2014/main" id="{E5E39931-B73F-3273-350B-F7A9B2A12B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29ED97-B737-A360-FFCE-856A0816745B}"/>
              </a:ext>
            </a:extLst>
          </p:cNvPr>
          <p:cNvSpPr>
            <a:spLocks noGrp="1"/>
          </p:cNvSpPr>
          <p:nvPr>
            <p:ph type="sldNum" sz="quarter" idx="12"/>
          </p:nvPr>
        </p:nvSpPr>
        <p:spPr/>
        <p:txBody>
          <a:bodyPr/>
          <a:lstStyle/>
          <a:p>
            <a:fld id="{FB1981D5-5567-4C73-B607-A3EE95A91F57}" type="slidenum">
              <a:rPr lang="en-IN" smtClean="0"/>
              <a:t>‹#›</a:t>
            </a:fld>
            <a:endParaRPr lang="en-IN"/>
          </a:p>
        </p:txBody>
      </p:sp>
    </p:spTree>
    <p:extLst>
      <p:ext uri="{BB962C8B-B14F-4D97-AF65-F5344CB8AC3E}">
        <p14:creationId xmlns:p14="http://schemas.microsoft.com/office/powerpoint/2010/main" val="21669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6A27-23AA-FE23-B2A1-58ACCC0A01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B52ADF-83C5-20E6-B203-4460EB24E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6A60D-4187-C375-CA00-6D8EEDA5A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98359-FE66-FCFB-8186-8062156A31AB}"/>
              </a:ext>
            </a:extLst>
          </p:cNvPr>
          <p:cNvSpPr>
            <a:spLocks noGrp="1"/>
          </p:cNvSpPr>
          <p:nvPr>
            <p:ph type="dt" sz="half" idx="10"/>
          </p:nvPr>
        </p:nvSpPr>
        <p:spPr/>
        <p:txBody>
          <a:bodyPr/>
          <a:lstStyle/>
          <a:p>
            <a:fld id="{BB8A1F74-BA0A-4032-ABB5-E4F1DA8DABD7}" type="datetimeFigureOut">
              <a:rPr lang="en-IN" smtClean="0"/>
              <a:t>20-11-2024</a:t>
            </a:fld>
            <a:endParaRPr lang="en-IN"/>
          </a:p>
        </p:txBody>
      </p:sp>
      <p:sp>
        <p:nvSpPr>
          <p:cNvPr id="6" name="Footer Placeholder 5">
            <a:extLst>
              <a:ext uri="{FF2B5EF4-FFF2-40B4-BE49-F238E27FC236}">
                <a16:creationId xmlns:a16="http://schemas.microsoft.com/office/drawing/2014/main" id="{C53E1C96-15C2-760E-63AF-1650993CE6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84636C-1B31-A8F1-EFDC-33FBBE4DB68C}"/>
              </a:ext>
            </a:extLst>
          </p:cNvPr>
          <p:cNvSpPr>
            <a:spLocks noGrp="1"/>
          </p:cNvSpPr>
          <p:nvPr>
            <p:ph type="sldNum" sz="quarter" idx="12"/>
          </p:nvPr>
        </p:nvSpPr>
        <p:spPr/>
        <p:txBody>
          <a:bodyPr/>
          <a:lstStyle/>
          <a:p>
            <a:fld id="{FB1981D5-5567-4C73-B607-A3EE95A91F57}" type="slidenum">
              <a:rPr lang="en-IN" smtClean="0"/>
              <a:t>‹#›</a:t>
            </a:fld>
            <a:endParaRPr lang="en-IN"/>
          </a:p>
        </p:txBody>
      </p:sp>
    </p:spTree>
    <p:extLst>
      <p:ext uri="{BB962C8B-B14F-4D97-AF65-F5344CB8AC3E}">
        <p14:creationId xmlns:p14="http://schemas.microsoft.com/office/powerpoint/2010/main" val="26265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F1C5-3A95-D136-D04A-51A62A50E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D86B6B-B483-3FD6-BB0D-435504E42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33D154-0B1E-88C6-A329-925E61D0A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57166-6B5F-E9BB-E88D-A616B4C06F9D}"/>
              </a:ext>
            </a:extLst>
          </p:cNvPr>
          <p:cNvSpPr>
            <a:spLocks noGrp="1"/>
          </p:cNvSpPr>
          <p:nvPr>
            <p:ph type="dt" sz="half" idx="10"/>
          </p:nvPr>
        </p:nvSpPr>
        <p:spPr/>
        <p:txBody>
          <a:bodyPr/>
          <a:lstStyle/>
          <a:p>
            <a:fld id="{BB8A1F74-BA0A-4032-ABB5-E4F1DA8DABD7}" type="datetimeFigureOut">
              <a:rPr lang="en-IN" smtClean="0"/>
              <a:t>20-11-2024</a:t>
            </a:fld>
            <a:endParaRPr lang="en-IN"/>
          </a:p>
        </p:txBody>
      </p:sp>
      <p:sp>
        <p:nvSpPr>
          <p:cNvPr id="6" name="Footer Placeholder 5">
            <a:extLst>
              <a:ext uri="{FF2B5EF4-FFF2-40B4-BE49-F238E27FC236}">
                <a16:creationId xmlns:a16="http://schemas.microsoft.com/office/drawing/2014/main" id="{4FB2D0F6-6C72-E26F-6867-C2684ACE7B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CA4ED5-ABA2-4892-7714-442ED6F2B3C4}"/>
              </a:ext>
            </a:extLst>
          </p:cNvPr>
          <p:cNvSpPr>
            <a:spLocks noGrp="1"/>
          </p:cNvSpPr>
          <p:nvPr>
            <p:ph type="sldNum" sz="quarter" idx="12"/>
          </p:nvPr>
        </p:nvSpPr>
        <p:spPr/>
        <p:txBody>
          <a:bodyPr/>
          <a:lstStyle/>
          <a:p>
            <a:fld id="{FB1981D5-5567-4C73-B607-A3EE95A91F57}" type="slidenum">
              <a:rPr lang="en-IN" smtClean="0"/>
              <a:t>‹#›</a:t>
            </a:fld>
            <a:endParaRPr lang="en-IN"/>
          </a:p>
        </p:txBody>
      </p:sp>
    </p:spTree>
    <p:extLst>
      <p:ext uri="{BB962C8B-B14F-4D97-AF65-F5344CB8AC3E}">
        <p14:creationId xmlns:p14="http://schemas.microsoft.com/office/powerpoint/2010/main" val="156074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FD39E8-B814-D0BF-8051-BE71975415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AFEB62-6BDF-ADA4-7C44-EC30C89CBA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929CD1-86FA-02F9-B791-49834C084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A1F74-BA0A-4032-ABB5-E4F1DA8DABD7}" type="datetimeFigureOut">
              <a:rPr lang="en-IN" smtClean="0"/>
              <a:t>20-11-2024</a:t>
            </a:fld>
            <a:endParaRPr lang="en-IN"/>
          </a:p>
        </p:txBody>
      </p:sp>
      <p:sp>
        <p:nvSpPr>
          <p:cNvPr id="5" name="Footer Placeholder 4">
            <a:extLst>
              <a:ext uri="{FF2B5EF4-FFF2-40B4-BE49-F238E27FC236}">
                <a16:creationId xmlns:a16="http://schemas.microsoft.com/office/drawing/2014/main" id="{FA227F46-7094-CDA2-50C6-0A3F6F823F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1F3DA1-A84E-E597-D94D-B9A6932CE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981D5-5567-4C73-B607-A3EE95A91F57}" type="slidenum">
              <a:rPr lang="en-IN" smtClean="0"/>
              <a:t>‹#›</a:t>
            </a:fld>
            <a:endParaRPr lang="en-IN"/>
          </a:p>
        </p:txBody>
      </p:sp>
    </p:spTree>
    <p:extLst>
      <p:ext uri="{BB962C8B-B14F-4D97-AF65-F5344CB8AC3E}">
        <p14:creationId xmlns:p14="http://schemas.microsoft.com/office/powerpoint/2010/main" val="1547161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11939" y="263484"/>
            <a:ext cx="4813072" cy="859171"/>
          </a:xfrm>
        </p:spPr>
        <p:txBody>
          <a:bodyPr>
            <a:normAutofit/>
          </a:bodyPr>
          <a:lstStyle/>
          <a:p>
            <a:pPr algn="ctr"/>
            <a:r>
              <a:rPr lang="en-US" sz="2400" b="1">
                <a:latin typeface="Times New Roman" panose="02020603050405020304" pitchFamily="18" charset="0"/>
                <a:cs typeface="Times New Roman" panose="02020603050405020304" pitchFamily="18" charset="0"/>
              </a:rPr>
              <a:t>213CSE4307</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DIGITAL FORENSICS</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5975497" cy="6857990"/>
          </a:xfrm>
          <a:prstGeom prst="rect">
            <a:avLst/>
          </a:prstGeom>
        </p:spPr>
      </p:pic>
      <p:sp>
        <p:nvSpPr>
          <p:cNvPr id="8" name="TextBox 7">
            <a:extLst>
              <a:ext uri="{FF2B5EF4-FFF2-40B4-BE49-F238E27FC236}">
                <a16:creationId xmlns:a16="http://schemas.microsoft.com/office/drawing/2014/main" id="{DA458252-47F1-20C6-24FA-B88025C31506}"/>
              </a:ext>
            </a:extLst>
          </p:cNvPr>
          <p:cNvSpPr txBox="1"/>
          <p:nvPr/>
        </p:nvSpPr>
        <p:spPr>
          <a:xfrm>
            <a:off x="6366242" y="5214473"/>
            <a:ext cx="5691077" cy="1643527"/>
          </a:xfrm>
          <a:prstGeom prst="rect">
            <a:avLst/>
          </a:prstGeom>
          <a:noFill/>
        </p:spPr>
        <p:txBody>
          <a:bodyPr wrap="square">
            <a:spAutoFit/>
          </a:bodyPr>
          <a:lstStyle/>
          <a:p>
            <a:pPr algn="ctr">
              <a:lnSpc>
                <a:spcPct val="115000"/>
              </a:lnSpc>
            </a:pPr>
            <a:r>
              <a:rPr lang="en-US" sz="1800" b="1" dirty="0">
                <a:effectLst/>
                <a:latin typeface="Times New Roman" panose="02020603050405020304" pitchFamily="18" charset="0"/>
                <a:ea typeface="Quattrocento Sans" panose="020B0502050000020003" pitchFamily="34" charset="0"/>
              </a:rPr>
              <a:t>Course Handling Faculty</a:t>
            </a:r>
          </a:p>
          <a:p>
            <a:pPr algn="ctr">
              <a:lnSpc>
                <a:spcPct val="115000"/>
              </a:lnSpc>
            </a:pPr>
            <a:r>
              <a:rPr lang="en-US" sz="1800" b="1" dirty="0">
                <a:effectLst/>
                <a:latin typeface="Times New Roman" panose="02020603050405020304" pitchFamily="18" charset="0"/>
                <a:ea typeface="Quattrocento Sans" panose="020B0502050000020003" pitchFamily="34" charset="0"/>
              </a:rPr>
              <a:t>Dr. K. Venkatesh</a:t>
            </a:r>
            <a:endParaRPr lang="en-IN" sz="1600" dirty="0">
              <a:effectLst/>
              <a:latin typeface="Arial" panose="020B0604020202020204" pitchFamily="34" charset="0"/>
              <a:ea typeface="Arial" panose="020B0604020202020204" pitchFamily="34" charset="0"/>
            </a:endParaRPr>
          </a:p>
          <a:p>
            <a:pPr algn="ctr">
              <a:lnSpc>
                <a:spcPct val="115000"/>
              </a:lnSpc>
            </a:pPr>
            <a:r>
              <a:rPr lang="en-US" sz="1800" dirty="0">
                <a:effectLst/>
                <a:latin typeface="Times New Roman" panose="02020603050405020304" pitchFamily="18" charset="0"/>
                <a:ea typeface="Quattrocento Sans" panose="020B0502050000020003" pitchFamily="34" charset="0"/>
              </a:rPr>
              <a:t>Assistant Professor</a:t>
            </a:r>
            <a:endParaRPr lang="en-IN" sz="1600" dirty="0">
              <a:effectLst/>
              <a:latin typeface="Arial" panose="020B0604020202020204" pitchFamily="34" charset="0"/>
              <a:ea typeface="Arial" panose="020B0604020202020204" pitchFamily="34" charset="0"/>
            </a:endParaRPr>
          </a:p>
          <a:p>
            <a:pPr algn="ctr">
              <a:lnSpc>
                <a:spcPct val="115000"/>
              </a:lnSpc>
            </a:pPr>
            <a:r>
              <a:rPr lang="en-US" sz="1800" dirty="0">
                <a:effectLst/>
                <a:latin typeface="Times New Roman" panose="02020603050405020304" pitchFamily="18" charset="0"/>
                <a:ea typeface="Quattrocento Sans" panose="020B0502050000020003" pitchFamily="34" charset="0"/>
              </a:rPr>
              <a:t>Department of Computer Science and Engineering,</a:t>
            </a:r>
            <a:endParaRPr lang="en-IN" sz="1600" dirty="0">
              <a:effectLst/>
              <a:latin typeface="Arial" panose="020B0604020202020204" pitchFamily="34" charset="0"/>
              <a:ea typeface="Arial" panose="020B0604020202020204" pitchFamily="34" charset="0"/>
            </a:endParaRPr>
          </a:p>
          <a:p>
            <a:pPr algn="ctr"/>
            <a:r>
              <a:rPr lang="en-US" sz="1800" dirty="0">
                <a:effectLst/>
                <a:latin typeface="Times New Roman" panose="02020603050405020304" pitchFamily="18" charset="0"/>
                <a:ea typeface="Quattrocento Sans" panose="020B0502050000020003" pitchFamily="34" charset="0"/>
              </a:rPr>
              <a:t>Kalasalingam Academy of Research and Education</a:t>
            </a:r>
            <a:endParaRPr lang="en-IN" dirty="0"/>
          </a:p>
        </p:txBody>
      </p:sp>
      <p:sp>
        <p:nvSpPr>
          <p:cNvPr id="3" name="TextBox 2">
            <a:extLst>
              <a:ext uri="{FF2B5EF4-FFF2-40B4-BE49-F238E27FC236}">
                <a16:creationId xmlns:a16="http://schemas.microsoft.com/office/drawing/2014/main" id="{90800E1C-5D82-EBE8-ED02-6EFB42B74401}"/>
              </a:ext>
            </a:extLst>
          </p:cNvPr>
          <p:cNvSpPr txBox="1"/>
          <p:nvPr/>
        </p:nvSpPr>
        <p:spPr>
          <a:xfrm>
            <a:off x="6216504" y="3123033"/>
            <a:ext cx="5691077" cy="1659557"/>
          </a:xfrm>
          <a:prstGeom prst="rect">
            <a:avLst/>
          </a:prstGeom>
          <a:noFill/>
        </p:spPr>
        <p:txBody>
          <a:bodyPr wrap="square">
            <a:spAutoFit/>
          </a:bodyPr>
          <a:lstStyle/>
          <a:p>
            <a:pPr algn="ctr">
              <a:lnSpc>
                <a:spcPct val="115000"/>
              </a:lnSpc>
            </a:pPr>
            <a:r>
              <a:rPr lang="en-IN" sz="1800" b="1" dirty="0">
                <a:effectLst/>
                <a:latin typeface="Times New Roman" panose="02020603050405020304" pitchFamily="18" charset="0"/>
                <a:ea typeface="Quattrocento Sans" panose="020B0502050000020003" pitchFamily="34" charset="0"/>
              </a:rPr>
              <a:t>Team Details</a:t>
            </a:r>
          </a:p>
          <a:p>
            <a:pPr algn="ctr">
              <a:lnSpc>
                <a:spcPct val="115000"/>
              </a:lnSpc>
            </a:pPr>
            <a:r>
              <a:rPr lang="en-IN" b="1" dirty="0">
                <a:latin typeface="Times New Roman" panose="02020603050405020304" pitchFamily="18" charset="0"/>
              </a:rPr>
              <a:t>K.Bhavesh Shankar – 99220040083</a:t>
            </a:r>
          </a:p>
          <a:p>
            <a:pPr algn="ctr">
              <a:lnSpc>
                <a:spcPct val="115000"/>
              </a:lnSpc>
            </a:pPr>
            <a:r>
              <a:rPr lang="en-IN" b="1" dirty="0">
                <a:latin typeface="Times New Roman" panose="02020603050405020304" pitchFamily="18" charset="0"/>
              </a:rPr>
              <a:t>S.Imran – 99220040204</a:t>
            </a:r>
          </a:p>
          <a:p>
            <a:pPr algn="ctr">
              <a:lnSpc>
                <a:spcPct val="115000"/>
              </a:lnSpc>
            </a:pPr>
            <a:r>
              <a:rPr lang="en-IN" b="1" dirty="0">
                <a:latin typeface="Times New Roman" panose="02020603050405020304" pitchFamily="18" charset="0"/>
              </a:rPr>
              <a:t>Ch.Gopi Krishna – 99220040367</a:t>
            </a:r>
          </a:p>
          <a:p>
            <a:pPr algn="ctr">
              <a:lnSpc>
                <a:spcPct val="115000"/>
              </a:lnSpc>
            </a:pPr>
            <a:r>
              <a:rPr lang="en-IN" b="1" dirty="0">
                <a:latin typeface="Times New Roman" panose="02020603050405020304" pitchFamily="18" charset="0"/>
              </a:rPr>
              <a:t>T.Jani Reddy - 99220040356</a:t>
            </a:r>
          </a:p>
        </p:txBody>
      </p:sp>
      <p:sp>
        <p:nvSpPr>
          <p:cNvPr id="4" name="TextBox 3">
            <a:extLst>
              <a:ext uri="{FF2B5EF4-FFF2-40B4-BE49-F238E27FC236}">
                <a16:creationId xmlns:a16="http://schemas.microsoft.com/office/drawing/2014/main" id="{1E1F1075-A0A4-503A-E423-730E30F0F0F8}"/>
              </a:ext>
            </a:extLst>
          </p:cNvPr>
          <p:cNvSpPr txBox="1"/>
          <p:nvPr/>
        </p:nvSpPr>
        <p:spPr>
          <a:xfrm>
            <a:off x="6313080" y="1744513"/>
            <a:ext cx="5691077" cy="1341649"/>
          </a:xfrm>
          <a:prstGeom prst="rect">
            <a:avLst/>
          </a:prstGeom>
          <a:noFill/>
        </p:spPr>
        <p:txBody>
          <a:bodyPr wrap="square">
            <a:spAutoFit/>
          </a:bodyPr>
          <a:lstStyle/>
          <a:p>
            <a:pPr algn="ctr">
              <a:lnSpc>
                <a:spcPct val="115000"/>
              </a:lnSpc>
            </a:pPr>
            <a:endParaRPr lang="en-IN" sz="1800" b="1" dirty="0">
              <a:effectLst/>
              <a:latin typeface="Times New Roman" panose="02020603050405020304" pitchFamily="18" charset="0"/>
              <a:ea typeface="Quattrocento Sans" panose="020B0502050000020003" pitchFamily="34" charset="0"/>
            </a:endParaRPr>
          </a:p>
          <a:p>
            <a:pPr algn="ctr">
              <a:lnSpc>
                <a:spcPct val="115000"/>
              </a:lnSpc>
            </a:pPr>
            <a:r>
              <a:rPr lang="en-IN" sz="1800" b="1" kern="2400" dirty="0">
                <a:effectLst/>
                <a:latin typeface="Times New Roman" panose="02020603050405020304" pitchFamily="18" charset="0"/>
                <a:ea typeface="MS Mincho" panose="02020609040205080304" pitchFamily="49" charset="-128"/>
              </a:rPr>
              <a:t>Brute-Force Password C</a:t>
            </a:r>
            <a:r>
              <a:rPr lang="en-IN" b="1" kern="2400" dirty="0">
                <a:latin typeface="Times New Roman" panose="02020603050405020304" pitchFamily="18" charset="0"/>
                <a:ea typeface="MS Mincho" panose="02020609040205080304" pitchFamily="49" charset="-128"/>
              </a:rPr>
              <a:t>racking</a:t>
            </a:r>
            <a:r>
              <a:rPr lang="en-IN" sz="1800" b="1" kern="2400" dirty="0">
                <a:effectLst/>
                <a:latin typeface="Times New Roman" panose="02020603050405020304" pitchFamily="18" charset="0"/>
                <a:ea typeface="MS Mincho" panose="02020609040205080304" pitchFamily="49" charset="-128"/>
              </a:rPr>
              <a:t> for Automated PDF Decryption with a Graphical Interface</a:t>
            </a:r>
            <a:endParaRPr lang="en-IN" sz="1800" b="1" dirty="0">
              <a:effectLst/>
              <a:latin typeface="Times New Roman" panose="02020603050405020304" pitchFamily="18" charset="0"/>
              <a:ea typeface="MS Mincho" panose="02020609040205080304" pitchFamily="49" charset="-128"/>
            </a:endParaRPr>
          </a:p>
          <a:p>
            <a:pPr algn="ctr">
              <a:lnSpc>
                <a:spcPct val="115000"/>
              </a:lnSpc>
            </a:pPr>
            <a:endParaRPr lang="en-IN" dirty="0"/>
          </a:p>
        </p:txBody>
      </p:sp>
      <p:pic>
        <p:nvPicPr>
          <p:cNvPr id="9" name="Picture 8">
            <a:extLst>
              <a:ext uri="{FF2B5EF4-FFF2-40B4-BE49-F238E27FC236}">
                <a16:creationId xmlns:a16="http://schemas.microsoft.com/office/drawing/2014/main" id="{BB703E77-DCE8-8E2F-2418-7FF2CA868ACB}"/>
              </a:ext>
            </a:extLst>
          </p:cNvPr>
          <p:cNvPicPr>
            <a:picLocks noChangeAspect="1"/>
          </p:cNvPicPr>
          <p:nvPr/>
        </p:nvPicPr>
        <p:blipFill>
          <a:blip r:embed="rId3"/>
          <a:stretch>
            <a:fillRect/>
          </a:stretch>
        </p:blipFill>
        <p:spPr>
          <a:xfrm>
            <a:off x="10737332" y="96848"/>
            <a:ext cx="1266825" cy="1066800"/>
          </a:xfrm>
          <a:prstGeom prst="rect">
            <a:avLst/>
          </a:prstGeom>
        </p:spPr>
      </p:pic>
    </p:spTree>
    <p:extLst>
      <p:ext uri="{BB962C8B-B14F-4D97-AF65-F5344CB8AC3E}">
        <p14:creationId xmlns:p14="http://schemas.microsoft.com/office/powerpoint/2010/main" val="8959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6"/>
                                        </p:tgtEl>
                                        <p:attrNameLst>
                                          <p:attrName>style.color</p:attrName>
                                        </p:attrNameLst>
                                      </p:cBhvr>
                                      <p:to>
                                        <a:schemeClr val="bg1"/>
                                      </p:to>
                                    </p:animClr>
                                    <p:animClr clrSpc="rgb" dir="cw">
                                      <p:cBhvr>
                                        <p:cTn id="7" dur="250" autoRev="1" fill="remove"/>
                                        <p:tgtEl>
                                          <p:spTgt spid="6"/>
                                        </p:tgtEl>
                                        <p:attrNameLst>
                                          <p:attrName>fillcolor</p:attrName>
                                        </p:attrNameLst>
                                      </p:cBhvr>
                                      <p:to>
                                        <a:schemeClr val="bg1"/>
                                      </p:to>
                                    </p:animClr>
                                    <p:set>
                                      <p:cBhvr>
                                        <p:cTn id="8" dur="250" autoRev="1" fill="remove"/>
                                        <p:tgtEl>
                                          <p:spTgt spid="6"/>
                                        </p:tgtEl>
                                        <p:attrNameLst>
                                          <p:attrName>fill.type</p:attrName>
                                        </p:attrNameLst>
                                      </p:cBhvr>
                                      <p:to>
                                        <p:strVal val="solid"/>
                                      </p:to>
                                    </p:set>
                                    <p:set>
                                      <p:cBhvr>
                                        <p:cTn id="9" dur="250"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031F-BF78-C566-CD24-9072D2C250F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Certifications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EDA2E1D-FE37-06B3-CF27-E57B18B48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9867" y="1386349"/>
            <a:ext cx="5191434" cy="2880851"/>
          </a:xfrm>
        </p:spPr>
      </p:pic>
      <p:pic>
        <p:nvPicPr>
          <p:cNvPr id="7" name="Picture 6">
            <a:extLst>
              <a:ext uri="{FF2B5EF4-FFF2-40B4-BE49-F238E27FC236}">
                <a16:creationId xmlns:a16="http://schemas.microsoft.com/office/drawing/2014/main" id="{5D7FB186-C1C6-0374-2C66-63E9D1279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934" y="1386349"/>
            <a:ext cx="5191434" cy="2880851"/>
          </a:xfrm>
          <a:prstGeom prst="rect">
            <a:avLst/>
          </a:prstGeom>
        </p:spPr>
      </p:pic>
      <p:sp>
        <p:nvSpPr>
          <p:cNvPr id="9" name="TextBox 8">
            <a:extLst>
              <a:ext uri="{FF2B5EF4-FFF2-40B4-BE49-F238E27FC236}">
                <a16:creationId xmlns:a16="http://schemas.microsoft.com/office/drawing/2014/main" id="{8473C106-FC59-4DDE-893F-99074D5D7334}"/>
              </a:ext>
            </a:extLst>
          </p:cNvPr>
          <p:cNvSpPr txBox="1"/>
          <p:nvPr/>
        </p:nvSpPr>
        <p:spPr>
          <a:xfrm>
            <a:off x="838200" y="4502746"/>
            <a:ext cx="10441858" cy="1754326"/>
          </a:xfrm>
          <a:prstGeom prst="rect">
            <a:avLst/>
          </a:prstGeom>
          <a:noFill/>
        </p:spPr>
        <p:txBody>
          <a:bodyPr wrap="square" rtlCol="0">
            <a:spAutoFit/>
          </a:bodyPr>
          <a:lstStyle/>
          <a:p>
            <a:r>
              <a:rPr lang="en-US" dirty="0"/>
              <a:t>We learned tools from these certifications which are Information Gathering, Vulnerability scanning, Penetration testing ,Wireless network tools, password cracking and preserving digital evidences.</a:t>
            </a:r>
          </a:p>
          <a:p>
            <a:r>
              <a:rPr lang="en-US" dirty="0"/>
              <a:t>A thorough understanding of fundamental ethical hacking techniques, including vulnerability analysis, penetration testing, and exploitation strategies, is demonstrated by certification. The course prepares students to defend against cyber threats in an organized and legal way by teaching them how to recognize and fix security flaws in networks, applications, and devices.</a:t>
            </a:r>
            <a:endParaRPr lang="en-IN" dirty="0"/>
          </a:p>
        </p:txBody>
      </p:sp>
    </p:spTree>
    <p:extLst>
      <p:ext uri="{BB962C8B-B14F-4D97-AF65-F5344CB8AC3E}">
        <p14:creationId xmlns:p14="http://schemas.microsoft.com/office/powerpoint/2010/main" val="392149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A013-49F4-B203-FDFD-FD2C8DB755F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IEEE Journals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A1B30B-5D62-7EF3-14F3-584664ED6E90}"/>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We applied this Project for the IEEE </a:t>
            </a:r>
            <a:r>
              <a:rPr lang="en-IN" sz="2000" dirty="0">
                <a:latin typeface="Times New Roman" panose="02020603050405020304" pitchFamily="18" charset="0"/>
                <a:cs typeface="Times New Roman" panose="02020603050405020304" pitchFamily="18" charset="0"/>
              </a:rPr>
              <a:t>Scopus Indexed conferences. We applied for the two conferences.</a:t>
            </a:r>
            <a:endParaRPr lang="en-US" sz="2000" b="1" i="0" dirty="0">
              <a:solidFill>
                <a:srgbClr val="4D5156"/>
              </a:solidFill>
              <a:effectLst/>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 TEECCON 2024 (Third International Conference on Trends in Electrical, Electronics, and Computer Engineering) is an IEEE-sponsored conference organized by the IEEE Bangalore Section.</a:t>
            </a:r>
          </a:p>
          <a:p>
            <a:r>
              <a:rPr lang="en-US" sz="2000" b="1" dirty="0">
                <a:latin typeface="Times New Roman" panose="02020603050405020304" pitchFamily="18" charset="0"/>
                <a:cs typeface="Times New Roman" panose="02020603050405020304" pitchFamily="18" charset="0"/>
              </a:rPr>
              <a:t>5 th International conference on. Data Intelligence and Cognitive Informatics.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63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51F59E-4553-F5A7-3617-F2EA8A45089E}"/>
              </a:ext>
            </a:extLst>
          </p:cNvPr>
          <p:cNvSpPr>
            <a:spLocks noGrp="1"/>
          </p:cNvSpPr>
          <p:nvPr>
            <p:ph idx="1"/>
          </p:nvPr>
        </p:nvSpPr>
        <p:spPr>
          <a:xfrm>
            <a:off x="4188542" y="2793232"/>
            <a:ext cx="3441290" cy="1271536"/>
          </a:xfrm>
        </p:spPr>
        <p:txBody>
          <a:bodyPr/>
          <a:lstStyle/>
          <a:p>
            <a:pPr marL="0" indent="0" algn="ctr">
              <a:buNone/>
            </a:pPr>
            <a:endParaRPr lang="en-US" b="1" dirty="0"/>
          </a:p>
          <a:p>
            <a:pPr marL="0" indent="0" algn="ctr">
              <a:buNone/>
            </a:pPr>
            <a:r>
              <a:rPr lang="en-US" b="1" dirty="0"/>
              <a:t>Thank you</a:t>
            </a:r>
            <a:endParaRPr lang="en-IN" b="1" dirty="0"/>
          </a:p>
        </p:txBody>
      </p:sp>
    </p:spTree>
    <p:extLst>
      <p:ext uri="{BB962C8B-B14F-4D97-AF65-F5344CB8AC3E}">
        <p14:creationId xmlns:p14="http://schemas.microsoft.com/office/powerpoint/2010/main" val="212088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3">
            <a:extLst>
              <a:ext uri="{FF2B5EF4-FFF2-40B4-BE49-F238E27FC236}">
                <a16:creationId xmlns:a16="http://schemas.microsoft.com/office/drawing/2014/main" id="{7DD8C9F0-6E14-98ED-F8B4-A96CDFC9F849}"/>
              </a:ext>
            </a:extLst>
          </p:cNvPr>
          <p:cNvSpPr>
            <a:spLocks noChangeArrowheads="1"/>
          </p:cNvSpPr>
          <p:nvPr/>
        </p:nvSpPr>
        <p:spPr bwMode="auto">
          <a:xfrm>
            <a:off x="2845656" y="2140872"/>
            <a:ext cx="8701301" cy="1913851"/>
          </a:xfrm>
          <a:prstGeom prst="roundRect">
            <a:avLst>
              <a:gd name="adj" fmla="val 16667"/>
            </a:avLst>
          </a:prstGeom>
          <a:solidFill>
            <a:srgbClr val="FFFFFF"/>
          </a:solidFill>
          <a:ln w="25400">
            <a:solidFill>
              <a:srgbClr val="4F81BD"/>
            </a:solidFill>
            <a:round/>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In today's digital age, cybercrime has become increasingly sophisticated, posing significant challenges to law enforcement agencies, corporations, and individuals. Digital forensics plays a crucial role in investigating cybercrimes by identifying, preserving, analyzing, and presenting digital evidence. As digital devices and data storage methods evolve, the complexity of digital forensics increases, requiring continuous adaptation and learning.</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AutoShape 2">
            <a:extLst>
              <a:ext uri="{FF2B5EF4-FFF2-40B4-BE49-F238E27FC236}">
                <a16:creationId xmlns:a16="http://schemas.microsoft.com/office/drawing/2014/main" id="{E0A2019D-DC73-DEB5-1F21-DA441A19CA16}"/>
              </a:ext>
            </a:extLst>
          </p:cNvPr>
          <p:cNvSpPr>
            <a:spLocks noChangeArrowheads="1"/>
          </p:cNvSpPr>
          <p:nvPr/>
        </p:nvSpPr>
        <p:spPr bwMode="auto">
          <a:xfrm>
            <a:off x="2845656" y="4257016"/>
            <a:ext cx="8701301" cy="1913851"/>
          </a:xfrm>
          <a:prstGeom prst="roundRect">
            <a:avLst>
              <a:gd name="adj" fmla="val 16667"/>
            </a:avLst>
          </a:prstGeom>
          <a:solidFill>
            <a:srgbClr val="FFFFFF"/>
          </a:solidFill>
          <a:ln w="25400">
            <a:solidFill>
              <a:srgbClr val="4F81BD"/>
            </a:solidFill>
            <a:round/>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Capital One, a major financial institution, experienced a significant data breach in 2019, where a former employee of Amazon Web Services exploited a misconfigured firewall to gain unauthorized access to Capital One's cloud-based data. The breach resulted in the exposure of personal information of over 100 million customers, including names, addresses, credit scores, and social security numbers.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Recent – FedEx Cargo – Data Breach</a:t>
            </a:r>
          </a:p>
        </p:txBody>
      </p:sp>
      <p:sp>
        <p:nvSpPr>
          <p:cNvPr id="10" name="Rectangle 4">
            <a:extLst>
              <a:ext uri="{FF2B5EF4-FFF2-40B4-BE49-F238E27FC236}">
                <a16:creationId xmlns:a16="http://schemas.microsoft.com/office/drawing/2014/main" id="{B29B82CA-FADB-0818-4658-E1C0BBEFC442}"/>
              </a:ext>
            </a:extLst>
          </p:cNvPr>
          <p:cNvSpPr>
            <a:spLocks noChangeArrowheads="1"/>
          </p:cNvSpPr>
          <p:nvPr/>
        </p:nvSpPr>
        <p:spPr bwMode="auto">
          <a:xfrm>
            <a:off x="946297" y="2343219"/>
            <a:ext cx="125464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Quattrocento Sans" panose="020B0502050000020003" pitchFamily="34" charset="0"/>
                <a:cs typeface="Times New Roman" panose="02020603050405020304" pitchFamily="18" charset="0"/>
              </a:rPr>
              <a:t>Context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6">
            <a:extLst>
              <a:ext uri="{FF2B5EF4-FFF2-40B4-BE49-F238E27FC236}">
                <a16:creationId xmlns:a16="http://schemas.microsoft.com/office/drawing/2014/main" id="{5EAAE0D3-6022-0B7A-84C5-0A758DF7DC65}"/>
              </a:ext>
            </a:extLst>
          </p:cNvPr>
          <p:cNvSpPr>
            <a:spLocks noChangeArrowheads="1"/>
          </p:cNvSpPr>
          <p:nvPr/>
        </p:nvSpPr>
        <p:spPr bwMode="auto">
          <a:xfrm>
            <a:off x="861235" y="3582726"/>
            <a:ext cx="125464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Quattrocento Sans" panose="020B0502050000020003" pitchFamily="34" charset="0"/>
                <a:cs typeface="Times New Roman" panose="02020603050405020304" pitchFamily="18" charset="0"/>
              </a:rPr>
              <a:t>Scenario</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9B1BBEA-D738-0C6B-BDB1-24E38E181191}"/>
              </a:ext>
            </a:extLst>
          </p:cNvPr>
          <p:cNvSpPr txBox="1"/>
          <p:nvPr/>
        </p:nvSpPr>
        <p:spPr>
          <a:xfrm>
            <a:off x="304827" y="730158"/>
            <a:ext cx="1993533" cy="707886"/>
          </a:xfrm>
          <a:prstGeom prst="rect">
            <a:avLst/>
          </a:prstGeom>
          <a:noFill/>
        </p:spPr>
        <p:txBody>
          <a:bodyPr wrap="square" rtlCol="0">
            <a:spAutoFit/>
          </a:bodyPr>
          <a:lstStyle/>
          <a:p>
            <a:pPr algn="ctr"/>
            <a:r>
              <a:rPr lang="en-US" sz="2000" b="1" dirty="0">
                <a:effectLst/>
                <a:latin typeface="Times New Roman" panose="02020603050405020304" pitchFamily="18" charset="0"/>
                <a:ea typeface="Quattrocento Sans" panose="020B0502050000020003" pitchFamily="34" charset="0"/>
              </a:rPr>
              <a:t>Theme of the Course</a:t>
            </a:r>
            <a:endParaRPr lang="en-IN" sz="2000" dirty="0"/>
          </a:p>
        </p:txBody>
      </p:sp>
      <p:sp>
        <p:nvSpPr>
          <p:cNvPr id="2" name="Oval 1">
            <a:extLst>
              <a:ext uri="{FF2B5EF4-FFF2-40B4-BE49-F238E27FC236}">
                <a16:creationId xmlns:a16="http://schemas.microsoft.com/office/drawing/2014/main" id="{745EB109-1156-D2C5-4433-D5B4AD6D651E}"/>
              </a:ext>
            </a:extLst>
          </p:cNvPr>
          <p:cNvSpPr/>
          <p:nvPr/>
        </p:nvSpPr>
        <p:spPr>
          <a:xfrm>
            <a:off x="9346343" y="394517"/>
            <a:ext cx="1544062" cy="1544062"/>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Rectangle 2" descr="Bullseye">
            <a:extLst>
              <a:ext uri="{FF2B5EF4-FFF2-40B4-BE49-F238E27FC236}">
                <a16:creationId xmlns:a16="http://schemas.microsoft.com/office/drawing/2014/main" id="{CD3CC851-D9EC-B422-6FF1-F8FD5362A3BF}"/>
              </a:ext>
            </a:extLst>
          </p:cNvPr>
          <p:cNvSpPr/>
          <p:nvPr/>
        </p:nvSpPr>
        <p:spPr>
          <a:xfrm>
            <a:off x="9675406" y="710820"/>
            <a:ext cx="885937" cy="88593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5" name="TextBox 4">
            <a:extLst>
              <a:ext uri="{FF2B5EF4-FFF2-40B4-BE49-F238E27FC236}">
                <a16:creationId xmlns:a16="http://schemas.microsoft.com/office/drawing/2014/main" id="{E612F0FC-22AC-BAEF-11B4-3F67ACBA6DA2}"/>
              </a:ext>
            </a:extLst>
          </p:cNvPr>
          <p:cNvSpPr txBox="1"/>
          <p:nvPr/>
        </p:nvSpPr>
        <p:spPr>
          <a:xfrm>
            <a:off x="2845656" y="483937"/>
            <a:ext cx="6097772" cy="1200329"/>
          </a:xfrm>
          <a:prstGeom prst="rect">
            <a:avLst/>
          </a:prstGeom>
          <a:noFill/>
        </p:spPr>
        <p:txBody>
          <a:bodyPr wrap="square">
            <a:spAutoFit/>
          </a:bodyPr>
          <a:lstStyle/>
          <a:p>
            <a:pPr lvl="0" algn="ctr">
              <a:lnSpc>
                <a:spcPct val="100000"/>
              </a:lnSpc>
              <a:defRPr cap="all"/>
            </a:pPr>
            <a:r>
              <a:rPr lang="en-US" sz="2400" b="1" i="0" spc="600" dirty="0">
                <a:latin typeface="Agency FB" panose="020B0503020202020204" pitchFamily="34" charset="0"/>
                <a:cs typeface="Times New Roman" panose="02020603050405020304" pitchFamily="18" charset="0"/>
              </a:rPr>
              <a:t>Investigating Cybercrime: </a:t>
            </a:r>
          </a:p>
          <a:p>
            <a:pPr lvl="0" algn="ctr">
              <a:lnSpc>
                <a:spcPct val="100000"/>
              </a:lnSpc>
              <a:defRPr cap="all"/>
            </a:pPr>
            <a:r>
              <a:rPr lang="en-US" sz="2400" b="1" i="0" spc="600" dirty="0">
                <a:latin typeface="Agency FB" panose="020B0503020202020204" pitchFamily="34" charset="0"/>
                <a:cs typeface="Times New Roman" panose="02020603050405020304" pitchFamily="18" charset="0"/>
              </a:rPr>
              <a:t>A Problem-Based Learning Approach to Digital Forensics</a:t>
            </a:r>
            <a:endParaRPr lang="en-US" sz="2400" i="0" spc="600" dirty="0">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2788268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D149-DC44-BA4B-3E5C-CF5711373FA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F73389E-CA74-F720-6061-53FC99AE22A4}"/>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Why I prefer these concept</a:t>
            </a:r>
          </a:p>
          <a:p>
            <a:r>
              <a:rPr lang="en-IN" sz="2400" dirty="0">
                <a:latin typeface="Times New Roman" panose="02020603050405020304" pitchFamily="18" charset="0"/>
                <a:cs typeface="Times New Roman" panose="02020603050405020304" pitchFamily="18" charset="0"/>
              </a:rPr>
              <a:t>How my project will solve that problem</a:t>
            </a:r>
          </a:p>
          <a:p>
            <a:r>
              <a:rPr lang="en-IN" sz="2400" dirty="0">
                <a:latin typeface="Times New Roman" panose="02020603050405020304" pitchFamily="18" charset="0"/>
                <a:cs typeface="Times New Roman" panose="02020603050405020304" pitchFamily="18" charset="0"/>
              </a:rPr>
              <a:t>Modules</a:t>
            </a:r>
          </a:p>
          <a:p>
            <a:r>
              <a:rPr lang="en-IN" sz="2400" dirty="0">
                <a:latin typeface="Times New Roman" panose="02020603050405020304" pitchFamily="18" charset="0"/>
                <a:cs typeface="Times New Roman" panose="02020603050405020304" pitchFamily="18" charset="0"/>
              </a:rPr>
              <a:t>Sample output</a:t>
            </a:r>
          </a:p>
          <a:p>
            <a:r>
              <a:rPr lang="en-IN" sz="2400" dirty="0">
                <a:latin typeface="Times New Roman" panose="02020603050405020304" pitchFamily="18" charset="0"/>
                <a:cs typeface="Times New Roman" panose="02020603050405020304" pitchFamily="18" charset="0"/>
              </a:rPr>
              <a:t>Certifications</a:t>
            </a:r>
          </a:p>
          <a:p>
            <a:pPr marL="228600" lvl="1"/>
            <a:r>
              <a:rPr lang="en-IN" dirty="0">
                <a:latin typeface="Times New Roman" panose="02020603050405020304" pitchFamily="18" charset="0"/>
                <a:cs typeface="Times New Roman" panose="02020603050405020304" pitchFamily="18" charset="0"/>
              </a:rPr>
              <a:t>Applied  journals for the IEEE Scopus Indexed conference. </a:t>
            </a:r>
          </a:p>
        </p:txBody>
      </p:sp>
    </p:spTree>
    <p:extLst>
      <p:ext uri="{BB962C8B-B14F-4D97-AF65-F5344CB8AC3E}">
        <p14:creationId xmlns:p14="http://schemas.microsoft.com/office/powerpoint/2010/main" val="37400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C0B4-0804-B5BF-AEA9-D683DF169981}"/>
              </a:ext>
            </a:extLst>
          </p:cNvPr>
          <p:cNvSpPr>
            <a:spLocks noGrp="1"/>
          </p:cNvSpPr>
          <p:nvPr>
            <p:ph type="title"/>
          </p:nvPr>
        </p:nvSpPr>
        <p:spPr>
          <a:xfrm>
            <a:off x="838200" y="500062"/>
            <a:ext cx="10515600" cy="1325563"/>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4AA316-223E-B075-CD74-6F38323D6755}"/>
              </a:ext>
            </a:extLst>
          </p:cNvPr>
          <p:cNvSpPr>
            <a:spLocks noGrp="1"/>
          </p:cNvSpPr>
          <p:nvPr>
            <p:ph idx="1"/>
          </p:nvPr>
        </p:nvSpPr>
        <p:spPr/>
        <p:txBody>
          <a:bodyPr>
            <a:norm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Purpose : </a:t>
            </a:r>
            <a:r>
              <a:rPr lang="en-US" sz="2000" dirty="0">
                <a:latin typeface="Times New Roman" panose="02020603050405020304" pitchFamily="18" charset="0"/>
                <a:cs typeface="Times New Roman" panose="02020603050405020304" pitchFamily="18" charset="0"/>
              </a:rPr>
              <a:t>The program's goal is to use a password list and a brute-force method to decrypt PDF files that are password-protected. It does this by using a graphical user interface (GUI).</a:t>
            </a:r>
          </a:p>
          <a:p>
            <a:pPr marL="0" indent="0">
              <a:lnSpc>
                <a:spcPct val="100000"/>
              </a:lnSpc>
              <a:buNone/>
            </a:pPr>
            <a:r>
              <a:rPr lang="en-US" sz="2000" b="1" dirty="0">
                <a:latin typeface="Times New Roman" panose="02020603050405020304" pitchFamily="18" charset="0"/>
                <a:cs typeface="Times New Roman" panose="02020603050405020304" pitchFamily="18" charset="0"/>
              </a:rPr>
              <a:t>Packages used : </a:t>
            </a:r>
            <a:r>
              <a:rPr lang="en-US" sz="2000" dirty="0">
                <a:latin typeface="Times New Roman" panose="02020603050405020304" pitchFamily="18" charset="0"/>
                <a:cs typeface="Times New Roman" panose="02020603050405020304" pitchFamily="18" charset="0"/>
              </a:rPr>
              <a:t>Constructed using PyPDF2 for handling PDF encryption and decryption, and Tkinter for the Python interface.</a:t>
            </a:r>
          </a:p>
          <a:p>
            <a:pPr marL="0" indent="0">
              <a:lnSpc>
                <a:spcPct val="100000"/>
              </a:lnSpc>
              <a:buNone/>
            </a:pPr>
            <a:r>
              <a:rPr lang="en-US" sz="2000" b="1" dirty="0">
                <a:latin typeface="Times New Roman" panose="02020603050405020304" pitchFamily="18" charset="0"/>
                <a:cs typeface="Times New Roman" panose="02020603050405020304" pitchFamily="18" charset="0"/>
              </a:rPr>
              <a:t>Features : </a:t>
            </a:r>
          </a:p>
          <a:p>
            <a:pPr marL="0" indent="0">
              <a:lnSpc>
                <a:spcPct val="100000"/>
              </a:lnSpc>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User-friendly file browsing for selecting PDF files, password lists, and output files.</a:t>
            </a:r>
          </a:p>
          <a:p>
            <a:pPr marL="0" indent="0">
              <a:lnSpc>
                <a:spcPct val="100000"/>
              </a:lnSpc>
              <a:buNone/>
            </a:pPr>
            <a:r>
              <a:rPr lang="en-US" sz="2000" dirty="0">
                <a:latin typeface="Times New Roman" panose="02020603050405020304" pitchFamily="18" charset="0"/>
                <a:cs typeface="Times New Roman" panose="02020603050405020304" pitchFamily="18" charset="0"/>
              </a:rPr>
              <a:t>	A brute-force decryption process that tries each password from the list until the correct 	one is found.</a:t>
            </a:r>
          </a:p>
          <a:p>
            <a:pPr marL="0" indent="0">
              <a:lnSpc>
                <a:spcPct val="100000"/>
              </a:lnSpc>
              <a:buNone/>
            </a:pPr>
            <a:r>
              <a:rPr lang="en-US" sz="2000" dirty="0">
                <a:latin typeface="Times New Roman" panose="02020603050405020304" pitchFamily="18" charset="0"/>
                <a:cs typeface="Times New Roman" panose="02020603050405020304" pitchFamily="18" charset="0"/>
              </a:rPr>
              <a:t>	Ability to save the decrypted PDF if the correct password is discovered.</a:t>
            </a:r>
          </a:p>
          <a:p>
            <a:pPr marL="0" indent="0">
              <a:lnSpc>
                <a:spcPct val="100000"/>
              </a:lnSpc>
              <a:buNone/>
            </a:pPr>
            <a:r>
              <a:rPr lang="en-US" sz="2000" b="1" dirty="0">
                <a:latin typeface="Times New Roman" panose="02020603050405020304" pitchFamily="18" charset="0"/>
                <a:cs typeface="Times New Roman" panose="02020603050405020304" pitchFamily="18" charset="0"/>
              </a:rPr>
              <a:t>User Interface : </a:t>
            </a:r>
            <a:r>
              <a:rPr lang="en-US" sz="2000" dirty="0">
                <a:latin typeface="Times New Roman" panose="02020603050405020304" pitchFamily="18" charset="0"/>
                <a:cs typeface="Times New Roman" panose="02020603050405020304" pitchFamily="18" charset="0"/>
              </a:rPr>
              <a:t>Users can select the encrypted PDF, the password list, and specify where the decrypted file should be saved.</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13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1D9F-F7C8-086F-FB23-BACE50C70E5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we prefer this concept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C7AF01-6920-57F1-70DD-974CF08D11BE}"/>
              </a:ext>
            </a:extLst>
          </p:cNvPr>
          <p:cNvSpPr>
            <a:spLocks noGrp="1"/>
          </p:cNvSpPr>
          <p:nvPr>
            <p:ph idx="1"/>
          </p:nvPr>
        </p:nvSpPr>
        <p:spPr>
          <a:xfrm>
            <a:off x="838200" y="1690688"/>
            <a:ext cx="10515600" cy="4351338"/>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This project comes under the Breaking Encrypted data access and titled as “Brute-Force Password Attack for Automated PDF Decryption with a Graphical Interface”. We chosen this project to provide a legal solution for organizations facing the issue of forgetting passwords on important or old PDF files. In Real-world Events it can lead to staff members or even entire teams forgetting passwords which can prevent access to crucial documents.</a:t>
            </a:r>
          </a:p>
          <a:p>
            <a:pPr marL="0" indent="0">
              <a:lnSpc>
                <a:spcPct val="100000"/>
              </a:lnSpc>
              <a:buNone/>
            </a:pPr>
            <a:r>
              <a:rPr lang="en-US" sz="2000" dirty="0">
                <a:latin typeface="Times New Roman" panose="02020603050405020304" pitchFamily="18" charset="0"/>
                <a:cs typeface="Times New Roman" panose="02020603050405020304" pitchFamily="18" charset="0"/>
              </a:rPr>
              <a:t>This project gives ability to regain access to their files by using brute force method and decrypt the pdf file.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47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BB3B-BD4F-131D-773F-4D9BF97366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our project will solve that problem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09196F-7281-30BB-9A6E-101BE7BB9325}"/>
              </a:ext>
            </a:extLst>
          </p:cNvPr>
          <p:cNvSpPr>
            <a:spLocks noGrp="1"/>
          </p:cNvSpPr>
          <p:nvPr>
            <p:ph idx="1"/>
          </p:nvPr>
        </p:nvSpPr>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Our project offers a safe and automated brute-force decryption technique, which addresses the issue of forgotten PDF passwords. This application employs a password list to methodically try to unlock a file in the event that an organization forgets the password to a crucial document. Users can upload an encrypted PDF and a password list with ease using the graphical interface, and the program will handle the decryption in the background.</a:t>
            </a:r>
          </a:p>
          <a:p>
            <a:pPr marL="0" indent="0">
              <a:buNone/>
            </a:pPr>
            <a:r>
              <a:rPr lang="en-US" sz="2000" dirty="0">
                <a:latin typeface="Times New Roman" panose="02020603050405020304" pitchFamily="18" charset="0"/>
                <a:cs typeface="Times New Roman" panose="02020603050405020304" pitchFamily="18" charset="0"/>
              </a:rPr>
              <a:t>Employees frequently remember important components or pieces of the original password—such as a well-known word, a string of numbers, or particular character patterns—when an organization loses its password. They can come up with different password combinations using these fragmented memories, whether it be different capitalizations, numerics, or special characters. By creating a list of these possible passwords, they can drastically reduce the number of options.</a:t>
            </a:r>
          </a:p>
          <a:p>
            <a:pPr marL="0" indent="0">
              <a:buNone/>
            </a:pPr>
            <a:r>
              <a:rPr lang="en-US" sz="2000" dirty="0">
                <a:latin typeface="Times New Roman" panose="02020603050405020304" pitchFamily="18" charset="0"/>
                <a:cs typeface="Times New Roman" panose="02020603050405020304" pitchFamily="18" charset="0"/>
              </a:rPr>
              <a:t>The program decrypts the file and lets the user save a password-free, accessible version after it has determined the correct password. This makes sure that important documents can be retrieved without erasing data or using unreliable external techniques.</a:t>
            </a:r>
          </a:p>
          <a:p>
            <a:pPr marL="0" indent="0">
              <a:buNone/>
            </a:pPr>
            <a:r>
              <a:rPr lang="en-US" sz="2000" dirty="0">
                <a:latin typeface="Times New Roman" panose="02020603050405020304" pitchFamily="18" charset="0"/>
                <a:cs typeface="Times New Roman" panose="02020603050405020304" pitchFamily="18" charset="0"/>
              </a:rPr>
              <a:t>This project is Trail and error method .It works Perfectly and catch the password based on the Employees Password list other wise it will be failed to crack password.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39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8850-F064-1111-E4F3-792EF0D6102D}"/>
              </a:ext>
            </a:extLst>
          </p:cNvPr>
          <p:cNvSpPr>
            <a:spLocks noGrp="1"/>
          </p:cNvSpPr>
          <p:nvPr>
            <p:ph type="title"/>
          </p:nvPr>
        </p:nvSpPr>
        <p:spPr>
          <a:xfrm>
            <a:off x="838200" y="99009"/>
            <a:ext cx="10515600" cy="1325563"/>
          </a:xfrm>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BB9634-9618-18D6-C5E6-96B69658B51A}"/>
              </a:ext>
            </a:extLst>
          </p:cNvPr>
          <p:cNvSpPr>
            <a:spLocks noGrp="1"/>
          </p:cNvSpPr>
          <p:nvPr>
            <p:ph idx="1"/>
          </p:nvPr>
        </p:nvSpPr>
        <p:spPr>
          <a:xfrm>
            <a:off x="838200" y="1424571"/>
            <a:ext cx="10515600" cy="4927067"/>
          </a:xfrm>
        </p:spPr>
        <p:txBody>
          <a:bodyPr>
            <a:normAutofit fontScale="92500" lnSpcReduction="20000"/>
          </a:bodyPr>
          <a:lstStyle/>
          <a:p>
            <a:pPr marL="0" indent="0">
              <a:buNone/>
            </a:pPr>
            <a:r>
              <a:rPr lang="en-US" sz="2000" b="1" dirty="0">
                <a:latin typeface="Times New Roman" panose="02020603050405020304" pitchFamily="18" charset="0"/>
                <a:cs typeface="Times New Roman" panose="02020603050405020304" pitchFamily="18" charset="0"/>
              </a:rPr>
              <a:t>Graphical Setup : </a:t>
            </a:r>
          </a:p>
          <a:p>
            <a:pPr marL="0" indent="0">
              <a:buNone/>
            </a:pPr>
            <a:r>
              <a:rPr lang="en-US" sz="2000" dirty="0">
                <a:latin typeface="Times New Roman" panose="02020603050405020304" pitchFamily="18" charset="0"/>
                <a:cs typeface="Times New Roman" panose="02020603050405020304" pitchFamily="18" charset="0"/>
              </a:rPr>
              <a:t>Using the Tkinter library, this module manages the graphical user interface, offering a user-friendly way to select files, see input fields, and start the decryption process.</a:t>
            </a:r>
          </a:p>
          <a:p>
            <a:pPr marL="0" indent="0">
              <a:buNone/>
            </a:pPr>
            <a:r>
              <a:rPr lang="en-US" sz="2000" b="1" dirty="0">
                <a:latin typeface="Times New Roman" panose="02020603050405020304" pitchFamily="18" charset="0"/>
                <a:cs typeface="Times New Roman" panose="02020603050405020304" pitchFamily="18" charset="0"/>
              </a:rPr>
              <a:t>PDF File Handling :</a:t>
            </a:r>
          </a:p>
          <a:p>
            <a:pPr marL="0" indent="0">
              <a:buNone/>
            </a:pPr>
            <a:r>
              <a:rPr lang="en-US" sz="2000" dirty="0">
                <a:latin typeface="Times New Roman" panose="02020603050405020304" pitchFamily="18" charset="0"/>
                <a:cs typeface="Times New Roman" panose="02020603050405020304" pitchFamily="18" charset="0"/>
              </a:rPr>
              <a:t>This module is in charge of interacting with the PDF file, determining whether it is encrypted, and making an effort to decrypt it with the passwords supplied.</a:t>
            </a:r>
          </a:p>
          <a:p>
            <a:pPr marL="0" indent="0">
              <a:buNone/>
            </a:pPr>
            <a:r>
              <a:rPr lang="en-US" sz="2000" b="1" dirty="0">
                <a:latin typeface="Times New Roman" panose="02020603050405020304" pitchFamily="18" charset="0"/>
                <a:cs typeface="Times New Roman" panose="02020603050405020304" pitchFamily="18" charset="0"/>
              </a:rPr>
              <a:t>Brute-Force :</a:t>
            </a:r>
          </a:p>
          <a:p>
            <a:pPr marL="0" indent="0">
              <a:buNone/>
            </a:pPr>
            <a:r>
              <a:rPr lang="en-US" sz="2000" dirty="0">
                <a:latin typeface="Times New Roman" panose="02020603050405020304" pitchFamily="18" charset="0"/>
                <a:cs typeface="Times New Roman" panose="02020603050405020304" pitchFamily="18" charset="0"/>
              </a:rPr>
              <a:t>This module performs the core functionality of the application, iterating over a list of potential passwords to find the correct one.</a:t>
            </a:r>
          </a:p>
          <a:p>
            <a:pPr marL="0" indent="0">
              <a:buNone/>
            </a:pPr>
            <a:r>
              <a:rPr lang="en-US" sz="2000" b="1" dirty="0">
                <a:latin typeface="Times New Roman" panose="02020603050405020304" pitchFamily="18" charset="0"/>
                <a:cs typeface="Times New Roman" panose="02020603050405020304" pitchFamily="18" charset="0"/>
              </a:rPr>
              <a:t>Decrypted PDF Saving :</a:t>
            </a:r>
          </a:p>
          <a:p>
            <a:pPr marL="0" indent="0">
              <a:buNone/>
            </a:pPr>
            <a:r>
              <a:rPr lang="en-US" sz="2200" dirty="0">
                <a:latin typeface="Times New Roman" panose="02020603050405020304" pitchFamily="18" charset="0"/>
                <a:cs typeface="Times New Roman" panose="02020603050405020304" pitchFamily="18" charset="0"/>
              </a:rPr>
              <a:t>After successfully decrypting the PDF, this module allows saving the decrypted version to a specified output file.</a:t>
            </a:r>
          </a:p>
          <a:p>
            <a:pPr marL="0" indent="0">
              <a:buNone/>
            </a:pPr>
            <a:r>
              <a:rPr lang="en-US" sz="2000" b="1" dirty="0">
                <a:latin typeface="Times New Roman" panose="02020603050405020304" pitchFamily="18" charset="0"/>
                <a:cs typeface="Times New Roman" panose="02020603050405020304" pitchFamily="18" charset="0"/>
              </a:rPr>
              <a:t>Error Handling :</a:t>
            </a:r>
          </a:p>
          <a:p>
            <a:pPr marL="0" indent="0">
              <a:buNone/>
            </a:pPr>
            <a:r>
              <a:rPr lang="en-US" sz="2000" dirty="0">
                <a:latin typeface="Times New Roman" panose="02020603050405020304" pitchFamily="18" charset="0"/>
                <a:cs typeface="Times New Roman" panose="02020603050405020304" pitchFamily="18" charset="0"/>
              </a:rPr>
              <a:t>This module handles user input validation, error messages, and success notifications using </a:t>
            </a:r>
            <a:r>
              <a:rPr lang="en-US" sz="2000" dirty="0" err="1">
                <a:latin typeface="Times New Roman" panose="02020603050405020304" pitchFamily="18" charset="0"/>
                <a:cs typeface="Times New Roman" panose="02020603050405020304" pitchFamily="18" charset="0"/>
              </a:rPr>
              <a:t>messagebox</a:t>
            </a:r>
            <a:r>
              <a:rPr lang="en-US" sz="2000"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Main Application :</a:t>
            </a:r>
          </a:p>
          <a:p>
            <a:pPr marL="0" indent="0">
              <a:buNone/>
            </a:pPr>
            <a:r>
              <a:rPr lang="en-US" sz="2000" dirty="0">
                <a:latin typeface="Times New Roman" panose="02020603050405020304" pitchFamily="18" charset="0"/>
                <a:cs typeface="Times New Roman" panose="02020603050405020304" pitchFamily="18" charset="0"/>
              </a:rPr>
              <a:t>The final module that launches the application and ensures the graphical interface remains active.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20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7">
            <a:extLst>
              <a:ext uri="{FF2B5EF4-FFF2-40B4-BE49-F238E27FC236}">
                <a16:creationId xmlns:a16="http://schemas.microsoft.com/office/drawing/2014/main" id="{994F64C3-4661-2950-94FA-8E733776508C}"/>
              </a:ext>
            </a:extLst>
          </p:cNvPr>
          <p:cNvSpPr>
            <a:spLocks noGrp="1"/>
          </p:cNvSpPr>
          <p:nvPr>
            <p:ph type="title"/>
          </p:nvPr>
        </p:nvSpPr>
        <p:spPr>
          <a:xfrm>
            <a:off x="278363" y="1111469"/>
            <a:ext cx="4965439" cy="1325563"/>
          </a:xfrm>
        </p:spPr>
        <p:txBody>
          <a:bodyPr>
            <a:normAutofit/>
          </a:bodyPr>
          <a:lstStyle/>
          <a:p>
            <a:r>
              <a:rPr lang="en-US" sz="3600" dirty="0">
                <a:latin typeface="Times New Roman" panose="02020603050405020304" pitchFamily="18" charset="0"/>
                <a:cs typeface="Times New Roman" panose="02020603050405020304" pitchFamily="18" charset="0"/>
              </a:rPr>
              <a:t>Flow chart :</a:t>
            </a:r>
            <a:endParaRPr lang="en-IN" sz="3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EF7AE75-93FD-21BF-D55C-460DB7BA1B46}"/>
              </a:ext>
            </a:extLst>
          </p:cNvPr>
          <p:cNvSpPr/>
          <p:nvPr/>
        </p:nvSpPr>
        <p:spPr>
          <a:xfrm>
            <a:off x="5685321" y="2059808"/>
            <a:ext cx="1572749" cy="7058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Brute force attack</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5A280E27-A490-5489-B23A-E18B0F970823}"/>
              </a:ext>
            </a:extLst>
          </p:cNvPr>
          <p:cNvSpPr/>
          <p:nvPr/>
        </p:nvSpPr>
        <p:spPr>
          <a:xfrm>
            <a:off x="5685321" y="904968"/>
            <a:ext cx="1572749" cy="7509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Select encrypted pdf</a:t>
            </a:r>
            <a:endParaRPr lang="en-IN"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84185AE-3BFD-B72B-158E-38A3F9BEC78F}"/>
              </a:ext>
            </a:extLst>
          </p:cNvPr>
          <p:cNvSpPr/>
          <p:nvPr/>
        </p:nvSpPr>
        <p:spPr>
          <a:xfrm>
            <a:off x="5698155" y="-74738"/>
            <a:ext cx="1482292" cy="42920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start</a:t>
            </a:r>
            <a:endParaRPr lang="en-IN" sz="2000" b="1" dirty="0">
              <a:latin typeface="Times New Roman" panose="02020603050405020304" pitchFamily="18" charset="0"/>
              <a:cs typeface="Times New Roman" panose="02020603050405020304" pitchFamily="18" charset="0"/>
            </a:endParaRPr>
          </a:p>
        </p:txBody>
      </p:sp>
      <p:sp>
        <p:nvSpPr>
          <p:cNvPr id="11" name="Diamond 10">
            <a:extLst>
              <a:ext uri="{FF2B5EF4-FFF2-40B4-BE49-F238E27FC236}">
                <a16:creationId xmlns:a16="http://schemas.microsoft.com/office/drawing/2014/main" id="{663E9C45-1192-41FE-DBE2-B624F38B1E34}"/>
              </a:ext>
            </a:extLst>
          </p:cNvPr>
          <p:cNvSpPr/>
          <p:nvPr/>
        </p:nvSpPr>
        <p:spPr>
          <a:xfrm>
            <a:off x="5067700" y="3207298"/>
            <a:ext cx="2743201" cy="1108946"/>
          </a:xfrm>
          <a:prstGeom prst="diamon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Decrypting pdf</a:t>
            </a:r>
          </a:p>
        </p:txBody>
      </p:sp>
      <p:sp>
        <p:nvSpPr>
          <p:cNvPr id="12" name="Parallelogram 11">
            <a:extLst>
              <a:ext uri="{FF2B5EF4-FFF2-40B4-BE49-F238E27FC236}">
                <a16:creationId xmlns:a16="http://schemas.microsoft.com/office/drawing/2014/main" id="{C5EE24A9-193F-BA05-7D98-927026A8F62A}"/>
              </a:ext>
            </a:extLst>
          </p:cNvPr>
          <p:cNvSpPr/>
          <p:nvPr/>
        </p:nvSpPr>
        <p:spPr>
          <a:xfrm>
            <a:off x="8533194" y="904967"/>
            <a:ext cx="1792963" cy="685119"/>
          </a:xfrm>
          <a:prstGeom prst="parallelogram">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Select passwords file</a:t>
            </a:r>
          </a:p>
        </p:txBody>
      </p:sp>
      <p:sp>
        <p:nvSpPr>
          <p:cNvPr id="13" name="Rectangle 12">
            <a:extLst>
              <a:ext uri="{FF2B5EF4-FFF2-40B4-BE49-F238E27FC236}">
                <a16:creationId xmlns:a16="http://schemas.microsoft.com/office/drawing/2014/main" id="{D53D2296-94A6-3CA8-7233-B1FDFD0BC5DC}"/>
              </a:ext>
            </a:extLst>
          </p:cNvPr>
          <p:cNvSpPr/>
          <p:nvPr/>
        </p:nvSpPr>
        <p:spPr>
          <a:xfrm>
            <a:off x="4434037" y="4375966"/>
            <a:ext cx="1267326" cy="721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Success</a:t>
            </a:r>
            <a:endParaRPr lang="en-IN" sz="1600" dirty="0"/>
          </a:p>
        </p:txBody>
      </p:sp>
      <p:sp>
        <p:nvSpPr>
          <p:cNvPr id="14" name="Rectangle 13">
            <a:extLst>
              <a:ext uri="{FF2B5EF4-FFF2-40B4-BE49-F238E27FC236}">
                <a16:creationId xmlns:a16="http://schemas.microsoft.com/office/drawing/2014/main" id="{B0828FE5-CC09-DD36-B83F-C4ABB515342B}"/>
              </a:ext>
            </a:extLst>
          </p:cNvPr>
          <p:cNvSpPr/>
          <p:nvPr/>
        </p:nvSpPr>
        <p:spPr>
          <a:xfrm>
            <a:off x="7177238" y="4410470"/>
            <a:ext cx="1267326" cy="6948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fails</a:t>
            </a:r>
            <a:endParaRPr lang="en-IN" dirty="0"/>
          </a:p>
        </p:txBody>
      </p:sp>
      <p:cxnSp>
        <p:nvCxnSpPr>
          <p:cNvPr id="15" name="Straight Arrow Connector 14">
            <a:extLst>
              <a:ext uri="{FF2B5EF4-FFF2-40B4-BE49-F238E27FC236}">
                <a16:creationId xmlns:a16="http://schemas.microsoft.com/office/drawing/2014/main" id="{E10E0C7F-9AA8-D37F-608A-96CAE8B69AA0}"/>
              </a:ext>
            </a:extLst>
          </p:cNvPr>
          <p:cNvCxnSpPr>
            <a:cxnSpLocks/>
            <a:stCxn id="10" idx="2"/>
            <a:endCxn id="9" idx="0"/>
          </p:cNvCxnSpPr>
          <p:nvPr/>
        </p:nvCxnSpPr>
        <p:spPr>
          <a:xfrm>
            <a:off x="6439301" y="354470"/>
            <a:ext cx="32395" cy="5504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EC612B-A417-FE8C-FE10-7EC5DB358DCB}"/>
              </a:ext>
            </a:extLst>
          </p:cNvPr>
          <p:cNvCxnSpPr>
            <a:cxnSpLocks/>
            <a:stCxn id="9" idx="2"/>
          </p:cNvCxnSpPr>
          <p:nvPr/>
        </p:nvCxnSpPr>
        <p:spPr>
          <a:xfrm>
            <a:off x="6471696" y="1655940"/>
            <a:ext cx="6416" cy="449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B274CC-8FC5-79C4-0045-349258CB77EA}"/>
              </a:ext>
            </a:extLst>
          </p:cNvPr>
          <p:cNvCxnSpPr>
            <a:cxnSpLocks/>
            <a:stCxn id="8" idx="2"/>
          </p:cNvCxnSpPr>
          <p:nvPr/>
        </p:nvCxnSpPr>
        <p:spPr>
          <a:xfrm flipH="1">
            <a:off x="6431279" y="2765660"/>
            <a:ext cx="40417" cy="4708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4D8244B-7EDF-92D7-0084-9FE97DBCDB7F}"/>
              </a:ext>
            </a:extLst>
          </p:cNvPr>
          <p:cNvCxnSpPr>
            <a:cxnSpLocks/>
            <a:stCxn id="10" idx="3"/>
            <a:endCxn id="12" idx="1"/>
          </p:cNvCxnSpPr>
          <p:nvPr/>
        </p:nvCxnSpPr>
        <p:spPr>
          <a:xfrm>
            <a:off x="7180447" y="139866"/>
            <a:ext cx="2334868" cy="765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EE9456D-10D9-7DBE-E9F4-13FBAF90455F}"/>
              </a:ext>
            </a:extLst>
          </p:cNvPr>
          <p:cNvCxnSpPr>
            <a:cxnSpLocks/>
            <a:stCxn id="11" idx="1"/>
            <a:endCxn id="13" idx="0"/>
          </p:cNvCxnSpPr>
          <p:nvPr/>
        </p:nvCxnSpPr>
        <p:spPr>
          <a:xfrm>
            <a:off x="5067700" y="3761771"/>
            <a:ext cx="0" cy="614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870BEE-03E5-E5C3-F282-D88E15690633}"/>
              </a:ext>
            </a:extLst>
          </p:cNvPr>
          <p:cNvCxnSpPr>
            <a:cxnSpLocks/>
            <a:stCxn id="11" idx="3"/>
            <a:endCxn id="14" idx="0"/>
          </p:cNvCxnSpPr>
          <p:nvPr/>
        </p:nvCxnSpPr>
        <p:spPr>
          <a:xfrm>
            <a:off x="7810901" y="3761771"/>
            <a:ext cx="0" cy="648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C57EDAD-3C48-6414-1410-DBDE805D6332}"/>
              </a:ext>
            </a:extLst>
          </p:cNvPr>
          <p:cNvSpPr/>
          <p:nvPr/>
        </p:nvSpPr>
        <p:spPr>
          <a:xfrm>
            <a:off x="8780585" y="5815952"/>
            <a:ext cx="1469459" cy="4732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End</a:t>
            </a:r>
          </a:p>
        </p:txBody>
      </p:sp>
      <p:sp>
        <p:nvSpPr>
          <p:cNvPr id="22" name="Rectangle 21">
            <a:extLst>
              <a:ext uri="{FF2B5EF4-FFF2-40B4-BE49-F238E27FC236}">
                <a16:creationId xmlns:a16="http://schemas.microsoft.com/office/drawing/2014/main" id="{5D11C5CC-B1C1-21D8-D559-C53599C17983}"/>
              </a:ext>
            </a:extLst>
          </p:cNvPr>
          <p:cNvSpPr/>
          <p:nvPr/>
        </p:nvSpPr>
        <p:spPr>
          <a:xfrm>
            <a:off x="4332971" y="5567300"/>
            <a:ext cx="1469458" cy="721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Save decrypted pdf</a:t>
            </a:r>
            <a:endParaRPr lang="en-IN" sz="1600" dirty="0"/>
          </a:p>
        </p:txBody>
      </p:sp>
      <p:cxnSp>
        <p:nvCxnSpPr>
          <p:cNvPr id="23" name="Straight Arrow Connector 22">
            <a:extLst>
              <a:ext uri="{FF2B5EF4-FFF2-40B4-BE49-F238E27FC236}">
                <a16:creationId xmlns:a16="http://schemas.microsoft.com/office/drawing/2014/main" id="{1443EFAF-DB96-FC66-A120-AA8809177331}"/>
              </a:ext>
            </a:extLst>
          </p:cNvPr>
          <p:cNvCxnSpPr>
            <a:cxnSpLocks/>
            <a:stCxn id="13" idx="2"/>
            <a:endCxn id="22" idx="0"/>
          </p:cNvCxnSpPr>
          <p:nvPr/>
        </p:nvCxnSpPr>
        <p:spPr>
          <a:xfrm>
            <a:off x="5067700" y="5097860"/>
            <a:ext cx="0" cy="469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19BF6D3-7743-39AE-3D8A-12EA042D660F}"/>
              </a:ext>
            </a:extLst>
          </p:cNvPr>
          <p:cNvCxnSpPr>
            <a:stCxn id="14" idx="2"/>
            <a:endCxn id="21" idx="1"/>
          </p:cNvCxnSpPr>
          <p:nvPr/>
        </p:nvCxnSpPr>
        <p:spPr>
          <a:xfrm rot="16200000" flipH="1">
            <a:off x="7822104" y="5094091"/>
            <a:ext cx="947279" cy="969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226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6799-D389-A468-818C-1EAD151086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Sample output</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2E90081-18EA-0BDE-68B8-1773C6F8D6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596" y="4966367"/>
            <a:ext cx="4267796" cy="1703899"/>
          </a:xfrm>
        </p:spPr>
      </p:pic>
      <p:pic>
        <p:nvPicPr>
          <p:cNvPr id="7" name="Picture 6">
            <a:extLst>
              <a:ext uri="{FF2B5EF4-FFF2-40B4-BE49-F238E27FC236}">
                <a16:creationId xmlns:a16="http://schemas.microsoft.com/office/drawing/2014/main" id="{D064F3C2-4DF1-DAAD-42A9-405AA4645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181" y="3189647"/>
            <a:ext cx="4267796" cy="1703899"/>
          </a:xfrm>
          <a:prstGeom prst="rect">
            <a:avLst/>
          </a:prstGeom>
        </p:spPr>
      </p:pic>
      <p:pic>
        <p:nvPicPr>
          <p:cNvPr id="9" name="Picture 8">
            <a:extLst>
              <a:ext uri="{FF2B5EF4-FFF2-40B4-BE49-F238E27FC236}">
                <a16:creationId xmlns:a16="http://schemas.microsoft.com/office/drawing/2014/main" id="{3A83BE09-D9DC-E6E1-B8BC-E13F59C793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301" y="1412927"/>
            <a:ext cx="4267796" cy="1703899"/>
          </a:xfrm>
          <a:prstGeom prst="rect">
            <a:avLst/>
          </a:prstGeom>
        </p:spPr>
      </p:pic>
    </p:spTree>
    <p:extLst>
      <p:ext uri="{BB962C8B-B14F-4D97-AF65-F5344CB8AC3E}">
        <p14:creationId xmlns:p14="http://schemas.microsoft.com/office/powerpoint/2010/main" val="957438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1037</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Agency FB</vt:lpstr>
      <vt:lpstr>Arial</vt:lpstr>
      <vt:lpstr>Calibri</vt:lpstr>
      <vt:lpstr>Calibri Light</vt:lpstr>
      <vt:lpstr>Times New Roman</vt:lpstr>
      <vt:lpstr>Office Theme</vt:lpstr>
      <vt:lpstr>213CSE4307 DIGITAL FORENSICS</vt:lpstr>
      <vt:lpstr>PowerPoint Presentation</vt:lpstr>
      <vt:lpstr>Agenda</vt:lpstr>
      <vt:lpstr>Introduction</vt:lpstr>
      <vt:lpstr>Why we prefer this concept</vt:lpstr>
      <vt:lpstr>How our project will solve that problem</vt:lpstr>
      <vt:lpstr>Modules</vt:lpstr>
      <vt:lpstr>Flow chart :</vt:lpstr>
      <vt:lpstr>Sample output</vt:lpstr>
      <vt:lpstr>Certifications</vt:lpstr>
      <vt:lpstr>IEEE Journals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Venkatesh k</dc:creator>
  <cp:lastModifiedBy>BHAVESH K</cp:lastModifiedBy>
  <cp:revision>10</cp:revision>
  <dcterms:created xsi:type="dcterms:W3CDTF">2024-10-05T10:49:44Z</dcterms:created>
  <dcterms:modified xsi:type="dcterms:W3CDTF">2024-11-20T05:36:25Z</dcterms:modified>
</cp:coreProperties>
</file>