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1" d="100"/>
          <a:sy n="51" d="100"/>
        </p:scale>
        <p:origin x="1232"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a:latin typeface="+mj-lt"/>
              </a:rPr>
              <a:t>T Bhavya</a:t>
            </a:r>
          </a:p>
          <a:p>
            <a:r>
              <a:rPr lang="en-US" sz="2400" dirty="0"/>
              <a:t>     REGISTER NO:  312216341</a:t>
            </a:r>
          </a:p>
          <a:p>
            <a:r>
              <a:rPr lang="en-US" sz="2400" dirty="0"/>
              <a:t>    DEPARTMENT:  3</a:t>
            </a:r>
            <a:r>
              <a:rPr lang="en-US" sz="2400" baseline="30000" dirty="0"/>
              <a:t>rd</a:t>
            </a:r>
            <a:r>
              <a:rPr lang="en-US" sz="2400" dirty="0"/>
              <a:t> B.com(general) </a:t>
            </a:r>
          </a:p>
          <a:p>
            <a:r>
              <a:rPr lang="en-US" sz="2400" dirty="0"/>
              <a:t>            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a:t>
            </a:r>
            <a:r>
              <a:rPr lang="en-US" sz="2400" dirty="0" err="1"/>
              <a:t>jain</a:t>
            </a:r>
            <a:r>
              <a:rPr lang="en-US" sz="2400" dirty="0"/>
              <a:t> College For              </a:t>
            </a:r>
          </a:p>
          <a:p>
            <a:r>
              <a:rPr lang="en-US" sz="2400" dirty="0"/>
              <a:t>                                 Women Chennai.</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B96269D-C2D1-0B44-6B88-D983A77C5443}"/>
              </a:ext>
            </a:extLst>
          </p:cNvPr>
          <p:cNvSpPr txBox="1"/>
          <p:nvPr/>
        </p:nvSpPr>
        <p:spPr>
          <a:xfrm>
            <a:off x="3051544" y="1726156"/>
            <a:ext cx="6103088" cy="5078313"/>
          </a:xfrm>
          <a:prstGeom prst="rect">
            <a:avLst/>
          </a:prstGeom>
          <a:noFill/>
        </p:spPr>
        <p:txBody>
          <a:bodyPr wrap="square">
            <a:spAutoFit/>
          </a:bodyPr>
          <a:lstStyle/>
          <a:p>
            <a:pPr marL="342900" indent="-342900">
              <a:buAutoNum type="arabicPeriod"/>
            </a:pPr>
            <a:r>
              <a:rPr lang="en-US" dirty="0">
                <a:latin typeface="Algerian" panose="04020705040A02060702" pitchFamily="82" charset="0"/>
              </a:rPr>
              <a:t>Data Model: Design a data table with employee data, performance metrics, and relevant attributes (e.g., department, job role, location)</a:t>
            </a:r>
          </a:p>
          <a:p>
            <a:pPr marL="342900" indent="-342900">
              <a:buAutoNum type="arabicPeriod"/>
            </a:pPr>
            <a:r>
              <a:rPr lang="en-US" dirty="0">
                <a:latin typeface="Algerian" panose="04020705040A02060702" pitchFamily="82" charset="0"/>
              </a:rPr>
              <a:t>Performance Metrics: Calculate key performance indicators (KPIs) such as:    - Average performance rating    - Improvement rate    - Tenure-based performance trends    - Department/job role/location-based performance comparisons</a:t>
            </a:r>
          </a:p>
          <a:p>
            <a:pPr marL="342900" indent="-342900">
              <a:buAutoNum type="arabicPeriod"/>
            </a:pPr>
            <a:r>
              <a:rPr lang="en-US" dirty="0">
                <a:latin typeface="Algerian" panose="04020705040A02060702" pitchFamily="82" charset="0"/>
              </a:rPr>
              <a:t>Data Visualization: Create interactive charts and tables to display KPIs, using Excel's built-in visualization tools (</a:t>
            </a:r>
            <a:r>
              <a:rPr lang="en-US" dirty="0" err="1">
                <a:latin typeface="Algerian" panose="04020705040A02060702" pitchFamily="82" charset="0"/>
              </a:rPr>
              <a:t>e.g.,pivot</a:t>
            </a:r>
            <a:r>
              <a:rPr lang="en-US" dirty="0">
                <a:latin typeface="Algerian" panose="04020705040A02060702" pitchFamily="82" charset="0"/>
              </a:rPr>
              <a:t> tables, conditional formatting, charts).</a:t>
            </a:r>
          </a:p>
          <a:p>
            <a:pPr marL="342900" indent="-342900">
              <a:buAutoNum type="arabicPeriod"/>
            </a:pPr>
            <a:r>
              <a:rPr lang="en-US" dirty="0">
                <a:latin typeface="Algerian" panose="04020705040A02060702" pitchFamily="82" charset="0"/>
              </a:rPr>
              <a:t>Filtering and Drill-down: Implement filtering capabilities to enable users to focus on specific segments (e.g., department, job role, location) and drill down into individual.</a:t>
            </a:r>
            <a:endParaRPr lang="en-IN" dirty="0">
              <a:latin typeface="Algerian" panose="04020705040A020607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FDEAC521-C574-AAA0-F063-0CAFF0D0DCB5}"/>
              </a:ext>
            </a:extLst>
          </p:cNvPr>
          <p:cNvSpPr txBox="1"/>
          <p:nvPr/>
        </p:nvSpPr>
        <p:spPr>
          <a:xfrm>
            <a:off x="-152400" y="1927884"/>
            <a:ext cx="9753600" cy="3108543"/>
          </a:xfrm>
          <a:prstGeom prst="rect">
            <a:avLst/>
          </a:prstGeom>
          <a:noFill/>
        </p:spPr>
        <p:txBody>
          <a:bodyPr wrap="square">
            <a:spAutoFit/>
          </a:bodyPr>
          <a:lstStyle/>
          <a:p>
            <a:pPr marL="742950" lvl="1" indent="-285750" algn="just">
              <a:buFont typeface="Wingdings" panose="05000000000000000000" pitchFamily="2" charset="2"/>
              <a:buChar char="ü"/>
            </a:pPr>
            <a:r>
              <a:rPr lang="en-US" sz="2800" dirty="0">
                <a:latin typeface="Algerian" panose="04020705040A02060702" pitchFamily="82" charset="0"/>
              </a:rPr>
              <a:t>Key Findings: 1. Top Performers: Identify top-performing employees, departments, and job roles, enabling targeted recognition and rewards.</a:t>
            </a:r>
          </a:p>
          <a:p>
            <a:pPr marL="742950" lvl="1" indent="-285750" algn="just">
              <a:buFont typeface="Wingdings" panose="05000000000000000000" pitchFamily="2" charset="2"/>
              <a:buChar char="ü"/>
            </a:pPr>
            <a:r>
              <a:rPr lang="en-US" sz="2800" dirty="0">
                <a:latin typeface="Algerian" panose="04020705040A02060702" pitchFamily="82" charset="0"/>
              </a:rPr>
              <a:t>2. Performance Gaps: Reveal areas where employees need improvement, informing training and development programs.</a:t>
            </a:r>
            <a:endParaRPr lang="en-IN" sz="2800" dirty="0">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039C3B-46B8-D3B3-BF49-65B2E637BB87}"/>
              </a:ext>
            </a:extLst>
          </p:cNvPr>
          <p:cNvSpPr txBox="1"/>
          <p:nvPr/>
        </p:nvSpPr>
        <p:spPr>
          <a:xfrm>
            <a:off x="3050722" y="2141782"/>
            <a:ext cx="6101442" cy="3970318"/>
          </a:xfrm>
          <a:prstGeom prst="rect">
            <a:avLst/>
          </a:prstGeom>
          <a:noFill/>
        </p:spPr>
        <p:txBody>
          <a:bodyPr wrap="square">
            <a:spAutoFit/>
          </a:bodyPr>
          <a:lstStyle/>
          <a:p>
            <a:r>
              <a:rPr lang="en-US" dirty="0">
                <a:latin typeface="Algerian" panose="04020705040A02060702" pitchFamily="82" charset="0"/>
              </a:rPr>
              <a:t>The Employee Performance Analysis Dashboard in Excel provides a comprehensive and user-friendly solution for analyzing and visualizing employee performance data. By leveraging this dashboard, organizations can:</a:t>
            </a:r>
          </a:p>
          <a:p>
            <a:r>
              <a:rPr lang="en-US" dirty="0">
                <a:latin typeface="Algerian" panose="04020705040A02060702" pitchFamily="82" charset="0"/>
              </a:rPr>
              <a:t>Gain actionable insights into employee performance</a:t>
            </a:r>
          </a:p>
          <a:p>
            <a:r>
              <a:rPr lang="en-US" dirty="0">
                <a:latin typeface="Algerian" panose="04020705040A02060702" pitchFamily="82" charset="0"/>
              </a:rPr>
              <a:t> Identify top performers, performance gaps, and trends</a:t>
            </a:r>
          </a:p>
          <a:p>
            <a:r>
              <a:rPr lang="en-US" dirty="0">
                <a:latin typeface="Algerian" panose="04020705040A02060702" pitchFamily="82" charset="0"/>
              </a:rPr>
              <a:t> Inform data-driven talent management decisions</a:t>
            </a:r>
          </a:p>
          <a:p>
            <a:r>
              <a:rPr lang="en-US" dirty="0">
                <a:latin typeface="Algerian" panose="04020705040A02060702" pitchFamily="82" charset="0"/>
              </a:rPr>
              <a:t> Drive business impact through improved productivity, reduced turnover, and enhanced employee experience</a:t>
            </a:r>
            <a:endParaRPr lang="en-IN" dirty="0">
              <a:latin typeface="Algerian" panose="04020705040A02060702" pitchFamily="8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59747E-FD7A-938D-6574-6634E69DEA61}"/>
              </a:ext>
            </a:extLst>
          </p:cNvPr>
          <p:cNvSpPr txBox="1"/>
          <p:nvPr/>
        </p:nvSpPr>
        <p:spPr>
          <a:xfrm>
            <a:off x="3050722" y="1726283"/>
            <a:ext cx="6101442" cy="400110"/>
          </a:xfrm>
          <a:prstGeom prst="rect">
            <a:avLst/>
          </a:prstGeom>
          <a:noFill/>
        </p:spPr>
        <p:txBody>
          <a:bodyPr wrap="square">
            <a:spAutoFit/>
          </a:bodyPr>
          <a:lstStyle/>
          <a:p>
            <a:endParaRPr lang="en-IN" sz="2000" dirty="0"/>
          </a:p>
        </p:txBody>
      </p:sp>
      <p:sp>
        <p:nvSpPr>
          <p:cNvPr id="13" name="TextBox 12">
            <a:extLst>
              <a:ext uri="{FF2B5EF4-FFF2-40B4-BE49-F238E27FC236}">
                <a16:creationId xmlns:a16="http://schemas.microsoft.com/office/drawing/2014/main" id="{403E4E74-0E81-21FA-7384-0CF469C6E603}"/>
              </a:ext>
            </a:extLst>
          </p:cNvPr>
          <p:cNvSpPr txBox="1"/>
          <p:nvPr/>
        </p:nvSpPr>
        <p:spPr>
          <a:xfrm>
            <a:off x="1828800" y="1905000"/>
            <a:ext cx="7323364" cy="4708981"/>
          </a:xfrm>
          <a:prstGeom prst="rect">
            <a:avLst/>
          </a:prstGeom>
          <a:noFill/>
        </p:spPr>
        <p:txBody>
          <a:bodyPr wrap="square">
            <a:spAutoFit/>
          </a:bodyPr>
          <a:lstStyle/>
          <a:p>
            <a:r>
              <a:rPr lang="en-US" sz="2000" dirty="0">
                <a:latin typeface="Algerian" panose="04020705040A02060702" pitchFamily="82" charset="0"/>
              </a:rPr>
              <a:t>As the HR Manager of a large organization, I need to analyze the performance of our employees to identify areas of strength and weakness, and make data-driven decisions for promotions, training, and development programs. I have a dataset containing employee information, performance ratings, and other relevant metrics, but I need help creating an Excel dashboard to:1. Track employee performance over time2. Identify top performers and underperformers3. Analyze performance by department, job role, and location4. Visualize key metrics such as average rating, improvement rate, and correlation between performance and tenure5. Enable filtering and drill-down capabilities to explore individual employee data</a:t>
            </a:r>
            <a:endParaRPr lang="en-IN" sz="2000" dirty="0">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295400" y="1356152"/>
            <a:ext cx="7924800" cy="538609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latin typeface="Algerian" panose="04020705040A02060702" pitchFamily="82" charset="0"/>
                <a:cs typeface="Times New Roman" panose="02020603050405020304" pitchFamily="18" charset="0"/>
              </a:rPr>
              <a:t>Project Title: Employee Performance Analysis </a:t>
            </a:r>
            <a:r>
              <a:rPr lang="en-US" sz="2000" b="0" i="0" dirty="0" err="1">
                <a:solidFill>
                  <a:srgbClr val="0D0D0D"/>
                </a:solidFill>
                <a:effectLst/>
                <a:latin typeface="Algerian" panose="04020705040A02060702" pitchFamily="82" charset="0"/>
                <a:cs typeface="Times New Roman" panose="02020603050405020304" pitchFamily="18" charset="0"/>
              </a:rPr>
              <a:t>Dashboar</a:t>
            </a:r>
            <a:endParaRPr lang="en-US" sz="2000" dirty="0">
              <a:solidFill>
                <a:srgbClr val="0D0D0D"/>
              </a:solidFill>
              <a:latin typeface="Algerian" panose="04020705040A02060702" pitchFamily="82" charset="0"/>
              <a:cs typeface="Times New Roman" panose="02020603050405020304" pitchFamily="18" charset="0"/>
            </a:endParaRPr>
          </a:p>
          <a:p>
            <a:pPr algn="l"/>
            <a:endParaRPr lang="en-US" sz="2000" dirty="0">
              <a:solidFill>
                <a:srgbClr val="0D0D0D"/>
              </a:solidFill>
              <a:latin typeface="Algerian" panose="04020705040A02060702" pitchFamily="82" charset="0"/>
              <a:cs typeface="Times New Roman" panose="02020603050405020304" pitchFamily="18" charset="0"/>
            </a:endParaRPr>
          </a:p>
          <a:p>
            <a:pPr algn="l"/>
            <a:r>
              <a:rPr lang="en-US" sz="2000" b="0" i="0" dirty="0">
                <a:solidFill>
                  <a:srgbClr val="0D0D0D"/>
                </a:solidFill>
                <a:effectLst/>
                <a:latin typeface="Algerian" panose="04020705040A02060702" pitchFamily="82" charset="0"/>
                <a:cs typeface="Times New Roman" panose="02020603050405020304" pitchFamily="18" charset="0"/>
              </a:rPr>
              <a:t>Objective: Create an interactive Excel dashboard to analyze and visualize employee performance data, enabling HR and management to make data-driven decisions on promotions, training, and development programs.</a:t>
            </a:r>
          </a:p>
          <a:p>
            <a:pPr algn="l">
              <a:buFont typeface="Arial" panose="020B0604020202020204" pitchFamily="34" charset="0"/>
              <a:buChar char="•"/>
            </a:pPr>
            <a:endParaRPr lang="en-US" sz="2000" b="0" i="0" dirty="0">
              <a:solidFill>
                <a:srgbClr val="0D0D0D"/>
              </a:solidFill>
              <a:effectLst/>
              <a:latin typeface="Algerian" panose="04020705040A02060702" pitchFamily="82" charset="0"/>
              <a:cs typeface="Times New Roman" panose="02020603050405020304" pitchFamily="18" charset="0"/>
            </a:endParaRPr>
          </a:p>
          <a:p>
            <a:pPr algn="l"/>
            <a:r>
              <a:rPr lang="en-US" sz="2000" b="0" i="0" dirty="0">
                <a:solidFill>
                  <a:srgbClr val="0D0D0D"/>
                </a:solidFill>
                <a:effectLst/>
                <a:latin typeface="Algerian" panose="04020705040A02060702" pitchFamily="82" charset="0"/>
                <a:cs typeface="Times New Roman" panose="02020603050405020304" pitchFamily="18" charset="0"/>
              </a:rPr>
              <a:t>Scope:1. Data Collection: Gather employee performance data from various sources (e.g., HR systems, performance</a:t>
            </a:r>
          </a:p>
          <a:p>
            <a:pPr algn="l"/>
            <a:r>
              <a:rPr lang="en-US" sz="2000" b="0" i="0" dirty="0">
                <a:solidFill>
                  <a:srgbClr val="0D0D0D"/>
                </a:solidFill>
                <a:effectLst/>
                <a:latin typeface="Algerian" panose="04020705040A02060702" pitchFamily="82" charset="0"/>
                <a:cs typeface="Times New Roman" panose="02020603050405020304" pitchFamily="18" charset="0"/>
              </a:rPr>
              <a:t> reviews).2. Data Analysis: Calculate key performance metrics (e.g., average rating, improvement rate).3. Dashboard Design: Create an interactive Excel dashboard with tables, charts, pivot tables, and conditional formatting.</a:t>
            </a:r>
            <a:endParaRPr lang="en-IN" sz="2000" dirty="0">
              <a:latin typeface="Algerian" panose="04020705040A02060702" pitchFamily="82"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2F14B35-233E-E486-8875-588C759A6543}"/>
              </a:ext>
            </a:extLst>
          </p:cNvPr>
          <p:cNvSpPr txBox="1"/>
          <p:nvPr/>
        </p:nvSpPr>
        <p:spPr>
          <a:xfrm>
            <a:off x="3050381" y="1587103"/>
            <a:ext cx="6100762" cy="4801314"/>
          </a:xfrm>
          <a:prstGeom prst="rect">
            <a:avLst/>
          </a:prstGeom>
          <a:noFill/>
        </p:spPr>
        <p:txBody>
          <a:bodyPr wrap="square">
            <a:spAutoFit/>
          </a:bodyPr>
          <a:lstStyle/>
          <a:p>
            <a:r>
              <a:rPr lang="en-US" dirty="0">
                <a:latin typeface="Algerian" panose="04020705040A02060702" pitchFamily="82" charset="0"/>
              </a:rPr>
              <a:t>1. HR Managers: Responsible for employee data management, performance tracking, and talent development.2. Department Managers: Need to monitor team performance, identify areas for improvement, and make informed decisions about promotions and training.3. Team Leads: Require insights into team member performance to provide targeted feedback and coaching.4. Senior Leadership: Need high-level overviews of organization-wide performance trends and metrics to inform strategic decisions.5. Training and Development Professionals: Use performance data to design targeted training programs and measure their effectiveness.6. Recruiters and Talent Acquisition Teams: Benefit from performance data to identify skills gaps and inform recruitment strategies.</a:t>
            </a:r>
            <a:endParaRPr lang="en-IN" dirty="0">
              <a:latin typeface="Algerian" panose="04020705040A020607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B11F1E4-CE43-BB0A-B2EB-D1C29A62D1B8}"/>
              </a:ext>
            </a:extLst>
          </p:cNvPr>
          <p:cNvSpPr txBox="1"/>
          <p:nvPr/>
        </p:nvSpPr>
        <p:spPr>
          <a:xfrm>
            <a:off x="3045619" y="1695450"/>
            <a:ext cx="6100762" cy="4278094"/>
          </a:xfrm>
          <a:prstGeom prst="rect">
            <a:avLst/>
          </a:prstGeom>
          <a:noFill/>
        </p:spPr>
        <p:txBody>
          <a:bodyPr wrap="square">
            <a:spAutoFit/>
          </a:bodyPr>
          <a:lstStyle/>
          <a:p>
            <a:r>
              <a:rPr lang="en-US" sz="1600" dirty="0">
                <a:latin typeface="Algerian" panose="04020705040A02060702" pitchFamily="82" charset="0"/>
              </a:rPr>
              <a:t>Solution : Our Employee Performance Analysis Dashboard is a comprehensive, user-friendly Excel solution that enables HR and management to:1. Track employee performance over time2. Identify top performers and underperformers3. Analyze performance by department, job role, and location4. Visualize key metrics and trends5. Filter and drill down to individual employee data</a:t>
            </a:r>
          </a:p>
          <a:p>
            <a:endParaRPr lang="en-US" sz="1600" dirty="0">
              <a:latin typeface="Algerian" panose="04020705040A02060702" pitchFamily="82" charset="0"/>
            </a:endParaRPr>
          </a:p>
          <a:p>
            <a:r>
              <a:rPr lang="en-US" sz="1600" dirty="0">
                <a:latin typeface="Algerian" panose="04020705040A02060702" pitchFamily="82" charset="0"/>
              </a:rPr>
              <a:t>Value Proposition: Our solution offers the following benefits:1. Data-Driven Decisions: Make informed decisions about promotions, training, and development programs with accurate and up-to-date performance data.2. Improved Talent Management: Identify skill gaps, recognize top performers, and develop targeted training programs to enhance employee growth and retention.</a:t>
            </a:r>
            <a:endParaRPr lang="en-IN" sz="1600" dirty="0">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63F62E8-E759-2E5D-1902-5A8B7B329CDD}"/>
              </a:ext>
            </a:extLst>
          </p:cNvPr>
          <p:cNvSpPr txBox="1"/>
          <p:nvPr/>
        </p:nvSpPr>
        <p:spPr>
          <a:xfrm>
            <a:off x="3051544" y="2003155"/>
            <a:ext cx="6103088" cy="4801314"/>
          </a:xfrm>
          <a:prstGeom prst="rect">
            <a:avLst/>
          </a:prstGeom>
          <a:noFill/>
        </p:spPr>
        <p:txBody>
          <a:bodyPr wrap="square">
            <a:spAutoFit/>
          </a:bodyPr>
          <a:lstStyle/>
          <a:p>
            <a:r>
              <a:rPr lang="en-US" dirty="0">
                <a:latin typeface="Algerian" panose="04020705040A02060702" pitchFamily="82" charset="0"/>
              </a:rPr>
              <a:t>Dataset Name: Employee Performance</a:t>
            </a:r>
          </a:p>
          <a:p>
            <a:endParaRPr lang="en-US" dirty="0">
              <a:latin typeface="Algerian" panose="04020705040A02060702" pitchFamily="82" charset="0"/>
            </a:endParaRPr>
          </a:p>
          <a:p>
            <a:r>
              <a:rPr lang="en-US" dirty="0">
                <a:latin typeface="Algerian" panose="04020705040A02060702" pitchFamily="82" charset="0"/>
              </a:rPr>
              <a:t>Data Description: This dataset contains employee performance data for a large organization, including metrics such as performance ratings, tenure, job role, department, and location.</a:t>
            </a:r>
          </a:p>
          <a:p>
            <a:endParaRPr lang="en-US" dirty="0">
              <a:latin typeface="Algerian" panose="04020705040A02060702" pitchFamily="82" charset="0"/>
            </a:endParaRPr>
          </a:p>
          <a:p>
            <a:r>
              <a:rPr lang="en-US" dirty="0">
                <a:latin typeface="Algerian" panose="04020705040A02060702" pitchFamily="82" charset="0"/>
              </a:rPr>
              <a:t>Columns:1. Employee ID (unique identifier)2. Name3. Job Role (e.g., Sales Representative, Marketing Manager)4. Department (e.g., Sales, Marketing, IT)5. Location (e.g., New York, London, Tokyo)6. Performance Rating (scale of 1-5, where 5 is highest)7. Tenure (months)8. Promotion Status (yes/no)9. Training Program Completion (yes/no)10. Last Review Date11. Next Review Date</a:t>
            </a:r>
            <a:endParaRPr lang="en-IN" dirty="0">
              <a:latin typeface="Algerian" panose="04020705040A02060702" pitchFamily="8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4401205"/>
          </a:xfrm>
          <a:prstGeom prst="rect">
            <a:avLst/>
          </a:prstGeom>
          <a:noFill/>
        </p:spPr>
        <p:txBody>
          <a:bodyPr wrap="square" rtlCol="0">
            <a:spAutoFit/>
          </a:bodyPr>
          <a:lstStyle/>
          <a:p>
            <a:pPr algn="l"/>
            <a:r>
              <a:rPr lang="en-US" sz="4000" b="0" i="0" dirty="0">
                <a:solidFill>
                  <a:srgbClr val="0D0D0D"/>
                </a:solidFill>
                <a:effectLst/>
                <a:latin typeface="Algerian" panose="04020705040A02060702" pitchFamily="82" charset="0"/>
                <a:cs typeface="Times New Roman" panose="02020603050405020304" pitchFamily="18" charset="0"/>
              </a:rPr>
              <a:t>These "wow" factors transform your Employee Performance Analysis Dashboard into a powerful, user-friendly tool that drives business impact and delights stakeholders!</a:t>
            </a:r>
            <a:endParaRPr lang="en-IN" sz="4000" dirty="0">
              <a:latin typeface="Algerian" panose="04020705040A02060702" pitchFamily="8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976</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 Bhavya</cp:lastModifiedBy>
  <cp:revision>13</cp:revision>
  <dcterms:created xsi:type="dcterms:W3CDTF">2024-03-29T15:07:22Z</dcterms:created>
  <dcterms:modified xsi:type="dcterms:W3CDTF">2024-09-10T16:35:09Z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