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56" r:id="rId3"/>
    <p:sldId id="264"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6" autoAdjust="0"/>
    <p:restoredTop sz="94660"/>
  </p:normalViewPr>
  <p:slideViewPr>
    <p:cSldViewPr snapToGrid="0">
      <p:cViewPr>
        <p:scale>
          <a:sx n="75" d="100"/>
          <a:sy n="75" d="100"/>
        </p:scale>
        <p:origin x="-528"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4433D-CC8D-4D4A-85C7-CA1C6F93A989}" type="datetimeFigureOut">
              <a:rPr lang="en-US" smtClean="0"/>
              <a:pPr/>
              <a:t>3/12/2018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80BD5-5B61-4780-8136-710FFAA60D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087A4-61B4-45DB-895B-0788304ED177}"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087A4-61B4-45DB-895B-0788304ED177}" type="datetimeFigureOut">
              <a:rPr lang="en-US" smtClean="0"/>
              <a:pPr/>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087A4-61B4-45DB-895B-0788304ED177}" type="datetimeFigureOut">
              <a:rPr lang="en-US" smtClean="0"/>
              <a:pPr/>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pPr/>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pPr/>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afelet.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renrin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iletto.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roarforgood.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volar.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794000" y="367506"/>
            <a:ext cx="6553200" cy="3556794"/>
          </a:xfrm>
          <a:prstGeom prst="rect">
            <a:avLst/>
          </a:prstGeom>
          <a:noFill/>
          <a:ln w="9525">
            <a:noFill/>
            <a:miter lim="800000"/>
            <a:headEnd/>
            <a:tailEnd/>
          </a:ln>
          <a:effectLst/>
        </p:spPr>
      </p:pic>
      <p:sp>
        <p:nvSpPr>
          <p:cNvPr id="6" name="TextBox 5"/>
          <p:cNvSpPr txBox="1"/>
          <p:nvPr/>
        </p:nvSpPr>
        <p:spPr>
          <a:xfrm>
            <a:off x="4216400" y="4356100"/>
            <a:ext cx="7975600" cy="2185214"/>
          </a:xfrm>
          <a:prstGeom prst="rect">
            <a:avLst/>
          </a:prstGeom>
          <a:noFill/>
        </p:spPr>
        <p:txBody>
          <a:bodyPr wrap="square" rtlCol="0">
            <a:spAutoFit/>
          </a:bodyPr>
          <a:lstStyle/>
          <a:p>
            <a:r>
              <a:rPr lang="en-US" sz="3200" b="1" dirty="0" smtClean="0"/>
              <a:t>Team </a:t>
            </a:r>
            <a:r>
              <a:rPr lang="en-US" sz="3200" b="1" dirty="0" err="1" smtClean="0"/>
              <a:t>CGC_Rebounder</a:t>
            </a:r>
            <a:endParaRPr lang="en-US" sz="3200" b="1" dirty="0" smtClean="0"/>
          </a:p>
          <a:p>
            <a:r>
              <a:rPr lang="en-US" sz="3200" b="1" dirty="0" smtClean="0"/>
              <a:t>Project Name:-</a:t>
            </a:r>
            <a:r>
              <a:rPr lang="en-US" sz="3200" b="1" dirty="0" err="1" smtClean="0"/>
              <a:t>Nirbhaya</a:t>
            </a:r>
            <a:endParaRPr lang="en-US" sz="3200" b="1" dirty="0" smtClean="0"/>
          </a:p>
          <a:p>
            <a:r>
              <a:rPr lang="en-US" dirty="0" smtClean="0"/>
              <a:t>Team captain:- </a:t>
            </a:r>
            <a:r>
              <a:rPr lang="en-US" dirty="0" err="1" smtClean="0"/>
              <a:t>Bhawna</a:t>
            </a:r>
            <a:r>
              <a:rPr lang="en-US" dirty="0" smtClean="0"/>
              <a:t> </a:t>
            </a:r>
            <a:r>
              <a:rPr lang="en-US" dirty="0" err="1" smtClean="0"/>
              <a:t>Rajput</a:t>
            </a:r>
            <a:endParaRPr lang="en-US" dirty="0" smtClean="0"/>
          </a:p>
          <a:p>
            <a:r>
              <a:rPr lang="en-US" dirty="0" smtClean="0"/>
              <a:t>Team member:- </a:t>
            </a:r>
            <a:r>
              <a:rPr lang="en-US" dirty="0" err="1" smtClean="0"/>
              <a:t>Himanshu</a:t>
            </a:r>
            <a:r>
              <a:rPr lang="en-US" dirty="0" smtClean="0"/>
              <a:t> Kumar</a:t>
            </a:r>
          </a:p>
          <a:p>
            <a:r>
              <a:rPr lang="en-US" dirty="0" smtClean="0"/>
              <a:t>Team member:- </a:t>
            </a:r>
            <a:r>
              <a:rPr lang="en-US" dirty="0" err="1" smtClean="0"/>
              <a:t>Surendra</a:t>
            </a:r>
            <a:r>
              <a:rPr lang="en-US" dirty="0" smtClean="0"/>
              <a:t> Singh </a:t>
            </a:r>
            <a:r>
              <a:rPr lang="en-US" dirty="0" err="1" smtClean="0"/>
              <a:t>Hada</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356475" y="602070"/>
            <a:ext cx="8371762" cy="364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smtClean="0">
                <a:ln>
                  <a:noFill/>
                </a:ln>
                <a:solidFill>
                  <a:srgbClr val="575757"/>
                </a:solidFill>
                <a:effectLst/>
                <a:uLnTx/>
                <a:uFillTx/>
                <a:latin typeface="Verdana"/>
                <a:ea typeface="+mn-ea"/>
                <a:cs typeface="+mn-cs"/>
              </a:rPr>
              <a:t>Phase 1 – Ideation – Sample</a:t>
            </a:r>
            <a:endParaRPr kumimoji="0" lang="en-US" sz="18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itle 2"/>
          <p:cNvSpPr txBox="1">
            <a:spLocks/>
          </p:cNvSpPr>
          <p:nvPr/>
        </p:nvSpPr>
        <p:spPr bwMode="gray">
          <a:xfrm>
            <a:off x="356475" y="267969"/>
            <a:ext cx="8371762"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Verdana"/>
                <a:ea typeface="+mj-ea"/>
                <a:cs typeface="+mj-cs"/>
              </a:rPr>
              <a:t>Round 2</a:t>
            </a:r>
            <a:endParaRPr kumimoji="0" lang="en-US" sz="1800" b="1" i="0" u="none" strike="noStrike" kern="1200" cap="none" spc="0" normalizeH="0" baseline="0" noProof="0" dirty="0">
              <a:ln>
                <a:noFill/>
              </a:ln>
              <a:solidFill>
                <a:sysClr val="windowText" lastClr="000000"/>
              </a:solidFill>
              <a:effectLst/>
              <a:uLnTx/>
              <a:uFillTx/>
              <a:latin typeface="Verdana"/>
              <a:ea typeface="+mj-ea"/>
              <a:cs typeface="+mj-cs"/>
            </a:endParaRPr>
          </a:p>
        </p:txBody>
      </p:sp>
      <p:graphicFrame>
        <p:nvGraphicFramePr>
          <p:cNvPr id="10" name="Table 9"/>
          <p:cNvGraphicFramePr>
            <a:graphicFrameLocks noGrp="1"/>
          </p:cNvGraphicFramePr>
          <p:nvPr>
            <p:extLst>
              <p:ext uri="{D42A27DB-BD31-4B8C-83A1-F6EECF244321}">
                <p14:modId xmlns="" xmlns:p14="http://schemas.microsoft.com/office/powerpoint/2010/main" val="4276547739"/>
              </p:ext>
            </p:extLst>
          </p:nvPr>
        </p:nvGraphicFramePr>
        <p:xfrm>
          <a:off x="336712" y="966470"/>
          <a:ext cx="9913417" cy="6519363"/>
        </p:xfrm>
        <a:graphic>
          <a:graphicData uri="http://schemas.openxmlformats.org/drawingml/2006/table">
            <a:tbl>
              <a:tblPr firstRow="1" bandRow="1"/>
              <a:tblGrid>
                <a:gridCol w="2413652">
                  <a:extLst>
                    <a:ext uri="{9D8B030D-6E8A-4147-A177-3AD203B41FA5}">
                      <a16:colId xmlns="" xmlns:a16="http://schemas.microsoft.com/office/drawing/2014/main" val="20000"/>
                    </a:ext>
                  </a:extLst>
                </a:gridCol>
                <a:gridCol w="7499765">
                  <a:extLst>
                    <a:ext uri="{9D8B030D-6E8A-4147-A177-3AD203B41FA5}">
                      <a16:colId xmlns="" xmlns:a16="http://schemas.microsoft.com/office/drawing/2014/main" val="20001"/>
                    </a:ext>
                  </a:extLst>
                </a:gridCol>
              </a:tblGrid>
              <a:tr h="381994">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indent="0">
                        <a:lnSpc>
                          <a:spcPct val="110000"/>
                        </a:lnSpc>
                        <a:buFont typeface="Arial" panose="020B0604020202020204" pitchFamily="34" charset="0"/>
                        <a:buNone/>
                      </a:pPr>
                      <a:r>
                        <a:rPr lang="en-US" sz="1200" b="1" dirty="0" smtClean="0">
                          <a:solidFill>
                            <a:schemeClr val="accent1"/>
                          </a:solidFill>
                          <a:latin typeface="+mn-lt"/>
                        </a:rPr>
                        <a:t>Defined Deliverables</a:t>
                      </a:r>
                      <a:endParaRPr lang="en-US" sz="1200" b="1" dirty="0">
                        <a:solidFill>
                          <a:schemeClr val="accent1"/>
                        </a:solidFill>
                        <a:latin typeface="+mn-lt"/>
                      </a:endParaRPr>
                    </a:p>
                  </a:txBody>
                  <a:tcPr marT="91440" marB="91440" anchor="ctr">
                    <a:lnL w="571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r>
                        <a:rPr lang="en-US" sz="1200" b="1" dirty="0" smtClean="0">
                          <a:solidFill>
                            <a:schemeClr val="accent1"/>
                          </a:solidFill>
                          <a:latin typeface="+mn-lt"/>
                        </a:rPr>
                        <a:t>Sample Use</a:t>
                      </a:r>
                      <a:r>
                        <a:rPr lang="en-US" sz="1200" b="1" baseline="0" dirty="0" smtClean="0">
                          <a:solidFill>
                            <a:schemeClr val="accent1"/>
                          </a:solidFill>
                          <a:latin typeface="+mn-lt"/>
                        </a:rPr>
                        <a:t> Case</a:t>
                      </a:r>
                      <a:endParaRPr lang="en-GB" sz="1200" b="1" dirty="0">
                        <a:solidFill>
                          <a:schemeClr val="accent1"/>
                        </a:solidFill>
                        <a:latin typeface="+mn-lt"/>
                      </a:endParaRPr>
                    </a:p>
                  </a:txBody>
                  <a:tcPr marT="91440" marB="91440" anchor="ctr">
                    <a:lnL w="6350" cap="flat" cmpd="sng" algn="ctr">
                      <a:solidFill>
                        <a:sysClr val="window" lastClr="FFFFFF"/>
                      </a:solidFill>
                      <a:prstDash val="solid"/>
                      <a:round/>
                      <a:headEnd type="none" w="med" len="med"/>
                      <a:tailEnd type="none" w="med" len="med"/>
                    </a:lnL>
                    <a:lnR w="57150" cap="flat" cmpd="sng" algn="ctr">
                      <a:no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0"/>
                  </a:ext>
                </a:extLst>
              </a:tr>
              <a:tr h="617934">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Brief Business Problem</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Women Security is major problem nowadays ,as the number of criminal activity is increases day by day in our society</a:t>
                      </a:r>
                    </a:p>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The subject of Women's Security has been on fire these days. It has always been a concern for many people and communities around the world. It becomes apparent when we look at those various incidents taking place around the world.</a:t>
                      </a:r>
                    </a:p>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Women experience armed conflict in diverse ways as victims, survivors, leaders and peacemakers. Violence against women in conflict zones is often an extension of the gender discrimination that already exists in peacetime.</a:t>
                      </a:r>
                    </a:p>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Women experience armed conflict in diverse ways as victims, survivors, leaders and peacemakers. Violence against women in conflict zones is often an extension of the gender discrimination that already exists in peacetime</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80162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solution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For this we have decided to make a portable chipset contain sensors and voice navigation keeping in mind of women security this will we helpful.</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when a women is in harsh condition the sensor will detect the voice of the victim and will immediately contact to the nearest police station</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there will to device application connected to the sensor so that the victim as well as the family member's can contact with the victim. </a:t>
                      </a:r>
                    </a:p>
                    <a:p>
                      <a:pPr marL="0" marR="0" lvl="1" indent="0" algn="l" defTabSz="914400" rtl="0" eaLnBrk="1" fontAlgn="auto" latinLnBrk="0" hangingPunct="1">
                        <a:lnSpc>
                          <a:spcPct val="100000"/>
                        </a:lnSpc>
                        <a:spcBef>
                          <a:spcPts val="300"/>
                        </a:spcBef>
                        <a:spcAft>
                          <a:spcPts val="0"/>
                        </a:spcAft>
                        <a:buClrTx/>
                        <a:buSzPct val="100000"/>
                        <a:buFont typeface="Arial"/>
                        <a:buNone/>
                        <a:tabLst/>
                        <a:defRPr/>
                      </a:pPr>
                      <a:r>
                        <a:rPr lang="en-US" sz="1100" b="0" kern="1200" dirty="0" smtClean="0">
                          <a:solidFill>
                            <a:schemeClr val="tx1"/>
                          </a:solidFill>
                          <a:latin typeface="+mn-lt"/>
                          <a:ea typeface="+mn-ea"/>
                          <a:cs typeface="+mn-cs"/>
                        </a:rPr>
                        <a:t>There will be a button attach to sensor in case voice is not detected , victim can press the button too.</a:t>
                      </a:r>
                      <a:r>
                        <a:rPr lang="en-US" sz="1100" dirty="0" smtClean="0"/>
                        <a:t> </a:t>
                      </a:r>
                      <a:r>
                        <a:rPr lang="en-US" sz="1100" dirty="0" smtClean="0">
                          <a:latin typeface="Calibri" pitchFamily="34" charset="0"/>
                        </a:rPr>
                        <a:t>All of the above we use </a:t>
                      </a:r>
                      <a:r>
                        <a:rPr lang="en-US" sz="1100" dirty="0" err="1" smtClean="0">
                          <a:latin typeface="Calibri" pitchFamily="34" charset="0"/>
                        </a:rPr>
                        <a:t>Adhoc</a:t>
                      </a:r>
                      <a:r>
                        <a:rPr lang="en-US" sz="1100" dirty="0" smtClean="0">
                          <a:latin typeface="Calibri" pitchFamily="34" charset="0"/>
                        </a:rPr>
                        <a:t> network for sending the location detail from the victim sensor or mobile application to the family member or nearest police station</a:t>
                      </a:r>
                    </a:p>
                    <a:p>
                      <a:pPr marL="0" lvl="1" indent="0" algn="l" defTabSz="914400" rtl="0" eaLnBrk="1" latinLnBrk="0" hangingPunct="1">
                        <a:lnSpc>
                          <a:spcPct val="100000"/>
                        </a:lnSpc>
                        <a:spcBef>
                          <a:spcPts val="300"/>
                        </a:spcBef>
                        <a:spcAft>
                          <a:spcPts val="0"/>
                        </a:spcAft>
                        <a:buClrTx/>
                        <a:buSzPct val="100000"/>
                        <a:buFont typeface="Arial"/>
                        <a:buNone/>
                      </a:pP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5773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Tech Stack</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Python</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JAVA</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76053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Market Place/Positioning</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This will help in </a:t>
                      </a:r>
                      <a:r>
                        <a:rPr lang="en-US" sz="1100" b="0" kern="1200" dirty="0" smtClean="0">
                          <a:solidFill>
                            <a:schemeClr val="tx1"/>
                          </a:solidFill>
                          <a:latin typeface="+mn-lt"/>
                          <a:ea typeface="+mn-ea"/>
                          <a:cs typeface="+mn-cs"/>
                        </a:rPr>
                        <a:t>women </a:t>
                      </a:r>
                      <a:r>
                        <a:rPr lang="en-US" sz="1100" b="0" kern="1200" dirty="0" smtClean="0">
                          <a:solidFill>
                            <a:schemeClr val="tx1"/>
                          </a:solidFill>
                          <a:latin typeface="+mn-lt"/>
                          <a:ea typeface="+mn-ea"/>
                          <a:cs typeface="+mn-cs"/>
                        </a:rPr>
                        <a:t>security in future as we can see there are many new cases seen in our day to day life,</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It will also help in Real time monitoring, Predictive maintenance, Security &amp; surveillance</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women will free too travel without bothering her security throughout the day and also their family members will be tension free </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54610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Effort (Hours) and Cost (INR) of Implementation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Person Hours - 3 person * 199(7 hours*3 days*5 weeks) = 597 hours</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Hardware - Rs. 5000-7000</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30208665"/>
                  </a:ext>
                </a:extLst>
              </a:tr>
              <a:tr h="375694">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Theme Alignment</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err="1" smtClean="0">
                          <a:solidFill>
                            <a:schemeClr val="tx1"/>
                          </a:solidFill>
                          <a:latin typeface="+mn-lt"/>
                          <a:ea typeface="+mn-ea"/>
                          <a:cs typeface="+mn-cs"/>
                        </a:rPr>
                        <a:t>IoT</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48595122"/>
                  </a:ext>
                </a:extLst>
              </a:tr>
              <a:tr h="38167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Industry Alignment</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i="0" kern="1200" dirty="0" smtClean="0">
                          <a:solidFill>
                            <a:schemeClr val="dk1"/>
                          </a:solidFill>
                          <a:latin typeface="+mn-lt"/>
                          <a:ea typeface="+mn-ea"/>
                          <a:cs typeface="+mn-cs"/>
                        </a:rPr>
                        <a:t>Government and Public Services</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99558498"/>
                  </a:ext>
                </a:extLst>
              </a:tr>
            </a:tbl>
          </a:graphicData>
        </a:graphic>
      </p:graphicFrame>
    </p:spTree>
    <p:extLst>
      <p:ext uri="{BB962C8B-B14F-4D97-AF65-F5344CB8AC3E}">
        <p14:creationId xmlns="" xmlns:p14="http://schemas.microsoft.com/office/powerpoint/2010/main" val="125737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NIRBHAYA</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marL="0" lvl="1" indent="0">
              <a:lnSpc>
                <a:spcPct val="100000"/>
              </a:lnSpc>
              <a:spcBef>
                <a:spcPts val="300"/>
              </a:spcBef>
              <a:buSzPct val="100000"/>
              <a:buNone/>
            </a:pPr>
            <a:r>
              <a:rPr lang="en-US" sz="1800" dirty="0" smtClean="0"/>
              <a:t> We have decided to make a portable chipset contain sensors and voice navigation keeping in mind of women security this will we helpful.</a:t>
            </a:r>
          </a:p>
          <a:p>
            <a:pPr marL="0" lvl="1" indent="0">
              <a:lnSpc>
                <a:spcPct val="100000"/>
              </a:lnSpc>
              <a:spcBef>
                <a:spcPts val="300"/>
              </a:spcBef>
              <a:buSzPct val="100000"/>
              <a:buNone/>
            </a:pPr>
            <a:endParaRPr lang="en-US" sz="1800" dirty="0" smtClean="0"/>
          </a:p>
          <a:p>
            <a:pPr marL="0" lvl="1" indent="0">
              <a:lnSpc>
                <a:spcPct val="100000"/>
              </a:lnSpc>
              <a:spcBef>
                <a:spcPts val="300"/>
              </a:spcBef>
              <a:buSzPct val="100000"/>
              <a:buNone/>
            </a:pPr>
            <a:r>
              <a:rPr lang="en-US" sz="1800" dirty="0" smtClean="0"/>
              <a:t>When a women is in harsh condition the sensor will detect the voice of the victim and will immediately contact to the nearest police station</a:t>
            </a:r>
          </a:p>
          <a:p>
            <a:pPr marL="0" lvl="1" indent="0">
              <a:lnSpc>
                <a:spcPct val="100000"/>
              </a:lnSpc>
              <a:spcBef>
                <a:spcPts val="300"/>
              </a:spcBef>
              <a:buSzPct val="100000"/>
              <a:buNone/>
            </a:pPr>
            <a:endParaRPr lang="en-US" sz="1800" dirty="0" smtClean="0"/>
          </a:p>
          <a:p>
            <a:pPr marL="0" lvl="1" indent="0">
              <a:lnSpc>
                <a:spcPct val="100000"/>
              </a:lnSpc>
              <a:spcBef>
                <a:spcPts val="300"/>
              </a:spcBef>
              <a:buSzPct val="100000"/>
              <a:buNone/>
            </a:pPr>
            <a:r>
              <a:rPr lang="en-US" sz="1800" dirty="0" smtClean="0"/>
              <a:t>There will be device application connected to the sensor so that the victim as well as the family member's can contact with the victim. </a:t>
            </a:r>
          </a:p>
          <a:p>
            <a:pPr marL="0" lvl="1" indent="0">
              <a:lnSpc>
                <a:spcPct val="100000"/>
              </a:lnSpc>
              <a:spcBef>
                <a:spcPts val="300"/>
              </a:spcBef>
              <a:buSzPct val="100000"/>
              <a:buNone/>
            </a:pPr>
            <a:endParaRPr lang="en-US" sz="1800" dirty="0" smtClean="0"/>
          </a:p>
          <a:p>
            <a:pPr marL="0" lvl="1" indent="0">
              <a:lnSpc>
                <a:spcPct val="100000"/>
              </a:lnSpc>
              <a:spcBef>
                <a:spcPts val="300"/>
              </a:spcBef>
              <a:buSzPct val="100000"/>
              <a:buNone/>
            </a:pPr>
            <a:r>
              <a:rPr lang="en-US" sz="1800" dirty="0" smtClean="0"/>
              <a:t>There will be a button attach to sensor in case voice is not detected , victim can press the button too.</a:t>
            </a:r>
          </a:p>
          <a:p>
            <a:pPr marL="0" lvl="1" indent="0">
              <a:lnSpc>
                <a:spcPct val="100000"/>
              </a:lnSpc>
              <a:spcBef>
                <a:spcPts val="300"/>
              </a:spcBef>
              <a:buSzPct val="100000"/>
              <a:buNone/>
            </a:pPr>
            <a:endParaRPr lang="en-US" sz="1800" dirty="0" smtClean="0"/>
          </a:p>
          <a:p>
            <a:pPr marL="0" lvl="1" indent="0">
              <a:lnSpc>
                <a:spcPct val="100000"/>
              </a:lnSpc>
              <a:spcBef>
                <a:spcPts val="300"/>
              </a:spcBef>
              <a:buSzPct val="100000"/>
              <a:buNone/>
            </a:pPr>
            <a:r>
              <a:rPr lang="en-US" sz="1800" dirty="0" smtClean="0"/>
              <a:t>All of the above we use </a:t>
            </a:r>
            <a:r>
              <a:rPr lang="en-US" sz="1800" dirty="0" err="1" smtClean="0"/>
              <a:t>Adhoc</a:t>
            </a:r>
            <a:r>
              <a:rPr lang="en-US" sz="1800" dirty="0" smtClean="0"/>
              <a:t> network for sending the location detail from the victim sensor or mobile application to the family member or nearest police station.</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1828800" y="609600"/>
            <a:ext cx="8534400" cy="5029200"/>
          </a:xfrm>
        </p:spPr>
        <p:txBody>
          <a:bodyPr>
            <a:normAutofit/>
          </a:bodyPr>
          <a:lstStyle/>
          <a:p>
            <a:pPr marL="514350" indent="-514350">
              <a:buAutoNum type="arabicPeriod"/>
            </a:pPr>
            <a:r>
              <a:rPr lang="en-US" b="1" dirty="0" err="1" smtClean="0">
                <a:solidFill>
                  <a:schemeClr val="tx1"/>
                </a:solidFill>
              </a:rPr>
              <a:t>Safelet</a:t>
            </a:r>
            <a:endParaRPr lang="en-US" b="1" dirty="0" smtClean="0">
              <a:solidFill>
                <a:schemeClr val="tx1"/>
              </a:solidFill>
            </a:endParaRPr>
          </a:p>
          <a:p>
            <a:pPr marL="514350" indent="-514350" algn="l"/>
            <a:r>
              <a:rPr lang="en-US" sz="1400" dirty="0" smtClean="0">
                <a:solidFill>
                  <a:schemeClr val="tx1"/>
                </a:solidFill>
              </a:rPr>
              <a:t> </a:t>
            </a:r>
            <a:r>
              <a:rPr lang="en-US" sz="1800" dirty="0" smtClean="0">
                <a:solidFill>
                  <a:schemeClr val="tx1"/>
                </a:solidFill>
              </a:rPr>
              <a:t>As </a:t>
            </a:r>
            <a:r>
              <a:rPr lang="en-US" sz="1800" dirty="0">
                <a:solidFill>
                  <a:schemeClr val="tx1"/>
                </a:solidFill>
              </a:rPr>
              <a:t>with many wearable devices that focus on safety, </a:t>
            </a:r>
            <a:r>
              <a:rPr lang="en-US" sz="1800" dirty="0" err="1">
                <a:solidFill>
                  <a:schemeClr val="tx1"/>
                </a:solidFill>
                <a:hlinkClick r:id="rId2"/>
              </a:rPr>
              <a:t>Safelet</a:t>
            </a:r>
            <a:r>
              <a:rPr lang="en-US" sz="1800" dirty="0">
                <a:solidFill>
                  <a:schemeClr val="tx1"/>
                </a:solidFill>
              </a:rPr>
              <a:t> was designed with </a:t>
            </a:r>
            <a:r>
              <a:rPr lang="en-US" sz="1800" dirty="0" smtClean="0">
                <a:solidFill>
                  <a:schemeClr val="tx1"/>
                </a:solidFill>
              </a:rPr>
              <a:t>speed and </a:t>
            </a:r>
            <a:r>
              <a:rPr lang="en-US" sz="1800" dirty="0">
                <a:solidFill>
                  <a:schemeClr val="tx1"/>
                </a:solidFill>
              </a:rPr>
              <a:t>convenience in mind. The bracelet has two buttons on the side that users can press to send a message to contact within a Guardian Network. If the situation is one of high danger, friends and family members who see the alert can automatically call an emergency number like 911 from within the app. The smart bracelet also syncs with the user’s mobile phone to start recording audio</a:t>
            </a:r>
            <a:r>
              <a:rPr lang="en-US" sz="1800" dirty="0" smtClean="0">
                <a:solidFill>
                  <a:schemeClr val="tx1"/>
                </a:solidFill>
              </a:rPr>
              <a:t>.</a:t>
            </a:r>
          </a:p>
          <a:p>
            <a:pPr marL="514350" indent="-514350" algn="l">
              <a:buFont typeface="Arial" pitchFamily="34" charset="0"/>
              <a:buChar char="•"/>
            </a:pPr>
            <a:endParaRPr lang="en-US" sz="1800" dirty="0">
              <a:solidFill>
                <a:schemeClr val="tx1"/>
              </a:solidFill>
            </a:endParaRPr>
          </a:p>
          <a:p>
            <a:pPr marL="514350" indent="-514350" algn="l">
              <a:buFont typeface="Arial" pitchFamily="34" charset="0"/>
              <a:buChar char="•"/>
            </a:pPr>
            <a:endParaRPr lang="en-US" sz="1800" dirty="0" smtClean="0">
              <a:solidFill>
                <a:schemeClr val="tx1"/>
              </a:solidFill>
            </a:endParaRPr>
          </a:p>
          <a:p>
            <a:pPr marL="514350" indent="-514350" algn="l">
              <a:buFont typeface="Arial" pitchFamily="34" charset="0"/>
              <a:buChar char="•"/>
            </a:pPr>
            <a:r>
              <a:rPr lang="en-US" sz="1800" b="1" dirty="0" smtClean="0">
                <a:solidFill>
                  <a:schemeClr val="tx1"/>
                </a:solidFill>
              </a:rPr>
              <a:t>Disadvantage:-</a:t>
            </a:r>
            <a:r>
              <a:rPr lang="en-US" sz="1800" dirty="0" smtClean="0">
                <a:solidFill>
                  <a:schemeClr val="tx1"/>
                </a:solidFill>
              </a:rPr>
              <a:t>Sometimes the Victim is not able to press the button so we have used the Voice Detection Function in order to keep it as a backup in harsh condition</a:t>
            </a:r>
          </a:p>
          <a:p>
            <a:pPr marL="514350" indent="-514350" algn="l"/>
            <a:endParaRPr lang="en-US" sz="1400" dirty="0" smtClean="0">
              <a:solidFill>
                <a:schemeClr val="tx1"/>
              </a:solidFill>
            </a:endParaRPr>
          </a:p>
          <a:p>
            <a:pPr marL="514350" indent="-514350" algn="l"/>
            <a:r>
              <a:rPr lang="en-US" sz="1400" dirty="0" smtClean="0">
                <a:solidFill>
                  <a:schemeClr val="tx1"/>
                </a:solidFill>
              </a:rPr>
              <a:t> </a:t>
            </a:r>
            <a:endParaRPr lang="en-US" sz="14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1"/>
            <a:ext cx="10972800" cy="5973763"/>
          </a:xfrm>
        </p:spPr>
        <p:txBody>
          <a:bodyPr>
            <a:normAutofit/>
          </a:bodyPr>
          <a:lstStyle/>
          <a:p>
            <a:pPr algn="ctr">
              <a:buNone/>
            </a:pPr>
            <a:r>
              <a:rPr lang="en-US" b="1" dirty="0"/>
              <a:t>2. </a:t>
            </a:r>
            <a:r>
              <a:rPr lang="en-US" b="1" dirty="0" smtClean="0"/>
              <a:t>SIREN</a:t>
            </a:r>
          </a:p>
          <a:p>
            <a:pPr algn="ctr">
              <a:buNone/>
            </a:pPr>
            <a:r>
              <a:rPr lang="en-US" sz="1800" dirty="0"/>
              <a:t>Disguised as an average ring, </a:t>
            </a:r>
            <a:r>
              <a:rPr lang="en-US" sz="1800" dirty="0">
                <a:hlinkClick r:id="rId2"/>
              </a:rPr>
              <a:t>SIREN</a:t>
            </a:r>
            <a:r>
              <a:rPr lang="en-US" sz="1800" dirty="0"/>
              <a:t> actually helps users stay safe by emitting a piercing, loud sound to confuse and distract attackers. The sound is over 110 decibels loud and can be heard from 50 feet away. Users simply twist the top of the ring to the left, approximately 60 degrees, to emit the loud sound. In a little over a second, the sound begins; this delay also allows the user to switch the ring back off in cause the situation doesn’t require it anymore. Its stylish design and easy access make it simple to use in variety of situations</a:t>
            </a:r>
            <a:r>
              <a:rPr lang="en-US" sz="1800" dirty="0" smtClean="0"/>
              <a:t>.</a:t>
            </a:r>
          </a:p>
          <a:p>
            <a:endParaRPr lang="en-US" sz="1800" dirty="0"/>
          </a:p>
          <a:p>
            <a:r>
              <a:rPr lang="en-US" sz="1800" b="1" dirty="0" smtClean="0"/>
              <a:t>Disadvantage:- </a:t>
            </a:r>
            <a:r>
              <a:rPr lang="en-US" sz="1800" dirty="0" smtClean="0"/>
              <a:t>Sometimes the victim is not able to move the Rings and on the other hand may be the rings felt down from the hands.</a:t>
            </a:r>
          </a:p>
          <a:p>
            <a:pPr>
              <a:buNone/>
            </a:pPr>
            <a:r>
              <a:rPr lang="en-US" sz="1800" dirty="0" smtClean="0"/>
              <a:t>       But in our chipset there will be a tracking device from which victim family members can track victims locations and try to contact the victim or it can be used to track the last victim Location       </a:t>
            </a:r>
          </a:p>
          <a:p>
            <a:pPr>
              <a:buNone/>
            </a:pPr>
            <a:r>
              <a:rPr lang="en-US" sz="1800" dirty="0" smtClean="0"/>
              <a:t>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normAutofit/>
          </a:bodyPr>
          <a:lstStyle/>
          <a:p>
            <a:pPr algn="ctr">
              <a:buNone/>
            </a:pPr>
            <a:r>
              <a:rPr lang="en-US" b="1" dirty="0"/>
              <a:t>3. Stiletto </a:t>
            </a:r>
            <a:r>
              <a:rPr lang="en-US" b="1" dirty="0" smtClean="0"/>
              <a:t>Charms</a:t>
            </a:r>
          </a:p>
          <a:p>
            <a:pPr>
              <a:buNone/>
            </a:pPr>
            <a:r>
              <a:rPr lang="en-US" sz="1900" dirty="0"/>
              <a:t>In an effort to make the personal safety device more discreet, </a:t>
            </a:r>
            <a:r>
              <a:rPr lang="en-US" sz="1900" dirty="0">
                <a:hlinkClick r:id="rId2"/>
              </a:rPr>
              <a:t>Stiletto Charms</a:t>
            </a:r>
            <a:r>
              <a:rPr lang="en-US" sz="1900" dirty="0"/>
              <a:t> mimic the aesthetic of modern jewelry. They can complement virtually any outfit but secretly manage a variety of functionalities. Using the Stiletto mobile app, users can create an emergency profile, set up emergency </a:t>
            </a:r>
            <a:r>
              <a:rPr lang="en-US" sz="1900" dirty="0" smtClean="0"/>
              <a:t>contacts and </a:t>
            </a:r>
            <a:r>
              <a:rPr lang="en-US" sz="1900" dirty="0"/>
              <a:t>check the device’s battery level. Besides contacting friends and family members, Stiletto Charms can also reach 911 dispatches in the U.S.—and they even have a voice-assisted alert system to communicate when the user </a:t>
            </a:r>
            <a:r>
              <a:rPr lang="en-US" sz="1900" dirty="0" smtClean="0"/>
              <a:t>might </a:t>
            </a:r>
            <a:r>
              <a:rPr lang="en-US" sz="1900" dirty="0"/>
              <a:t>not be able to </a:t>
            </a:r>
            <a:r>
              <a:rPr lang="en-US" sz="1900" dirty="0" smtClean="0"/>
              <a:t>speak.</a:t>
            </a:r>
          </a:p>
          <a:p>
            <a:pPr>
              <a:buNone/>
            </a:pPr>
            <a:endParaRPr lang="en-US" sz="1900" dirty="0" smtClean="0"/>
          </a:p>
          <a:p>
            <a:r>
              <a:rPr lang="en-US" sz="1900" b="1" dirty="0" smtClean="0"/>
              <a:t>Disadvantage:-</a:t>
            </a:r>
            <a:r>
              <a:rPr lang="en-US" sz="1900" b="1" dirty="0"/>
              <a:t> </a:t>
            </a:r>
            <a:r>
              <a:rPr lang="en-US" sz="1900" dirty="0" smtClean="0"/>
              <a:t>It is compatible to our Device Procedure but since there is no Tracking Detail to the other family member, as well as it is embedded in a jewelry type material which the attackers first spot to victim to remove all the jewelry            </a:t>
            </a:r>
            <a:endParaRPr lang="en-US" sz="1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08000" y="457201"/>
            <a:ext cx="10972800" cy="5668963"/>
          </a:xfrm>
        </p:spPr>
        <p:txBody>
          <a:bodyPr>
            <a:normAutofit/>
          </a:bodyPr>
          <a:lstStyle/>
          <a:p>
            <a:pPr algn="ctr">
              <a:buNone/>
            </a:pPr>
            <a:r>
              <a:rPr lang="en-US" b="1" dirty="0"/>
              <a:t>4. ROAR (Athena</a:t>
            </a:r>
            <a:r>
              <a:rPr lang="en-US" b="1" dirty="0" smtClean="0"/>
              <a:t>)</a:t>
            </a:r>
          </a:p>
          <a:p>
            <a:pPr>
              <a:buNone/>
            </a:pPr>
            <a:r>
              <a:rPr lang="en-US" sz="1900" dirty="0"/>
              <a:t>ROAR for Good created its first product, </a:t>
            </a:r>
            <a:r>
              <a:rPr lang="en-US" sz="1900" dirty="0">
                <a:hlinkClick r:id="rId2"/>
              </a:rPr>
              <a:t>Athena</a:t>
            </a:r>
            <a:r>
              <a:rPr lang="en-US" sz="1900" dirty="0"/>
              <a:t>, to create a simple way for women to get help. Roughly the size of a half dollar coin, Athena activates a loud alarm when users press a button. The device then sends an alert with the location of the user to contacts who can help. </a:t>
            </a:r>
            <a:r>
              <a:rPr lang="en-US" sz="1900" dirty="0" smtClean="0"/>
              <a:t>The device can be attached to a purse or even worn as a necklace (a recessed button avoids any accidental alarms). Users </a:t>
            </a:r>
            <a:r>
              <a:rPr lang="en-US" sz="1900" dirty="0"/>
              <a:t>can also set the device to silent mode so that Athena still sends information to </a:t>
            </a:r>
            <a:r>
              <a:rPr lang="en-US" sz="1900" dirty="0" smtClean="0"/>
              <a:t>contacts </a:t>
            </a:r>
            <a:r>
              <a:rPr lang="en-US" sz="1900" dirty="0"/>
              <a:t>without making a sound</a:t>
            </a:r>
            <a:r>
              <a:rPr lang="en-US" sz="1900" dirty="0" smtClean="0"/>
              <a:t>.</a:t>
            </a:r>
          </a:p>
          <a:p>
            <a:pPr>
              <a:buNone/>
            </a:pPr>
            <a:endParaRPr lang="en-US" sz="1900" dirty="0"/>
          </a:p>
          <a:p>
            <a:r>
              <a:rPr lang="en-US" sz="1900" b="1" dirty="0" smtClean="0"/>
              <a:t>Disadvantages:- </a:t>
            </a:r>
            <a:r>
              <a:rPr lang="en-US" sz="1900" dirty="0" smtClean="0"/>
              <a:t> But in this case too </a:t>
            </a:r>
            <a:r>
              <a:rPr lang="en-US" sz="2000" dirty="0" smtClean="0">
                <a:solidFill>
                  <a:schemeClr val="tx1"/>
                </a:solidFill>
              </a:rPr>
              <a:t>Sometimes the Victim is not able to press the button so we have used the Voice Detection Function in order to keep it as a backup in harsh condition .</a:t>
            </a:r>
            <a:endParaRPr lang="en-US" sz="1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97563"/>
          </a:xfrm>
        </p:spPr>
        <p:txBody>
          <a:bodyPr/>
          <a:lstStyle/>
          <a:p>
            <a:pPr algn="ctr">
              <a:buNone/>
            </a:pPr>
            <a:r>
              <a:rPr lang="en-US" b="1" dirty="0"/>
              <a:t>5. </a:t>
            </a:r>
            <a:r>
              <a:rPr lang="en-US" b="1" dirty="0" err="1" smtClean="0"/>
              <a:t>Revolar</a:t>
            </a:r>
            <a:endParaRPr lang="en-US" b="1" dirty="0" smtClean="0"/>
          </a:p>
          <a:p>
            <a:pPr>
              <a:buNone/>
            </a:pPr>
            <a:r>
              <a:rPr lang="en-US" sz="1800" dirty="0"/>
              <a:t>From a distance, </a:t>
            </a:r>
            <a:r>
              <a:rPr lang="en-US" sz="1800" dirty="0" err="1">
                <a:hlinkClick r:id="rId2"/>
              </a:rPr>
              <a:t>Revolar</a:t>
            </a:r>
            <a:r>
              <a:rPr lang="en-US" sz="1800" dirty="0"/>
              <a:t> looks almost like a small garage clicker. Oval-shaped and measuring less than two inches, it easily clips onto a jeans pocket or sports bra. An alternate case lets users easily attach it to a set of keys. When pressed twice, </a:t>
            </a:r>
            <a:r>
              <a:rPr lang="en-US" sz="1800" dirty="0" err="1"/>
              <a:t>Revolar</a:t>
            </a:r>
            <a:r>
              <a:rPr lang="en-US" sz="1800" dirty="0"/>
              <a:t> sends a ‘yellow alert’ to designated contacts; they receive a text message with the user’s location and a message saying the user feels unsafe. A triple-press sends a ‘red alert’ which indicates the user is in need of serious help. </a:t>
            </a:r>
            <a:r>
              <a:rPr lang="en-US" sz="1800" dirty="0" err="1"/>
              <a:t>Revolar</a:t>
            </a:r>
            <a:r>
              <a:rPr lang="en-US" sz="1800" dirty="0"/>
              <a:t> requires no extra app download—just the appropriate contact information</a:t>
            </a:r>
            <a:r>
              <a:rPr lang="en-US" sz="1800" dirty="0" smtClean="0"/>
              <a:t>.</a:t>
            </a:r>
          </a:p>
          <a:p>
            <a:pPr>
              <a:buNone/>
            </a:pPr>
            <a:endParaRPr lang="en-US" sz="1800" dirty="0"/>
          </a:p>
          <a:p>
            <a:r>
              <a:rPr lang="en-US" sz="1800" b="1" dirty="0" smtClean="0"/>
              <a:t>Disadvantage:-  </a:t>
            </a:r>
            <a:r>
              <a:rPr lang="en-US" sz="1800" dirty="0" smtClean="0"/>
              <a:t>In this case the </a:t>
            </a:r>
            <a:r>
              <a:rPr lang="en-US" sz="1800" dirty="0" smtClean="0">
                <a:solidFill>
                  <a:schemeClr val="tx1"/>
                </a:solidFill>
              </a:rPr>
              <a:t>Sometimes the Victim is not able to press the button so we have used the Voice Detection Function in order to keep it as a backup in harsh condition. </a:t>
            </a:r>
            <a:endParaRPr lang="en-US" sz="1800" b="1" dirty="0" smtClean="0"/>
          </a:p>
          <a:p>
            <a:endParaRPr lang="en-US" sz="1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a:bodyPr>
          <a:lstStyle/>
          <a:p>
            <a:r>
              <a:rPr lang="en-US" dirty="0" smtClean="0"/>
              <a:t>The main Advantage Expect all the above listed things are </a:t>
            </a:r>
          </a:p>
          <a:p>
            <a:r>
              <a:rPr lang="en-US" dirty="0" smtClean="0"/>
              <a:t>Use of Voice navigation</a:t>
            </a:r>
          </a:p>
          <a:p>
            <a:r>
              <a:rPr lang="en-US" dirty="0" smtClean="0"/>
              <a:t>Use of Sensor for auto-detect</a:t>
            </a:r>
          </a:p>
          <a:p>
            <a:r>
              <a:rPr lang="en-US" dirty="0" smtClean="0"/>
              <a:t>Use of GPRS for location Detection</a:t>
            </a:r>
          </a:p>
          <a:p>
            <a:r>
              <a:rPr lang="en-US" dirty="0" smtClean="0"/>
              <a:t>Use of button one of the common use for all</a:t>
            </a:r>
          </a:p>
          <a:p>
            <a:r>
              <a:rPr lang="en-US" dirty="0" smtClean="0"/>
              <a:t>All of the above we use </a:t>
            </a:r>
            <a:r>
              <a:rPr lang="en-US" dirty="0" err="1" smtClean="0"/>
              <a:t>Adhoc</a:t>
            </a:r>
            <a:r>
              <a:rPr lang="en-US" dirty="0" smtClean="0"/>
              <a:t> network for sending the location detail from the victim sensor or mobile application to the family member or nearest police station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657</Words>
  <Application>Microsoft Office PowerPoint</Application>
  <PresentationFormat>Custom</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NIRBHAYA </vt:lpstr>
      <vt:lpstr>Slide 4</vt:lpstr>
      <vt:lpstr>Slide 5</vt:lpstr>
      <vt:lpstr>Slide 6</vt:lpstr>
      <vt:lpstr>Slide 7</vt:lpstr>
      <vt:lpstr>Slide 8</vt:lpstr>
      <vt:lpstr>ADVANTAGE</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Mr HHH</cp:lastModifiedBy>
  <cp:revision>54</cp:revision>
  <dcterms:created xsi:type="dcterms:W3CDTF">2018-02-28T13:17:13Z</dcterms:created>
  <dcterms:modified xsi:type="dcterms:W3CDTF">2018-03-12T17:46:48Z</dcterms:modified>
</cp:coreProperties>
</file>