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
  </p:notesMasterIdLst>
  <p:handoutMasterIdLst>
    <p:handoutMasterId r:id="rId9"/>
  </p:handoutMasterIdLst>
  <p:sldIdLst>
    <p:sldId id="452" r:id="rId5"/>
    <p:sldId id="453" r:id="rId6"/>
    <p:sldId id="451" r:id="rId7"/>
  </p:sldIdLst>
  <p:sldSz cx="9144000" cy="6858000" type="screen4x3"/>
  <p:notesSz cx="7315200" cy="96012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0">
          <p15:clr>
            <a:srgbClr val="A4A3A4"/>
          </p15:clr>
        </p15:guide>
        <p15:guide id="11" orient="horz" pos="2184" userDrawn="1">
          <p15:clr>
            <a:srgbClr val="A4A3A4"/>
          </p15:clr>
        </p15:guide>
        <p15:guide id="12" orient="horz" pos="3363" userDrawn="1">
          <p15:clr>
            <a:srgbClr val="A4A3A4"/>
          </p15:clr>
        </p15:guide>
        <p15:guide id="13" orient="horz" pos="720" userDrawn="1">
          <p15:clr>
            <a:srgbClr val="A4A3A4"/>
          </p15:clr>
        </p15:guide>
        <p15:guide id="14" pos="4104" userDrawn="1">
          <p15:clr>
            <a:srgbClr val="A4A3A4"/>
          </p15:clr>
        </p15:guide>
        <p15:guide id="15" pos="1632"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D1C"/>
    <a:srgbClr val="002776"/>
    <a:srgbClr val="FFFFFF"/>
    <a:srgbClr val="575757"/>
    <a:srgbClr val="000000"/>
    <a:srgbClr val="FFCD00"/>
    <a:srgbClr val="ED8B00"/>
    <a:srgbClr val="DB291C"/>
    <a:srgbClr val="FF99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1" autoAdjust="0"/>
    <p:restoredTop sz="95053" autoAdjust="0"/>
  </p:normalViewPr>
  <p:slideViewPr>
    <p:cSldViewPr snapToGrid="0" showGuides="1">
      <p:cViewPr>
        <p:scale>
          <a:sx n="81" d="100"/>
          <a:sy n="81" d="100"/>
        </p:scale>
        <p:origin x="-1266" y="210"/>
      </p:cViewPr>
      <p:guideLst>
        <p:guide orient="horz" pos="2184"/>
        <p:guide orient="horz" pos="3363"/>
        <p:guide orient="horz" pos="720"/>
        <p:guide/>
        <p:guide pos="4104"/>
        <p:guide pos="1632"/>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4/11/2018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4/11/2018</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53282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Drag picture to placeholder or click icon to add</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80"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Drag picture to placeholder or click icon to add</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Drag picture to placeholder or click icon to add</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Drag picture to placeholder or click icon to add</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855275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47FB28-739C-40A0-A418-A8C97BF9D435}" type="datetimeFigureOut">
              <a:rPr lang="en-US" smtClean="0"/>
              <a:t>4/11/2018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Tree>
    <p:extLst>
      <p:ext uri="{BB962C8B-B14F-4D97-AF65-F5344CB8AC3E}">
        <p14:creationId xmlns:p14="http://schemas.microsoft.com/office/powerpoint/2010/main" val="7370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5" name="CaseCode"/>
          <p:cNvSpPr txBox="1"/>
          <p:nvPr userDrawn="1"/>
        </p:nvSpPr>
        <p:spPr>
          <a:xfrm>
            <a:off x="4751388" y="6476999"/>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a:t>
            </a:r>
            <a:r>
              <a:rPr lang="en-US" sz="650" noProof="0" dirty="0" err="1" smtClean="0">
                <a:solidFill>
                  <a:schemeClr val="bg1"/>
                </a:solidFill>
              </a:rPr>
              <a:t>BeTheImpact</a:t>
            </a:r>
            <a:endParaRPr lang="en-US" sz="650" noProof="0" dirty="0">
              <a:solidFill>
                <a:schemeClr val="bg1"/>
              </a:solidFill>
            </a:endParaRP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2018 Deloitte Development LLC. All rights reserved.</a:t>
            </a:r>
            <a:endParaRPr lang="en-US" sz="650" noProof="0" dirty="0">
              <a:solidFill>
                <a:schemeClr val="bg1"/>
              </a:solidFill>
            </a:endParaRP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7911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smtClean="0">
                <a:solidFill>
                  <a:schemeClr val="tx1"/>
                </a:solidFill>
                <a:latin typeface="+mn-lt"/>
              </a:rPr>
              <a:t>Copyright © 2018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7"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p:cNvSpPr>
            <a:spLocks noGrp="1"/>
          </p:cNvSpPr>
          <p:nvPr>
            <p:ph type="subTitle" idx="1"/>
          </p:nvPr>
        </p:nvSpPr>
        <p:spPr/>
        <p:txBody>
          <a:bodyPr/>
          <a:lstStyle/>
          <a:p>
            <a:r>
              <a:rPr lang="en-US" dirty="0" smtClean="0"/>
              <a:t>TechnoUtsav - 2018</a:t>
            </a:r>
          </a:p>
          <a:p>
            <a:pPr lvl="1"/>
            <a:r>
              <a:rPr lang="en-US" dirty="0" smtClean="0"/>
              <a:t>Team Name</a:t>
            </a:r>
            <a:endParaRPr lang="en-US" noProof="0" dirty="0"/>
          </a:p>
        </p:txBody>
      </p:sp>
      <p:sp>
        <p:nvSpPr>
          <p:cNvPr id="4" name="Text Placeholder 3"/>
          <p:cNvSpPr>
            <a:spLocks noGrp="1"/>
          </p:cNvSpPr>
          <p:nvPr>
            <p:ph type="body" sz="quarter" idx="10"/>
          </p:nvPr>
        </p:nvSpPr>
        <p:spPr/>
        <p:txBody>
          <a:bodyPr/>
          <a:lstStyle/>
          <a:p>
            <a:r>
              <a:rPr lang="en-US" dirty="0"/>
              <a:t>Campus Name</a:t>
            </a:r>
          </a:p>
        </p:txBody>
      </p:sp>
      <p:sp>
        <p:nvSpPr>
          <p:cNvPr id="2" name="Rectangle 1"/>
          <p:cNvSpPr/>
          <p:nvPr/>
        </p:nvSpPr>
        <p:spPr>
          <a:xfrm>
            <a:off x="3830451" y="3293963"/>
            <a:ext cx="1483098" cy="270074"/>
          </a:xfrm>
          <a:prstGeom prst="rect">
            <a:avLst/>
          </a:prstGeom>
        </p:spPr>
        <p:txBody>
          <a:bodyPr wrap="none">
            <a:spAutoFit/>
          </a:bodyPr>
          <a:lstStyle/>
          <a:p>
            <a:pPr marL="342900" marR="0" lvl="0" indent="-342900">
              <a:lnSpc>
                <a:spcPct val="105000"/>
              </a:lnSpc>
              <a:spcBef>
                <a:spcPts val="0"/>
              </a:spcBef>
              <a:spcAft>
                <a:spcPts val="0"/>
              </a:spcAft>
              <a:buFont typeface="+mj-lt"/>
              <a:buAutoNum type="arabicPeriod"/>
            </a:pPr>
            <a:r>
              <a:rPr lang="en-GB" sz="1100" b="1" dirty="0">
                <a:latin typeface="Verdana" panose="020B0604030504040204" pitchFamily="34" charset="0"/>
                <a:ea typeface="Calibri" panose="020F0502020204030204" pitchFamily="34" charset="0"/>
                <a:cs typeface="Times New Roman" panose="02020603050405020304" pitchFamily="18" charset="0"/>
              </a:rPr>
              <a:t>3 minutes</a:t>
            </a:r>
            <a:r>
              <a:rPr lang="en-GB" sz="1100" dirty="0">
                <a:latin typeface="Verdana" panose="020B0604030504040204" pitchFamily="34" charset="0"/>
                <a:ea typeface="Calibri" panose="020F0502020204030204" pitchFamily="34"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2855"/>
          <a:stretch/>
        </p:blipFill>
        <p:spPr>
          <a:xfrm>
            <a:off x="2033914" y="755877"/>
            <a:ext cx="5076172" cy="4423635"/>
          </a:xfrm>
          <a:prstGeom prst="rect">
            <a:avLst/>
          </a:prstGeom>
        </p:spPr>
      </p:pic>
    </p:spTree>
    <p:extLst>
      <p:ext uri="{BB962C8B-B14F-4D97-AF65-F5344CB8AC3E}">
        <p14:creationId xmlns:p14="http://schemas.microsoft.com/office/powerpoint/2010/main" val="6073071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303245" y="778583"/>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lvl="1" algn="ctr">
              <a:spcBef>
                <a:spcPts val="300"/>
              </a:spcBef>
              <a:buSzPct val="100000"/>
            </a:pPr>
            <a:r>
              <a:rPr lang="en-US" sz="1100" dirty="0">
                <a:solidFill>
                  <a:schemeClr val="tx1"/>
                </a:solidFill>
              </a:rPr>
              <a:t>Now days everyone is felt cheated during fuel refills at petrol pump</a:t>
            </a:r>
          </a:p>
          <a:p>
            <a:pPr marL="0" lvl="1" algn="ctr">
              <a:spcBef>
                <a:spcPts val="300"/>
              </a:spcBef>
              <a:buSzPct val="100000"/>
            </a:pPr>
            <a:r>
              <a:rPr lang="en-US" sz="1100" dirty="0">
                <a:solidFill>
                  <a:schemeClr val="tx1"/>
                </a:solidFill>
              </a:rPr>
              <a:t>Everyone Earns Money they in Return also wants the right output of their money</a:t>
            </a:r>
          </a:p>
          <a:p>
            <a:pPr algn="ctr" defTabSz="685634" fontAlgn="t"/>
            <a:endParaRPr lang="en-US" sz="1200" i="1" dirty="0">
              <a:solidFill>
                <a:schemeClr val="tx1"/>
              </a:solidFill>
            </a:endParaRPr>
          </a:p>
        </p:txBody>
      </p:sp>
      <p:sp>
        <p:nvSpPr>
          <p:cNvPr id="6" name="AutoShape 108"/>
          <p:cNvSpPr>
            <a:spLocks noChangeArrowheads="1"/>
          </p:cNvSpPr>
          <p:nvPr/>
        </p:nvSpPr>
        <p:spPr bwMode="auto">
          <a:xfrm>
            <a:off x="3523184" y="1570415"/>
            <a:ext cx="2146697" cy="340145"/>
          </a:xfrm>
          <a:prstGeom prst="chevron">
            <a:avLst>
              <a:gd name="adj" fmla="val 34751"/>
            </a:avLst>
          </a:prstGeom>
          <a:solidFill>
            <a:schemeClr val="accent3"/>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Solution</a:t>
            </a:r>
          </a:p>
        </p:txBody>
      </p:sp>
      <p:sp>
        <p:nvSpPr>
          <p:cNvPr id="7" name="AutoShape 109"/>
          <p:cNvSpPr>
            <a:spLocks noChangeArrowheads="1"/>
          </p:cNvSpPr>
          <p:nvPr/>
        </p:nvSpPr>
        <p:spPr bwMode="auto">
          <a:xfrm>
            <a:off x="710764" y="1570415"/>
            <a:ext cx="2190703" cy="340145"/>
          </a:xfrm>
          <a:prstGeom prst="homePlate">
            <a:avLst>
              <a:gd name="adj" fmla="val 34751"/>
            </a:avLst>
          </a:prstGeom>
          <a:solidFill>
            <a:schemeClr val="tx2"/>
          </a:solidFill>
          <a:ln w="3175" cap="rnd" algn="ctr">
            <a:noFill/>
            <a:miter lim="800000"/>
            <a:headEnd/>
            <a:tailEnd/>
          </a:ln>
        </p:spPr>
        <p:txBody>
          <a:bodyPr lIns="34290" anchor="ctr" anchorCtr="1"/>
          <a:lstStyle/>
          <a:p>
            <a:pPr algn="ctr" eaLnBrk="0" hangingPunct="0">
              <a:lnSpc>
                <a:spcPct val="106000"/>
              </a:lnSpc>
            </a:pPr>
            <a:r>
              <a:rPr lang="en-US" sz="1050" b="1" dirty="0">
                <a:solidFill>
                  <a:srgbClr val="FFFFFF"/>
                </a:solidFill>
              </a:rPr>
              <a:t>Issue</a:t>
            </a:r>
          </a:p>
        </p:txBody>
      </p:sp>
      <p:sp>
        <p:nvSpPr>
          <p:cNvPr id="8" name="Freeform 10"/>
          <p:cNvSpPr>
            <a:spLocks noEditPoints="1"/>
          </p:cNvSpPr>
          <p:nvPr/>
        </p:nvSpPr>
        <p:spPr bwMode="auto">
          <a:xfrm>
            <a:off x="756450" y="1587283"/>
            <a:ext cx="241208" cy="256031"/>
          </a:xfrm>
          <a:custGeom>
            <a:avLst/>
            <a:gdLst>
              <a:gd name="T0" fmla="*/ 866 w 2217"/>
              <a:gd name="T1" fmla="*/ 2154 h 2846"/>
              <a:gd name="T2" fmla="*/ 794 w 2217"/>
              <a:gd name="T3" fmla="*/ 2223 h 2846"/>
              <a:gd name="T4" fmla="*/ 694 w 2217"/>
              <a:gd name="T5" fmla="*/ 2187 h 2846"/>
              <a:gd name="T6" fmla="*/ 401 w 2217"/>
              <a:gd name="T7" fmla="*/ 2066 h 2846"/>
              <a:gd name="T8" fmla="*/ 329 w 2217"/>
              <a:gd name="T9" fmla="*/ 2135 h 2846"/>
              <a:gd name="T10" fmla="*/ 220 w 2217"/>
              <a:gd name="T11" fmla="*/ 2055 h 2846"/>
              <a:gd name="T12" fmla="*/ 56 w 2217"/>
              <a:gd name="T13" fmla="*/ 1957 h 2846"/>
              <a:gd name="T14" fmla="*/ 656 w 2217"/>
              <a:gd name="T15" fmla="*/ 2430 h 2846"/>
              <a:gd name="T16" fmla="*/ 1006 w 2217"/>
              <a:gd name="T17" fmla="*/ 2380 h 2846"/>
              <a:gd name="T18" fmla="*/ 865 w 2217"/>
              <a:gd name="T19" fmla="*/ 2509 h 2846"/>
              <a:gd name="T20" fmla="*/ 581 w 2217"/>
              <a:gd name="T21" fmla="*/ 2800 h 2846"/>
              <a:gd name="T22" fmla="*/ 894 w 2217"/>
              <a:gd name="T23" fmla="*/ 2512 h 2846"/>
              <a:gd name="T24" fmla="*/ 1801 w 2217"/>
              <a:gd name="T25" fmla="*/ 280 h 2846"/>
              <a:gd name="T26" fmla="*/ 1521 w 2217"/>
              <a:gd name="T27" fmla="*/ 560 h 2846"/>
              <a:gd name="T28" fmla="*/ 359 w 2217"/>
              <a:gd name="T29" fmla="*/ 2081 h 2846"/>
              <a:gd name="T30" fmla="*/ 378 w 2217"/>
              <a:gd name="T31" fmla="*/ 1980 h 2846"/>
              <a:gd name="T32" fmla="*/ 297 w 2217"/>
              <a:gd name="T33" fmla="*/ 1945 h 2846"/>
              <a:gd name="T34" fmla="*/ 262 w 2217"/>
              <a:gd name="T35" fmla="*/ 2040 h 2846"/>
              <a:gd name="T36" fmla="*/ 336 w 2217"/>
              <a:gd name="T37" fmla="*/ 2097 h 2846"/>
              <a:gd name="T38" fmla="*/ 1651 w 2217"/>
              <a:gd name="T39" fmla="*/ 858 h 2846"/>
              <a:gd name="T40" fmla="*/ 1041 w 2217"/>
              <a:gd name="T41" fmla="*/ 669 h 2846"/>
              <a:gd name="T42" fmla="*/ 630 w 2217"/>
              <a:gd name="T43" fmla="*/ 1094 h 2846"/>
              <a:gd name="T44" fmla="*/ 450 w 2217"/>
              <a:gd name="T45" fmla="*/ 1530 h 2846"/>
              <a:gd name="T46" fmla="*/ 235 w 2217"/>
              <a:gd name="T47" fmla="*/ 1624 h 2846"/>
              <a:gd name="T48" fmla="*/ 80 w 2217"/>
              <a:gd name="T49" fmla="*/ 1833 h 2846"/>
              <a:gd name="T50" fmla="*/ 235 w 2217"/>
              <a:gd name="T51" fmla="*/ 1975 h 2846"/>
              <a:gd name="T52" fmla="*/ 308 w 2217"/>
              <a:gd name="T53" fmla="*/ 1907 h 2846"/>
              <a:gd name="T54" fmla="*/ 416 w 2217"/>
              <a:gd name="T55" fmla="*/ 1987 h 2846"/>
              <a:gd name="T56" fmla="*/ 704 w 2217"/>
              <a:gd name="T57" fmla="*/ 2041 h 2846"/>
              <a:gd name="T58" fmla="*/ 835 w 2217"/>
              <a:gd name="T59" fmla="*/ 2007 h 2846"/>
              <a:gd name="T60" fmla="*/ 881 w 2217"/>
              <a:gd name="T61" fmla="*/ 2075 h 2846"/>
              <a:gd name="T62" fmla="*/ 944 w 2217"/>
              <a:gd name="T63" fmla="*/ 2109 h 2846"/>
              <a:gd name="T64" fmla="*/ 1074 w 2217"/>
              <a:gd name="T65" fmla="*/ 2021 h 2846"/>
              <a:gd name="T66" fmla="*/ 904 w 2217"/>
              <a:gd name="T67" fmla="*/ 1751 h 2846"/>
              <a:gd name="T68" fmla="*/ 839 w 2217"/>
              <a:gd name="T69" fmla="*/ 1604 h 2846"/>
              <a:gd name="T70" fmla="*/ 805 w 2217"/>
              <a:gd name="T71" fmla="*/ 1533 h 2846"/>
              <a:gd name="T72" fmla="*/ 938 w 2217"/>
              <a:gd name="T73" fmla="*/ 1490 h 2846"/>
              <a:gd name="T74" fmla="*/ 1110 w 2217"/>
              <a:gd name="T75" fmla="*/ 1796 h 2846"/>
              <a:gd name="T76" fmla="*/ 1041 w 2217"/>
              <a:gd name="T77" fmla="*/ 2398 h 2846"/>
              <a:gd name="T78" fmla="*/ 1171 w 2217"/>
              <a:gd name="T79" fmla="*/ 2185 h 2846"/>
              <a:gd name="T80" fmla="*/ 1797 w 2217"/>
              <a:gd name="T81" fmla="*/ 2816 h 2846"/>
              <a:gd name="T82" fmla="*/ 1509 w 2217"/>
              <a:gd name="T83" fmla="*/ 1198 h 2846"/>
              <a:gd name="T84" fmla="*/ 1661 w 2217"/>
              <a:gd name="T85" fmla="*/ 1439 h 2846"/>
              <a:gd name="T86" fmla="*/ 2167 w 2217"/>
              <a:gd name="T87" fmla="*/ 1547 h 2846"/>
              <a:gd name="T88" fmla="*/ 490 w 2217"/>
              <a:gd name="T89" fmla="*/ 1615 h 2846"/>
              <a:gd name="T90" fmla="*/ 544 w 2217"/>
              <a:gd name="T91" fmla="*/ 1600 h 2846"/>
              <a:gd name="T92" fmla="*/ 646 w 2217"/>
              <a:gd name="T93" fmla="*/ 1667 h 2846"/>
              <a:gd name="T94" fmla="*/ 767 w 2217"/>
              <a:gd name="T95" fmla="*/ 1646 h 2846"/>
              <a:gd name="T96" fmla="*/ 801 w 2217"/>
              <a:gd name="T97" fmla="*/ 2185 h 2846"/>
              <a:gd name="T98" fmla="*/ 824 w 2217"/>
              <a:gd name="T99" fmla="*/ 2169 h 2846"/>
              <a:gd name="T100" fmla="*/ 839 w 2217"/>
              <a:gd name="T101" fmla="*/ 2089 h 2846"/>
              <a:gd name="T102" fmla="*/ 765 w 2217"/>
              <a:gd name="T103" fmla="*/ 2033 h 2846"/>
              <a:gd name="T104" fmla="*/ 738 w 2217"/>
              <a:gd name="T105" fmla="*/ 2070 h 2846"/>
              <a:gd name="T106" fmla="*/ 739 w 2217"/>
              <a:gd name="T107" fmla="*/ 2173 h 2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9" name="Freeform 20"/>
          <p:cNvSpPr>
            <a:spLocks noEditPoints="1"/>
          </p:cNvSpPr>
          <p:nvPr/>
        </p:nvSpPr>
        <p:spPr bwMode="auto">
          <a:xfrm>
            <a:off x="3778839" y="1581711"/>
            <a:ext cx="276886" cy="289764"/>
          </a:xfrm>
          <a:custGeom>
            <a:avLst/>
            <a:gdLst>
              <a:gd name="T0" fmla="*/ 458 w 458"/>
              <a:gd name="T1" fmla="*/ 276 h 541"/>
              <a:gd name="T2" fmla="*/ 259 w 458"/>
              <a:gd name="T3" fmla="*/ 263 h 541"/>
              <a:gd name="T4" fmla="*/ 176 w 458"/>
              <a:gd name="T5" fmla="*/ 115 h 541"/>
              <a:gd name="T6" fmla="*/ 86 w 458"/>
              <a:gd name="T7" fmla="*/ 102 h 541"/>
              <a:gd name="T8" fmla="*/ 14 w 458"/>
              <a:gd name="T9" fmla="*/ 138 h 541"/>
              <a:gd name="T10" fmla="*/ 11 w 458"/>
              <a:gd name="T11" fmla="*/ 250 h 541"/>
              <a:gd name="T12" fmla="*/ 44 w 458"/>
              <a:gd name="T13" fmla="*/ 265 h 541"/>
              <a:gd name="T14" fmla="*/ 69 w 458"/>
              <a:gd name="T15" fmla="*/ 538 h 541"/>
              <a:gd name="T16" fmla="*/ 102 w 458"/>
              <a:gd name="T17" fmla="*/ 353 h 541"/>
              <a:gd name="T18" fmla="*/ 102 w 458"/>
              <a:gd name="T19" fmla="*/ 510 h 541"/>
              <a:gd name="T20" fmla="*/ 152 w 458"/>
              <a:gd name="T21" fmla="*/ 517 h 541"/>
              <a:gd name="T22" fmla="*/ 173 w 458"/>
              <a:gd name="T23" fmla="*/ 375 h 541"/>
              <a:gd name="T24" fmla="*/ 132 w 458"/>
              <a:gd name="T25" fmla="*/ 269 h 541"/>
              <a:gd name="T26" fmla="*/ 219 w 458"/>
              <a:gd name="T27" fmla="*/ 276 h 541"/>
              <a:gd name="T28" fmla="*/ 189 w 458"/>
              <a:gd name="T29" fmla="*/ 317 h 541"/>
              <a:gd name="T30" fmla="*/ 290 w 458"/>
              <a:gd name="T31" fmla="*/ 506 h 541"/>
              <a:gd name="T32" fmla="*/ 240 w 458"/>
              <a:gd name="T33" fmla="*/ 538 h 541"/>
              <a:gd name="T34" fmla="*/ 407 w 458"/>
              <a:gd name="T35" fmla="*/ 506 h 541"/>
              <a:gd name="T36" fmla="*/ 358 w 458"/>
              <a:gd name="T37" fmla="*/ 317 h 541"/>
              <a:gd name="T38" fmla="*/ 52 w 458"/>
              <a:gd name="T39" fmla="*/ 234 h 541"/>
              <a:gd name="T40" fmla="*/ 81 w 458"/>
              <a:gd name="T41" fmla="*/ 161 h 541"/>
              <a:gd name="T42" fmla="*/ 185 w 458"/>
              <a:gd name="T43" fmla="*/ 100 h 541"/>
              <a:gd name="T44" fmla="*/ 185 w 458"/>
              <a:gd name="T45" fmla="*/ 0 h 541"/>
              <a:gd name="T46" fmla="*/ 185 w 458"/>
              <a:gd name="T47" fmla="*/ 100 h 541"/>
              <a:gd name="T48" fmla="*/ 363 w 458"/>
              <a:gd name="T49" fmla="*/ 162 h 541"/>
              <a:gd name="T50" fmla="*/ 287 w 458"/>
              <a:gd name="T51" fmla="*/ 172 h 541"/>
              <a:gd name="T52" fmla="*/ 331 w 458"/>
              <a:gd name="T53" fmla="*/ 152 h 541"/>
              <a:gd name="T54" fmla="*/ 416 w 458"/>
              <a:gd name="T55" fmla="*/ 132 h 541"/>
              <a:gd name="T56" fmla="*/ 426 w 458"/>
              <a:gd name="T57" fmla="*/ 109 h 541"/>
              <a:gd name="T58" fmla="*/ 404 w 458"/>
              <a:gd name="T59" fmla="*/ 121 h 541"/>
              <a:gd name="T60" fmla="*/ 332 w 458"/>
              <a:gd name="T61" fmla="*/ 227 h 541"/>
              <a:gd name="T62" fmla="*/ 313 w 458"/>
              <a:gd name="T63" fmla="*/ 246 h 541"/>
              <a:gd name="T64" fmla="*/ 293 w 458"/>
              <a:gd name="T65" fmla="*/ 268 h 541"/>
              <a:gd name="T66" fmla="*/ 422 w 458"/>
              <a:gd name="T67" fmla="*/ 266 h 541"/>
              <a:gd name="T68" fmla="*/ 383 w 458"/>
              <a:gd name="T69" fmla="*/ 246 h 541"/>
              <a:gd name="T70" fmla="*/ 450 w 458"/>
              <a:gd name="T71" fmla="*/ 227 h 541"/>
              <a:gd name="T72" fmla="*/ 458 w 458"/>
              <a:gd name="T73" fmla="*/ 84 h 541"/>
              <a:gd name="T74" fmla="*/ 265 w 458"/>
              <a:gd name="T75" fmla="*/ 75 h 541"/>
              <a:gd name="T76" fmla="*/ 257 w 458"/>
              <a:gd name="T77" fmla="*/ 219 h 541"/>
              <a:gd name="T78" fmla="*/ 275 w 458"/>
              <a:gd name="T79" fmla="*/ 93 h 541"/>
              <a:gd name="T80" fmla="*/ 440 w 458"/>
              <a:gd name="T81" fmla="*/ 207 h 541"/>
              <a:gd name="T82" fmla="*/ 275 w 458"/>
              <a:gd name="T83" fmla="*/ 9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11" name="Rectangle 3"/>
          <p:cNvSpPr>
            <a:spLocks noChangeArrowheads="1"/>
          </p:cNvSpPr>
          <p:nvPr/>
        </p:nvSpPr>
        <p:spPr bwMode="gray">
          <a:xfrm>
            <a:off x="303245" y="2310468"/>
            <a:ext cx="2023110" cy="1875095"/>
          </a:xfrm>
          <a:prstGeom prst="rect">
            <a:avLst/>
          </a:prstGeom>
          <a:noFill/>
          <a:ln w="9525" algn="ctr">
            <a:noFill/>
            <a:miter lim="800000"/>
            <a:headEnd/>
            <a:tailEnd/>
          </a:ln>
        </p:spPr>
        <p:txBody>
          <a:bodyPr lIns="0" tIns="0" rIns="0" bIns="0"/>
          <a:lstStyle/>
          <a:p>
            <a:pPr marL="89297" lvl="1" indent="-88106">
              <a:buClr>
                <a:srgbClr val="4066B2"/>
              </a:buClr>
              <a:buFont typeface="Arial" pitchFamily="34" charset="0"/>
              <a:buChar char="•"/>
              <a:defRPr/>
            </a:pPr>
            <a:endParaRPr lang="en-US" sz="900" dirty="0">
              <a:solidFill>
                <a:srgbClr val="002776"/>
              </a:solidFill>
            </a:endParaRPr>
          </a:p>
        </p:txBody>
      </p:sp>
      <p:sp>
        <p:nvSpPr>
          <p:cNvPr id="16" name="Rectangle 3"/>
          <p:cNvSpPr>
            <a:spLocks noChangeArrowheads="1"/>
          </p:cNvSpPr>
          <p:nvPr/>
        </p:nvSpPr>
        <p:spPr bwMode="gray">
          <a:xfrm>
            <a:off x="710763"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400" dirty="0" smtClean="0"/>
              <a:t>Petrol Filling Fraud</a:t>
            </a:r>
          </a:p>
          <a:p>
            <a:pPr marL="171446" lvl="1">
              <a:lnSpc>
                <a:spcPts val="975"/>
              </a:lnSpc>
              <a:spcBef>
                <a:spcPct val="40000"/>
              </a:spcBef>
              <a:buClr>
                <a:srgbClr val="000000"/>
              </a:buClr>
              <a:defRPr/>
            </a:pPr>
            <a:endParaRPr lang="en-US" sz="1400" dirty="0" smtClean="0"/>
          </a:p>
          <a:p>
            <a:pPr marL="300034" lvl="1" indent="-128588">
              <a:lnSpc>
                <a:spcPts val="975"/>
              </a:lnSpc>
              <a:spcBef>
                <a:spcPct val="40000"/>
              </a:spcBef>
              <a:buClr>
                <a:srgbClr val="000000"/>
              </a:buClr>
              <a:buFont typeface="Wingdings" panose="05000000000000000000" pitchFamily="2" charset="2"/>
              <a:buChar char="q"/>
              <a:defRPr/>
            </a:pPr>
            <a:r>
              <a:rPr lang="en-US" sz="1400" dirty="0" smtClean="0"/>
              <a:t>Value to their Money</a:t>
            </a:r>
            <a:endParaRPr lang="en-US" sz="1400" dirty="0"/>
          </a:p>
          <a:p>
            <a:pPr marL="171446" lvl="1">
              <a:lnSpc>
                <a:spcPts val="975"/>
              </a:lnSpc>
              <a:spcBef>
                <a:spcPct val="40000"/>
              </a:spcBef>
              <a:buClr>
                <a:srgbClr val="000000"/>
              </a:buClr>
              <a:defRPr/>
            </a:pPr>
            <a:endParaRPr lang="en-US" sz="900" dirty="0" smtClean="0"/>
          </a:p>
        </p:txBody>
      </p:sp>
      <p:sp>
        <p:nvSpPr>
          <p:cNvPr id="17" name="Rectangle 2"/>
          <p:cNvSpPr>
            <a:spLocks noChangeArrowheads="1"/>
          </p:cNvSpPr>
          <p:nvPr/>
        </p:nvSpPr>
        <p:spPr bwMode="auto">
          <a:xfrm>
            <a:off x="255814" y="778583"/>
            <a:ext cx="8525426" cy="529796"/>
          </a:xfrm>
          <a:prstGeom prst="rect">
            <a:avLst/>
          </a:prstGeom>
          <a:noFill/>
          <a:ln>
            <a:noFill/>
          </a:ln>
          <a:extLst/>
        </p:spPr>
        <p:txBody>
          <a:bodyPr lIns="68580" tIns="34290" rIns="0" bIns="34290"/>
          <a:lstStyle/>
          <a:p>
            <a:pPr defTabSz="685634" fontAlgn="t"/>
            <a:endParaRPr lang="en-US" sz="900" i="1" dirty="0">
              <a:solidFill>
                <a:schemeClr val="accent1">
                  <a:lumMod val="75000"/>
                </a:schemeClr>
              </a:solidFill>
            </a:endParaRPr>
          </a:p>
        </p:txBody>
      </p:sp>
      <p:sp>
        <p:nvSpPr>
          <p:cNvPr id="18" name="Rectangle 3"/>
          <p:cNvSpPr>
            <a:spLocks noChangeArrowheads="1"/>
          </p:cNvSpPr>
          <p:nvPr/>
        </p:nvSpPr>
        <p:spPr bwMode="auto">
          <a:xfrm>
            <a:off x="311285" y="489877"/>
            <a:ext cx="8536328" cy="224481"/>
          </a:xfrm>
          <a:prstGeom prst="rect">
            <a:avLst/>
          </a:prstGeom>
          <a:solidFill>
            <a:srgbClr val="002776"/>
          </a:solidFill>
          <a:ln w="3175" cap="rnd" algn="ctr">
            <a:noFill/>
            <a:miter lim="800000"/>
            <a:headEnd/>
            <a:tailEnd/>
          </a:ln>
          <a:extLst/>
        </p:spPr>
        <p:txBody>
          <a:bodyPr lIns="34290" anchor="ctr" anchorCtr="0"/>
          <a:lstStyle/>
          <a:p>
            <a:pPr eaLnBrk="0" hangingPunct="0">
              <a:lnSpc>
                <a:spcPct val="106000"/>
              </a:lnSpc>
            </a:pPr>
            <a:r>
              <a:rPr lang="en-US" sz="1050" b="1" kern="0" dirty="0">
                <a:solidFill>
                  <a:srgbClr val="FFFFFF"/>
                </a:solidFill>
              </a:rPr>
              <a:t>Business Problem</a:t>
            </a:r>
          </a:p>
        </p:txBody>
      </p:sp>
      <p:sp>
        <p:nvSpPr>
          <p:cNvPr id="24" name="AutoShape 107"/>
          <p:cNvSpPr>
            <a:spLocks noChangeArrowheads="1"/>
          </p:cNvSpPr>
          <p:nvPr/>
        </p:nvSpPr>
        <p:spPr bwMode="auto">
          <a:xfrm>
            <a:off x="6291598" y="1588294"/>
            <a:ext cx="2193179" cy="340145"/>
          </a:xfrm>
          <a:prstGeom prst="chevron">
            <a:avLst>
              <a:gd name="adj" fmla="val 34751"/>
            </a:avLst>
          </a:prstGeom>
          <a:solidFill>
            <a:schemeClr val="accent2"/>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Impact</a:t>
            </a:r>
          </a:p>
        </p:txBody>
      </p:sp>
      <p:sp>
        <p:nvSpPr>
          <p:cNvPr id="25" name="Freeform 15"/>
          <p:cNvSpPr>
            <a:spLocks noChangeAspect="1" noEditPoints="1"/>
          </p:cNvSpPr>
          <p:nvPr/>
        </p:nvSpPr>
        <p:spPr bwMode="auto">
          <a:xfrm>
            <a:off x="6587755" y="1605061"/>
            <a:ext cx="260819" cy="323378"/>
          </a:xfrm>
          <a:custGeom>
            <a:avLst/>
            <a:gdLst>
              <a:gd name="T0" fmla="*/ 304 w 428"/>
              <a:gd name="T1" fmla="*/ 36 h 529"/>
              <a:gd name="T2" fmla="*/ 221 w 428"/>
              <a:gd name="T3" fmla="*/ 61 h 529"/>
              <a:gd name="T4" fmla="*/ 181 w 428"/>
              <a:gd name="T5" fmla="*/ 324 h 529"/>
              <a:gd name="T6" fmla="*/ 193 w 428"/>
              <a:gd name="T7" fmla="*/ 305 h 529"/>
              <a:gd name="T8" fmla="*/ 271 w 428"/>
              <a:gd name="T9" fmla="*/ 318 h 529"/>
              <a:gd name="T10" fmla="*/ 324 w 428"/>
              <a:gd name="T11" fmla="*/ 287 h 529"/>
              <a:gd name="T12" fmla="*/ 307 w 428"/>
              <a:gd name="T13" fmla="*/ 271 h 529"/>
              <a:gd name="T14" fmla="*/ 271 w 428"/>
              <a:gd name="T15" fmla="*/ 165 h 529"/>
              <a:gd name="T16" fmla="*/ 311 w 428"/>
              <a:gd name="T17" fmla="*/ 178 h 529"/>
              <a:gd name="T18" fmla="*/ 397 w 428"/>
              <a:gd name="T19" fmla="*/ 124 h 529"/>
              <a:gd name="T20" fmla="*/ 372 w 428"/>
              <a:gd name="T21" fmla="*/ 90 h 529"/>
              <a:gd name="T22" fmla="*/ 268 w 428"/>
              <a:gd name="T23" fmla="*/ 109 h 529"/>
              <a:gd name="T24" fmla="*/ 245 w 428"/>
              <a:gd name="T25" fmla="*/ 156 h 529"/>
              <a:gd name="T26" fmla="*/ 243 w 428"/>
              <a:gd name="T27" fmla="*/ 156 h 529"/>
              <a:gd name="T28" fmla="*/ 254 w 428"/>
              <a:gd name="T29" fmla="*/ 113 h 529"/>
              <a:gd name="T30" fmla="*/ 240 w 428"/>
              <a:gd name="T31" fmla="*/ 101 h 529"/>
              <a:gd name="T32" fmla="*/ 232 w 428"/>
              <a:gd name="T33" fmla="*/ 109 h 529"/>
              <a:gd name="T34" fmla="*/ 227 w 428"/>
              <a:gd name="T35" fmla="*/ 144 h 529"/>
              <a:gd name="T36" fmla="*/ 222 w 428"/>
              <a:gd name="T37" fmla="*/ 137 h 529"/>
              <a:gd name="T38" fmla="*/ 203 w 428"/>
              <a:gd name="T39" fmla="*/ 92 h 529"/>
              <a:gd name="T40" fmla="*/ 122 w 428"/>
              <a:gd name="T41" fmla="*/ 85 h 529"/>
              <a:gd name="T42" fmla="*/ 55 w 428"/>
              <a:gd name="T43" fmla="*/ 129 h 529"/>
              <a:gd name="T44" fmla="*/ 78 w 428"/>
              <a:gd name="T45" fmla="*/ 163 h 529"/>
              <a:gd name="T46" fmla="*/ 171 w 428"/>
              <a:gd name="T47" fmla="*/ 140 h 529"/>
              <a:gd name="T48" fmla="*/ 128 w 428"/>
              <a:gd name="T49" fmla="*/ 300 h 529"/>
              <a:gd name="T50" fmla="*/ 115 w 428"/>
              <a:gd name="T51" fmla="*/ 324 h 529"/>
              <a:gd name="T52" fmla="*/ 83 w 428"/>
              <a:gd name="T53" fmla="*/ 314 h 529"/>
              <a:gd name="T54" fmla="*/ 35 w 428"/>
              <a:gd name="T55" fmla="*/ 298 h 529"/>
              <a:gd name="T56" fmla="*/ 18 w 428"/>
              <a:gd name="T57" fmla="*/ 344 h 529"/>
              <a:gd name="T58" fmla="*/ 83 w 428"/>
              <a:gd name="T59" fmla="*/ 370 h 529"/>
              <a:gd name="T60" fmla="*/ 120 w 428"/>
              <a:gd name="T61" fmla="*/ 384 h 529"/>
              <a:gd name="T62" fmla="*/ 121 w 428"/>
              <a:gd name="T63" fmla="*/ 385 h 529"/>
              <a:gd name="T64" fmla="*/ 126 w 428"/>
              <a:gd name="T65" fmla="*/ 386 h 529"/>
              <a:gd name="T66" fmla="*/ 130 w 428"/>
              <a:gd name="T67" fmla="*/ 386 h 529"/>
              <a:gd name="T68" fmla="*/ 135 w 428"/>
              <a:gd name="T69" fmla="*/ 386 h 529"/>
              <a:gd name="T70" fmla="*/ 139 w 428"/>
              <a:gd name="T71" fmla="*/ 385 h 529"/>
              <a:gd name="T72" fmla="*/ 143 w 428"/>
              <a:gd name="T73" fmla="*/ 383 h 529"/>
              <a:gd name="T74" fmla="*/ 147 w 428"/>
              <a:gd name="T75" fmla="*/ 380 h 529"/>
              <a:gd name="T76" fmla="*/ 149 w 428"/>
              <a:gd name="T77" fmla="*/ 378 h 529"/>
              <a:gd name="T78" fmla="*/ 153 w 428"/>
              <a:gd name="T79" fmla="*/ 373 h 529"/>
              <a:gd name="T80" fmla="*/ 154 w 428"/>
              <a:gd name="T81" fmla="*/ 372 h 529"/>
              <a:gd name="T82" fmla="*/ 160 w 428"/>
              <a:gd name="T83" fmla="*/ 361 h 529"/>
              <a:gd name="T84" fmla="*/ 181 w 428"/>
              <a:gd name="T85" fmla="*/ 324 h 529"/>
              <a:gd name="T86" fmla="*/ 166 w 428"/>
              <a:gd name="T87" fmla="*/ 375 h 529"/>
              <a:gd name="T88" fmla="*/ 175 w 428"/>
              <a:gd name="T89" fmla="*/ 529 h 529"/>
              <a:gd name="T90" fmla="*/ 194 w 428"/>
              <a:gd name="T91" fmla="*/ 375 h 529"/>
              <a:gd name="T92" fmla="*/ 393 w 428"/>
              <a:gd name="T93" fmla="*/ 529 h 529"/>
              <a:gd name="T94" fmla="*/ 412 w 428"/>
              <a:gd name="T95" fmla="*/ 375 h 529"/>
              <a:gd name="T96" fmla="*/ 428 w 428"/>
              <a:gd name="T97" fmla="*/ 330 h 529"/>
              <a:gd name="T98" fmla="*/ 361 w 428"/>
              <a:gd name="T99" fmla="*/ 387 h 529"/>
              <a:gd name="T100" fmla="*/ 316 w 428"/>
              <a:gd name="T101" fmla="*/ 407 h 529"/>
              <a:gd name="T102" fmla="*/ 362 w 428"/>
              <a:gd name="T103" fmla="*/ 388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spcBef>
                <a:spcPct val="20000"/>
              </a:spcBef>
            </a:pPr>
            <a:endParaRPr lang="en-US" sz="900" b="1" dirty="0">
              <a:solidFill>
                <a:srgbClr val="002776"/>
              </a:solidFill>
              <a:cs typeface="Arial" pitchFamily="34" charset="0"/>
            </a:endParaRPr>
          </a:p>
        </p:txBody>
      </p:sp>
      <p:sp>
        <p:nvSpPr>
          <p:cNvPr id="14" name="Rectangle 3"/>
          <p:cNvSpPr>
            <a:spLocks noChangeArrowheads="1"/>
          </p:cNvSpPr>
          <p:nvPr/>
        </p:nvSpPr>
        <p:spPr bwMode="gray">
          <a:xfrm>
            <a:off x="3501180"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400" dirty="0" smtClean="0"/>
              <a:t>PCAL</a:t>
            </a:r>
            <a:endParaRPr lang="en-US" sz="1400" dirty="0" smtClean="0"/>
          </a:p>
          <a:p>
            <a:pPr marL="171446" lvl="1">
              <a:lnSpc>
                <a:spcPts val="975"/>
              </a:lnSpc>
              <a:spcBef>
                <a:spcPct val="40000"/>
              </a:spcBef>
              <a:buClr>
                <a:srgbClr val="000000"/>
              </a:buClr>
              <a:defRPr/>
            </a:pPr>
            <a:endParaRPr lang="en-US" sz="1400" dirty="0"/>
          </a:p>
          <a:p>
            <a:pPr marL="171446" lvl="1">
              <a:lnSpc>
                <a:spcPts val="975"/>
              </a:lnSpc>
              <a:spcBef>
                <a:spcPct val="40000"/>
              </a:spcBef>
              <a:buClr>
                <a:srgbClr val="000000"/>
              </a:buClr>
              <a:defRPr/>
            </a:pPr>
            <a:endParaRPr lang="en-US" sz="900" dirty="0" smtClean="0"/>
          </a:p>
        </p:txBody>
      </p:sp>
      <p:sp>
        <p:nvSpPr>
          <p:cNvPr id="15" name="Rectangle 3"/>
          <p:cNvSpPr>
            <a:spLocks noChangeArrowheads="1"/>
          </p:cNvSpPr>
          <p:nvPr/>
        </p:nvSpPr>
        <p:spPr bwMode="gray">
          <a:xfrm>
            <a:off x="6464742"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100" dirty="0" smtClean="0"/>
              <a:t>User Friendly</a:t>
            </a:r>
            <a:endParaRPr lang="en-US" sz="1100" dirty="0" smtClean="0"/>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Accurate Reassurance</a:t>
            </a:r>
            <a:endParaRPr lang="en-US" sz="1100" dirty="0"/>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Right Value to their money </a:t>
            </a:r>
            <a:endParaRPr lang="en-US" sz="1100" dirty="0" smtClean="0"/>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No Scam</a:t>
            </a:r>
            <a:endParaRPr lang="en-US" sz="1100" i="1" dirty="0"/>
          </a:p>
        </p:txBody>
      </p:sp>
      <p:sp>
        <p:nvSpPr>
          <p:cNvPr id="19" name="Rectangle 18"/>
          <p:cNvSpPr/>
          <p:nvPr/>
        </p:nvSpPr>
        <p:spPr bwMode="gray">
          <a:xfrm>
            <a:off x="311285" y="3876697"/>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Android :- A user Friendly mobile app is created to access data from Bluetooth Device connected with our device</a:t>
            </a:r>
          </a:p>
          <a:p>
            <a:pPr algn="ctr">
              <a:lnSpc>
                <a:spcPct val="106000"/>
              </a:lnSpc>
              <a:buFont typeface="Wingdings 2" pitchFamily="18" charset="2"/>
              <a:buNone/>
            </a:pPr>
            <a:r>
              <a:rPr lang="en-US" sz="1200" i="1" dirty="0" smtClean="0">
                <a:solidFill>
                  <a:schemeClr val="tx1"/>
                </a:solidFill>
              </a:rPr>
              <a:t>Python:- For embedded Coding where RPM is Calculated , to generate the right amount of fuel dropped</a:t>
            </a:r>
            <a:endParaRPr lang="en-US" sz="1200" i="1" dirty="0" smtClean="0">
              <a:solidFill>
                <a:schemeClr val="tx1"/>
              </a:solidFill>
            </a:endParaRPr>
          </a:p>
        </p:txBody>
      </p:sp>
      <p:sp>
        <p:nvSpPr>
          <p:cNvPr id="20" name="Rectangle 19"/>
          <p:cNvSpPr/>
          <p:nvPr/>
        </p:nvSpPr>
        <p:spPr bwMode="gray">
          <a:xfrm>
            <a:off x="319325" y="4676562"/>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Android app is connected with our blue tooth model attached with the device , a rotating turbine is used working on the Fuel meter Principle microprocessor is used to calculate the RPM the output is sent using the HC 05 module and hence the accurate amount of value is calculated </a:t>
            </a:r>
            <a:endParaRPr lang="en-US" sz="1200" i="1" dirty="0" smtClean="0">
              <a:solidFill>
                <a:schemeClr val="tx1"/>
              </a:solidFill>
            </a:endParaRPr>
          </a:p>
        </p:txBody>
      </p:sp>
      <p:sp>
        <p:nvSpPr>
          <p:cNvPr id="21" name="Rectangle 20"/>
          <p:cNvSpPr/>
          <p:nvPr/>
        </p:nvSpPr>
        <p:spPr bwMode="gray">
          <a:xfrm>
            <a:off x="311285" y="5567832"/>
            <a:ext cx="8544368" cy="809522"/>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The hardware part of our model will be easy to install as we will providing user guide manual to install our product to the tank of the vehicle and next update of our application we will be adding millage and servicing indicator in our application   </a:t>
            </a:r>
            <a:endParaRPr lang="en-US" sz="1200" i="1" dirty="0" smtClean="0">
              <a:solidFill>
                <a:schemeClr val="tx1"/>
              </a:solidFill>
            </a:endParaRPr>
          </a:p>
        </p:txBody>
      </p:sp>
      <p:sp>
        <p:nvSpPr>
          <p:cNvPr id="22" name="Rectangle 21"/>
          <p:cNvSpPr/>
          <p:nvPr/>
        </p:nvSpPr>
        <p:spPr bwMode="gray">
          <a:xfrm>
            <a:off x="319325" y="3031130"/>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 I came across this innovative idea about accurately measuring the amount of fuel filled in our vehicle when I came to know that fuel station I usually go to refuel my vehicle was caught in scam of tampering with their pumps   </a:t>
            </a:r>
            <a:endParaRPr lang="en-US" sz="1200" i="1" dirty="0" smtClean="0">
              <a:solidFill>
                <a:schemeClr val="tx1"/>
              </a:solidFill>
            </a:endParaRPr>
          </a:p>
        </p:txBody>
      </p:sp>
    </p:spTree>
    <p:extLst>
      <p:ext uri="{BB962C8B-B14F-4D97-AF65-F5344CB8AC3E}">
        <p14:creationId xmlns:p14="http://schemas.microsoft.com/office/powerpoint/2010/main" val="183065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SOC_Text2"/>
          <p:cNvSpPr txBox="1">
            <a:spLocks/>
          </p:cNvSpPr>
          <p:nvPr/>
        </p:nvSpPr>
        <p:spPr bwMode="gray">
          <a:xfrm>
            <a:off x="374211" y="5495996"/>
            <a:ext cx="7079737" cy="1136099"/>
          </a:xfrm>
          <a:prstGeom prst="rect">
            <a:avLst/>
          </a:prstGeom>
        </p:spPr>
        <p:txBody>
          <a:bodyPr lIns="0" rIns="0"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dirty="0" err="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a:t>
            </a:r>
            <a:r>
              <a:rPr lang="en-US" sz="700" dirty="0" smtClean="0">
                <a:solidFill>
                  <a:schemeClr val="tx1"/>
                </a:solidFill>
              </a:rPr>
              <a:t>.</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 2018 Deloitte Development LLC. All rights reserved.</a:t>
            </a:r>
            <a:endParaRPr lang="en-US" sz="700" dirty="0">
              <a:solidFill>
                <a:schemeClr val="tx1"/>
              </a:solidFill>
            </a:endParaRPr>
          </a:p>
        </p:txBody>
      </p:sp>
    </p:spTree>
    <p:extLst>
      <p:ext uri="{BB962C8B-B14F-4D97-AF65-F5344CB8AC3E}">
        <p14:creationId xmlns:p14="http://schemas.microsoft.com/office/powerpoint/2010/main" val="1549759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6EE34C1D-AB53-4DB7-B278-D7A1F9C2CBA3}" vid="{970869B5-A15A-4310-8F27-DE88B4E3E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eloitteDocumentsContentTypes" ma:contentTypeID="0x0101007645FDBA892A4FA78CCB38994D149C020043BB283E14502B4E9B6DA8DD324944EC" ma:contentTypeVersion="2" ma:contentTypeDescription="Document Content Type" ma:contentTypeScope="" ma:versionID="e810e26310cd5e86a4534a4d7249c3b9">
  <xsd:schema xmlns:xsd="http://www.w3.org/2001/XMLSchema" xmlns:xs="http://www.w3.org/2001/XMLSchema" xmlns:p="http://schemas.microsoft.com/office/2006/metadata/properties" xmlns:ns1="http://schemas.microsoft.com/sharepoint/v3" xmlns:ns2="48dae889-c82b-4428-a6e2-bd91337187ac" xmlns:ns3="1021bd06-83e5-4db6-8005-e131dbb34224" targetNamespace="http://schemas.microsoft.com/office/2006/metadata/properties" ma:root="true" ma:fieldsID="ab607e665c636299c55ea3f1d7b30119" ns1:_="" ns2:_="" ns3:_="">
    <xsd:import namespace="http://schemas.microsoft.com/sharepoint/v3"/>
    <xsd:import namespace="48dae889-c82b-4428-a6e2-bd91337187ac"/>
    <xsd:import namespace="1021bd06-83e5-4db6-8005-e131dbb34224"/>
    <xsd:element name="properties">
      <xsd:complexType>
        <xsd:sequence>
          <xsd:element name="documentManagement">
            <xsd:complexType>
              <xsd:all>
                <xsd:element ref="ns2:DisplayKAMSGuidance"/>
                <xsd:element ref="ns1:PublishingStartDate" minOccurs="0"/>
                <xsd:element ref="ns1:PublishingExpirationDate" minOccurs="0"/>
                <xsd:element ref="ns2:MMSSearchKeywordTaxHTField1" minOccurs="0"/>
                <xsd:element ref="ns2:SearchDescription"/>
                <xsd:element ref="ns2:MyDate1" minOccurs="0"/>
                <xsd:element ref="ns2:MMSTaxonomyBusinessContentTaxHTField1" minOccurs="0"/>
                <xsd:element ref="ns2:MMSTaxonomyFunctionTaxHTField1" minOccurs="0"/>
                <xsd:element ref="ns2:MMSaTxonomyRegionTaxHTField1" minOccurs="0"/>
                <xsd:element ref="ns2:MMSTaxonomyCountryTaxHTField1" minOccurs="0"/>
                <xsd:element ref="ns2:MMSTaxonomyOfficeTaxHTField1" minOccurs="0"/>
                <xsd:element ref="ns2:MMSTaxonomyIndustryTaxHTField1" minOccurs="0"/>
                <xsd:element ref="ns2:MMSTaxonomyIndustrySectorTaxHTField1" minOccurs="0"/>
                <xsd:element ref="ns2:MMSTaxonomyJobLevelTaxHTField1" minOccurs="0"/>
                <xsd:element ref="ns2:ContentSubmitter"/>
                <xsd:element ref="ns2:DocumentExpiry"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 ma:internalName="PublishingStartDate">
      <xsd:simpleType>
        <xsd:restriction base="dms:Unknown"/>
      </xsd:simpleType>
    </xsd:element>
    <xsd:element name="PublishingExpirationDate" ma:index="10"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dae889-c82b-4428-a6e2-bd91337187ac" elementFormDefault="qualified">
    <xsd:import namespace="http://schemas.microsoft.com/office/2006/documentManagement/types"/>
    <xsd:import namespace="http://schemas.microsoft.com/office/infopath/2007/PartnerControls"/>
    <xsd:element name="DisplayKAMSGuidance" ma:index="8" ma:displayName="KAMS Guidance Understood" ma:internalName="DisplayKAMSGuidance" ma:readOnly="false">
      <xsd:simpleType>
        <xsd:restriction base="dms:Unknown"/>
      </xsd:simpleType>
    </xsd:element>
    <xsd:element name="MMSSearchKeywordTaxHTField1" ma:index="12" ma:taxonomy="true" ma:internalName="MMSSearchKeywordTaxHTField1" ma:taxonomyFieldName="MMSSearchKeyword" ma:displayName="Search Keywords" ma:readOnly="false" ma:default="" ma:fieldId="{b0ca6f43-70ae-4a63-ac98-7a12fa1882ea}" ma:taxonomyMulti="true" ma:sspId="0621e0f3-cf90-423d-beae-e7f363e3d5ca" ma:termSetId="5d5cdb7f-8d1a-49eb-bdbd-081b6517bd62" ma:anchorId="00000000-0000-0000-0000-000000000000" ma:open="true" ma:isKeyword="false">
      <xsd:complexType>
        <xsd:sequence>
          <xsd:element ref="pc:Terms" minOccurs="0" maxOccurs="1"/>
        </xsd:sequence>
      </xsd:complexType>
    </xsd:element>
    <xsd:element name="SearchDescription" ma:index="13" ma:displayName="Search Description" ma:internalName="SearchDescription" ma:readOnly="false">
      <xsd:simpleType>
        <xsd:restriction base="dms:Text"/>
      </xsd:simpleType>
    </xsd:element>
    <xsd:element name="MyDate1" ma:index="14" nillable="true" ma:displayName="Search End Date" ma:format="DateOnly" ma:internalName="MMSSearchEndDate" ma:readOnly="false">
      <xsd:simpleType>
        <xsd:restriction base="dms:DateTime"/>
      </xsd:simpleType>
    </xsd:element>
    <xsd:element name="MMSTaxonomyBusinessContentTaxHTField1" ma:index="16" ma:taxonomy="true" ma:internalName="MMSTaxonomyBusinessContentTaxHTField1" ma:taxonomyFieldName="MMSTaxonomyBusinessContent" ma:displayName="Content Type" ma:readOnly="false" ma:default="" ma:fieldId="{ad997fd3-cec7-4417-a276-60ea7536ff83}" ma:taxonomyMulti="true" ma:sspId="155bb128-613e-4099-96fa-4403fd0cc87b" ma:termSetId="71325c3c-855f-4016-ae90-48a98c58e6a3" ma:anchorId="4ba13e85-4a7a-4b5d-8d7c-f4d91966d0db" ma:open="false" ma:isKeyword="false">
      <xsd:complexType>
        <xsd:sequence>
          <xsd:element ref="pc:Terms" minOccurs="0" maxOccurs="1"/>
        </xsd:sequence>
      </xsd:complexType>
    </xsd:element>
    <xsd:element name="MMSTaxonomyFunctionTaxHTField1" ma:index="18" ma:taxonomy="true" ma:internalName="MMSTaxonomyFunctionTaxHTField1" ma:taxonomyFieldName="MMSTaxonomyFunction" ma:displayName="Function" ma:readOnly="false" ma:default="" ma:fieldId="{eb99c94b-cebb-4850-a792-26506ffd0c0f}" ma:taxonomyMulti="true" ma:sspId="155bb128-613e-4099-96fa-4403fd0cc87b" ma:termSetId="fdfa5d4e-bcf6-4bc6-8cf3-615b35f88b31" ma:anchorId="e8df183c-70bd-4ae5-9a27-2b09d0e24fb1" ma:open="false" ma:isKeyword="false">
      <xsd:complexType>
        <xsd:sequence>
          <xsd:element ref="pc:Terms" minOccurs="0" maxOccurs="1"/>
        </xsd:sequence>
      </xsd:complexType>
    </xsd:element>
    <xsd:element name="MMSaTxonomyRegionTaxHTField1" ma:index="20" ma:taxonomy="true" ma:internalName="MMSTaxonomyRegionTaxHTField1" ma:taxonomyFieldName="MMSTaxonomyRegion" ma:displayName="Region" ma:readOnly="false" ma:default="" ma:fieldId="{376690d3-7de8-4beb-bfa5-34f44b54ce16}"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CountryTaxHTField1" ma:index="22" nillable="true" ma:taxonomy="true" ma:internalName="MMSTaxonomyCountryTaxHTField1" ma:taxonomyFieldName="MMSTaxonomyCountry" ma:displayName="Country" ma:readOnly="false" ma:default="406;#United States (US) (2768)|6a2e80fa-6705-44e3-a27a-aae62ef1b102" ma:fieldId="{6587b3a0-272e-400a-b1e6-837ddbf31af3}" ma:taxonomyMulti="true" ma:sspId="155bb128-613e-4099-96fa-4403fd0cc87b" ma:termSetId="81dc82de-5316-4e7d-a91c-d6e011bd13a2" ma:anchorId="308af2a0-31f9-42f5-bc3d-0a75c2660fd0" ma:open="false" ma:isKeyword="false">
      <xsd:complexType>
        <xsd:sequence>
          <xsd:element ref="pc:Terms" minOccurs="0" maxOccurs="1"/>
        </xsd:sequence>
      </xsd:complexType>
    </xsd:element>
    <xsd:element name="MMSTaxonomyOfficeTaxHTField1" ma:index="24" nillable="true" ma:taxonomy="true" ma:internalName="MMSTaxonomyOfficeTaxHTField1" ma:taxonomyFieldName="MMSTaxonomyOffice" ma:displayName="Office" ma:readOnly="false" ma:default="" ma:fieldId="{506a74aa-07ce-41b3-b364-87b3a7897677}"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IndustryTaxHTField1" ma:index="26" nillable="true" ma:taxonomy="true" ma:internalName="MMSTaxonomyIndustryTaxHTField1" ma:taxonomyFieldName="MMSTaxonomyIndustry" ma:displayName="Industry" ma:readOnly="false" ma:default="" ma:fieldId="{dbf2d1a1-aa33-4e13-a1c9-413f5ee39527}"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IndustrySectorTaxHTField1" ma:index="28" nillable="true" ma:taxonomy="true" ma:internalName="MMSTaxonomyIndustrySectorTaxHTField1" ma:taxonomyFieldName="MMSTaxonomyIndustrySector" ma:displayName="Industry Segment" ma:readOnly="false" ma:default="" ma:fieldId="{d9fef6f8-647d-4ac2-ad97-a3cea06730bf}"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JobLevelTaxHTField1" ma:index="30" nillable="true" ma:taxonomy="true" ma:internalName="MMSTaxonomyJobLevelTaxHTField1" ma:taxonomyFieldName="MMSTaxonomyJobLevel" ma:displayName="People Level" ma:readOnly="false" ma:default="" ma:fieldId="{791e63fa-717c-4576-b986-e1418b7af5b5}" ma:taxonomyMulti="true" ma:sspId="155bb128-613e-4099-96fa-4403fd0cc87b" ma:termSetId="439a7a9a-4b26-4338-bff0-4b575dd99496" ma:anchorId="cd8b3862-afda-4d37-a230-c8ee39d9b919" ma:open="false" ma:isKeyword="false">
      <xsd:complexType>
        <xsd:sequence>
          <xsd:element ref="pc:Terms" minOccurs="0" maxOccurs="1"/>
        </xsd:sequence>
      </xsd:complexType>
    </xsd:element>
    <xsd:element name="ContentSubmitter" ma:index="31" ma:displayName="Page Contact" ma:internalName="ContentSubmitter"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Expiry" ma:index="32" nillable="true" ma:displayName="Document Expiry" ma:format="DateOnly" ma:hidden="true" ma:internalName="DocumentExpiry"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021bd06-83e5-4db6-8005-e131dbb34224" elementFormDefault="qualified">
    <xsd:import namespace="http://schemas.microsoft.com/office/2006/documentManagement/types"/>
    <xsd:import namespace="http://schemas.microsoft.com/office/infopath/2007/PartnerControls"/>
    <xsd:element name="TaxCatchAll" ma:index="33" nillable="true" ma:displayName="Taxonomy Catch All Column" ma:description="" ma:hidden="true" ma:list="{3136c567-bb81-409d-89b3-e2e50aa7d19d}" ma:internalName="TaxCatchAll" ma:showField="CatchAllData" ma:web="1021bd06-83e5-4db6-8005-e131dbb34224">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description="" ma:hidden="true" ma:list="{3136c567-bb81-409d-89b3-e2e50aa7d19d}" ma:internalName="TaxCatchAllLabel" ma:readOnly="true" ma:showField="CatchAllDataLabel" ma:web="1021bd06-83e5-4db6-8005-e131dbb342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Submitter xmlns="48dae889-c82b-4428-a6e2-bd91337187ac">
      <UserInfo>
        <DisplayName>Latta, Steve (US - Los Angeles)</DisplayName>
        <AccountId>104341</AccountId>
        <AccountType/>
      </UserInfo>
    </ContentSubmitter>
    <SearchDescription xmlns="48dae889-c82b-4428-a6e2-bd91337187ac">design; Letter; creative; DIY; create; brand; </SearchDescription>
    <MMSTaxonomyIndustrySectorTaxHTField1 xmlns="48dae889-c82b-4428-a6e2-bd91337187ac">
      <Terms xmlns="http://schemas.microsoft.com/office/infopath/2007/PartnerControls"/>
    </MMSTaxonomyIndustrySectorTaxHTField1>
    <MMSTaxonomyOfficeTaxHTField1 xmlns="48dae889-c82b-4428-a6e2-bd91337187ac">
      <Terms xmlns="http://schemas.microsoft.com/office/infopath/2007/PartnerControls"/>
    </MMSTaxonomyOfficeTaxHTField1>
    <MMSTaxonomyCountryTaxHTField1 xmlns="48dae889-c82b-4428-a6e2-bd91337187ac">
      <Terms xmlns="http://schemas.microsoft.com/office/infopath/2007/PartnerControls">
        <TermInfo xmlns="http://schemas.microsoft.com/office/infopath/2007/PartnerControls">
          <TermName xmlns="http://schemas.microsoft.com/office/infopath/2007/PartnerControls">United States (US) (2768)</TermName>
          <TermId xmlns="http://schemas.microsoft.com/office/infopath/2007/PartnerControls">6a2e80fa-6705-44e3-a27a-aae62ef1b102</TermId>
        </TermInfo>
      </Terms>
    </MMSTaxonomyCountryTaxHTField1>
    <DocumentExpiry xmlns="48dae889-c82b-4428-a6e2-bd91337187ac">2018-03-02T18:02:21+00:00</DocumentExpiry>
    <DisplayKAMSGuidance xmlns="48dae889-c82b-4428-a6e2-bd91337187ac">;#True;#</DisplayKAMSGuidance>
    <PublishingStartDate xmlns="http://schemas.microsoft.com/sharepoint/v3" xsi:nil="true"/>
    <TaxCatchAll xmlns="1021bd06-83e5-4db6-8005-e131dbb34224">
      <Value>406</Value>
      <Value>1070</Value>
      <Value>32</Value>
      <Value>327</Value>
      <Value>6065</Value>
      <Value>7531</Value>
      <Value>3</Value>
      <Value>20514</Value>
      <Value>17588</Value>
      <Value>118</Value>
      <Value>525</Value>
      <Value>339</Value>
      <Value>116</Value>
      <Value>1890</Value>
      <Value>7772</Value>
    </TaxCatchAll>
    <MMSTaxonomyBusinessContentTaxHTField1 xmlns="48dae889-c82b-4428-a6e2-bd91337187ac">
      <Terms xmlns="http://schemas.microsoft.com/office/infopath/2007/PartnerControls">
        <TermInfo xmlns="http://schemas.microsoft.com/office/infopath/2007/PartnerControls">
          <TermName xmlns="http://schemas.microsoft.com/office/infopath/2007/PartnerControls">Tools</TermName>
          <TermId xmlns="http://schemas.microsoft.com/office/infopath/2007/PartnerControls">28b08e3f-0083-4e16-810f-ff46fe14c1e2</TermId>
        </TermInfo>
        <TermInfo xmlns="http://schemas.microsoft.com/office/infopath/2007/PartnerControls">
          <TermName xmlns="http://schemas.microsoft.com/office/infopath/2007/PartnerControls">Announcements</TermName>
          <TermId xmlns="http://schemas.microsoft.com/office/infopath/2007/PartnerControls">588d4547-9a3a-4669-8e48-1d3570c5ec46</TermId>
        </TermInfo>
      </Terms>
    </MMSTaxonomyBusinessContentTaxHTField1>
    <MMSSearchKeywordTaxHTField1 xmlns="48dae889-c82b-4428-a6e2-bd91337187ac">
      <Terms xmlns="http://schemas.microsoft.com/office/infopath/2007/PartnerControls">
        <TermInfo xmlns="http://schemas.microsoft.com/office/infopath/2007/PartnerControls">
          <TermName xmlns="http://schemas.microsoft.com/office/infopath/2007/PartnerControls">design</TermName>
          <TermId xmlns="http://schemas.microsoft.com/office/infopath/2007/PartnerControls">73884c54-5efa-4640-b1e2-cbdeefe42ca9</TermId>
        </TermInfo>
        <TermInfo xmlns="http://schemas.microsoft.com/office/infopath/2007/PartnerControls">
          <TermName xmlns="http://schemas.microsoft.com/office/infopath/2007/PartnerControls">Letter</TermName>
          <TermId xmlns="http://schemas.microsoft.com/office/infopath/2007/PartnerControls">a0ec6f77-427b-4d9f-a4fc-ea084673ef45</TermId>
        </TermInfo>
        <TermInfo xmlns="http://schemas.microsoft.com/office/infopath/2007/PartnerControls">
          <TermName xmlns="http://schemas.microsoft.com/office/infopath/2007/PartnerControls">creative</TermName>
          <TermId xmlns="http://schemas.microsoft.com/office/infopath/2007/PartnerControls">20d244c5-6727-4607-acc1-bc0f3b2bb8ae</TermId>
        </TermInfo>
        <TermInfo xmlns="http://schemas.microsoft.com/office/infopath/2007/PartnerControls">
          <TermName xmlns="http://schemas.microsoft.com/office/infopath/2007/PartnerControls">DIY</TermName>
          <TermId xmlns="http://schemas.microsoft.com/office/infopath/2007/PartnerControls">79c5f555-d7be-4362-983a-6ee3a42b06e3</TermId>
        </TermInfo>
        <TermInfo xmlns="http://schemas.microsoft.com/office/infopath/2007/PartnerControls">
          <TermName xmlns="http://schemas.microsoft.com/office/infopath/2007/PartnerControls">create</TermName>
          <TermId xmlns="http://schemas.microsoft.com/office/infopath/2007/PartnerControls">5e7c546e-8357-4432-8e6f-1fbc7141c7d0</TermId>
        </TermInfo>
        <TermInfo xmlns="http://schemas.microsoft.com/office/infopath/2007/PartnerControls">
          <TermName xmlns="http://schemas.microsoft.com/office/infopath/2007/PartnerControls">brand</TermName>
          <TermId xmlns="http://schemas.microsoft.com/office/infopath/2007/PartnerControls">3ceaaa95-1194-49c8-a74e-16c8e04d80b7</TermId>
        </TermInfo>
      </Terms>
    </MMSSearchKeywordTaxHTField1>
    <MMSTaxonomyJobLevelTaxHTField1 xmlns="48dae889-c82b-4428-a6e2-bd91337187ac">
      <Terms xmlns="http://schemas.microsoft.com/office/infopath/2007/PartnerControls"/>
    </MMSTaxonomyJobLevelTaxHTField1>
    <MMSaTxonomyRegionTaxHTField1 xmlns="48dae889-c82b-4428-a6e2-bd91337187ac">
      <Terms xmlns="http://schemas.microsoft.com/office/infopath/2007/PartnerControls">
        <TermInfo xmlns="http://schemas.microsoft.com/office/infopath/2007/PartnerControls">
          <TermName xmlns="http://schemas.microsoft.com/office/infopath/2007/PartnerControls">Central</TermName>
          <TermId xmlns="http://schemas.microsoft.com/office/infopath/2007/PartnerControls">5521b5f3-d69b-41fd-bab4-3606bb95349a</TermId>
        </TermInfo>
        <TermInfo xmlns="http://schemas.microsoft.com/office/infopath/2007/PartnerControls">
          <TermName xmlns="http://schemas.microsoft.com/office/infopath/2007/PartnerControls">East</TermName>
          <TermId xmlns="http://schemas.microsoft.com/office/infopath/2007/PartnerControls">748eed68-e9fe-47f9-b50d-af927a1aff5f</TermId>
        </TermInfo>
        <TermInfo xmlns="http://schemas.microsoft.com/office/infopath/2007/PartnerControls">
          <TermName xmlns="http://schemas.microsoft.com/office/infopath/2007/PartnerControls">USI</TermName>
          <TermId xmlns="http://schemas.microsoft.com/office/infopath/2007/PartnerControls">775e35a6-9e69-4f0f-969a-814bb6db0dfc</TermId>
        </TermInfo>
        <TermInfo xmlns="http://schemas.microsoft.com/office/infopath/2007/PartnerControls">
          <TermName xmlns="http://schemas.microsoft.com/office/infopath/2007/PartnerControls">West</TermName>
          <TermId xmlns="http://schemas.microsoft.com/office/infopath/2007/PartnerControls">290d12b5-6453-437a-8fcd-3a2e4c2209a1</TermId>
        </TermInfo>
      </Terms>
    </MMSaTxonomyRegionTaxHTField1>
    <MMSTaxonomyFunctionTaxHTField1 xmlns="48dae889-c82b-4428-a6e2-bd91337187ac">
      <Terms xmlns="http://schemas.microsoft.com/office/infopath/2007/PartnerControls">
        <TermInfo xmlns="http://schemas.microsoft.com/office/infopath/2007/PartnerControls">
          <TermName xmlns="http://schemas.microsoft.com/office/infopath/2007/PartnerControls">Other Shared Services</TermName>
          <TermId xmlns="http://schemas.microsoft.com/office/infopath/2007/PartnerControls">6916039d-46fa-4ea1-9ec8-c3868306e9b4</TermId>
        </TermInfo>
        <TermInfo xmlns="http://schemas.microsoft.com/office/infopath/2007/PartnerControls">
          <TermName xmlns="http://schemas.microsoft.com/office/infopath/2007/PartnerControls">National (National)</TermName>
          <TermId xmlns="http://schemas.microsoft.com/office/infopath/2007/PartnerControls">1612c69e-71ac-44f1-b617-210d8ee8f0c8</TermId>
        </TermInfo>
      </Terms>
    </MMSTaxonomyFunctionTaxHTField1>
    <PublishingExpirationDate xmlns="http://schemas.microsoft.com/sharepoint/v3">2018-12-31T06:00:00+00:00</PublishingExpirationDate>
    <MMSTaxonomyIndustryTaxHTField1 xmlns="48dae889-c82b-4428-a6e2-bd91337187ac">
      <Terms xmlns="http://schemas.microsoft.com/office/infopath/2007/PartnerControls"/>
    </MMSTaxonomyIndustryTaxHTField1>
    <MyDate1 xmlns="48dae889-c82b-4428-a6e2-bd91337187ac">2018-03-02T06:00:00+00:00</MyDate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1F4372-2C29-4E96-B603-88F8D0695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dae889-c82b-4428-a6e2-bd91337187ac"/>
    <ds:schemaRef ds:uri="1021bd06-83e5-4db6-8005-e131dbb34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1FDB83-A774-417C-BA4E-59CF839BA4B7}">
  <ds:schemaRef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48dae889-c82b-4428-a6e2-bd91337187ac"/>
    <ds:schemaRef ds:uri="http://purl.org/dc/terms/"/>
    <ds:schemaRef ds:uri="http://schemas.microsoft.com/office/2006/documentManagement/types"/>
    <ds:schemaRef ds:uri="http://schemas.openxmlformats.org/package/2006/metadata/core-properties"/>
    <ds:schemaRef ds:uri="1021bd06-83e5-4db6-8005-e131dbb34224"/>
    <ds:schemaRef ds:uri="http://www.w3.org/XML/1998/namespace"/>
  </ds:schemaRefs>
</ds:datastoreItem>
</file>

<file path=customXml/itemProps3.xml><?xml version="1.0" encoding="utf-8"?>
<ds:datastoreItem xmlns:ds="http://schemas.openxmlformats.org/officeDocument/2006/customXml" ds:itemID="{212E7A48-6BA6-4B2E-A642-395C007CF3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309</TotalTime>
  <Words>237</Words>
  <Application>Microsoft Office PowerPoint</Application>
  <PresentationFormat>On-screen Show (4:3)</PresentationFormat>
  <Paragraphs>25</Paragraphs>
  <Slides>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 16_9 onscreen</vt:lpstr>
      <vt:lpstr>think-cell Slide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This pc</cp:lastModifiedBy>
  <cp:revision>41</cp:revision>
  <cp:lastPrinted>2014-06-25T02:16:22Z</cp:lastPrinted>
  <dcterms:created xsi:type="dcterms:W3CDTF">2016-12-14T21:44:50Z</dcterms:created>
  <dcterms:modified xsi:type="dcterms:W3CDTF">2018-04-11T16:15:43Z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STaxonomyOffice">
    <vt:lpwstr/>
  </property>
  <property fmtid="{D5CDD505-2E9C-101B-9397-08002B2CF9AE}" pid="3" name="MMSTaxonomyCountry">
    <vt:lpwstr>406;#United States (US) (2768)|6a2e80fa-6705-44e3-a27a-aae62ef1b102</vt:lpwstr>
  </property>
  <property fmtid="{D5CDD505-2E9C-101B-9397-08002B2CF9AE}" pid="4" name="ContentTypeId">
    <vt:lpwstr>0x0101007645FDBA892A4FA78CCB38994D149C020043BB283E14502B4E9B6DA8DD324944EC</vt:lpwstr>
  </property>
  <property fmtid="{D5CDD505-2E9C-101B-9397-08002B2CF9AE}" pid="5" name="MMSTaxonomyRegion">
    <vt:lpwstr>116;#Central|5521b5f3-d69b-41fd-bab4-3606bb95349a;#17588;#East|748eed68-e9fe-47f9-b50d-af927a1aff5f;#3;#USI|775e35a6-9e69-4f0f-969a-814bb6db0dfc;#118;#West|290d12b5-6453-437a-8fcd-3a2e4c2209a1</vt:lpwstr>
  </property>
  <property fmtid="{D5CDD505-2E9C-101B-9397-08002B2CF9AE}" pid="6" name="MMSTaxonomyIndustry">
    <vt:lpwstr/>
  </property>
  <property fmtid="{D5CDD505-2E9C-101B-9397-08002B2CF9AE}" pid="7" name="MMSSearchKeyword">
    <vt:lpwstr>7531;#design|73884c54-5efa-4640-b1e2-cbdeefe42ca9;#6065;#Letter|a0ec6f77-427b-4d9f-a4fc-ea084673ef45;#1890;#creative|20d244c5-6727-4607-acc1-bc0f3b2bb8ae;#20514;#DIY|79c5f555-d7be-4362-983a-6ee3a42b06e3;#7772;#create|5e7c546e-8357-4432-8e6f-1fbc7141c7d0;#</vt:lpwstr>
  </property>
  <property fmtid="{D5CDD505-2E9C-101B-9397-08002B2CF9AE}" pid="8" name="MMSTaxonomyIndustrySector">
    <vt:lpwstr/>
  </property>
  <property fmtid="{D5CDD505-2E9C-101B-9397-08002B2CF9AE}" pid="9" name="MMSTaxonomyFunction">
    <vt:lpwstr>327;#Other Shared Services|6916039d-46fa-4ea1-9ec8-c3868306e9b4;#339;#National (National)|1612c69e-71ac-44f1-b617-210d8ee8f0c8</vt:lpwstr>
  </property>
  <property fmtid="{D5CDD505-2E9C-101B-9397-08002B2CF9AE}" pid="10" name="MMSTaxonomyJobLevel">
    <vt:lpwstr/>
  </property>
  <property fmtid="{D5CDD505-2E9C-101B-9397-08002B2CF9AE}" pid="11" name="MMSTaxonomyBusinessContent">
    <vt:lpwstr>525;#Tools|28b08e3f-0083-4e16-810f-ff46fe14c1e2;#32;#Announcements|588d4547-9a3a-4669-8e48-1d3570c5ec46</vt:lpwstr>
  </property>
</Properties>
</file>