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443" r:id="rId2"/>
    <p:sldId id="445" r:id="rId3"/>
    <p:sldId id="447" r:id="rId4"/>
    <p:sldId id="448" r:id="rId5"/>
    <p:sldId id="450" r:id="rId6"/>
    <p:sldId id="441" r:id="rId7"/>
  </p:sldIdLst>
  <p:sldSz cx="9144000" cy="6858000" type="screen4x3"/>
  <p:notesSz cx="7315200" cy="96012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3363" userDrawn="1">
          <p15:clr>
            <a:srgbClr val="A4A3A4"/>
          </p15:clr>
        </p15:guide>
        <p15:guide id="13" orient="horz" pos="137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1" autoAdjust="0"/>
    <p:restoredTop sz="95047" autoAdjust="0"/>
  </p:normalViewPr>
  <p:slideViewPr>
    <p:cSldViewPr snapToGrid="0" showGuides="1">
      <p:cViewPr varScale="1">
        <p:scale>
          <a:sx n="98" d="100"/>
          <a:sy n="98" d="100"/>
        </p:scale>
        <p:origin x="1420" y="52"/>
      </p:cViewPr>
      <p:guideLst>
        <p:guide/>
        <p:guide orient="horz" pos="2160"/>
        <p:guide orient="horz" pos="3363"/>
        <p:guide orient="horz" pos="1378"/>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4/10/2018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4/10/2018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214495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67"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098938" cy="3996000"/>
          </a:xfrm>
        </p:spPr>
        <p:txBody>
          <a:bodyPr/>
          <a:lstStyle/>
          <a:p>
            <a:r>
              <a:rPr lang="en-US" noProof="0" dirty="0"/>
              <a:t>Click icon to add chart</a:t>
            </a:r>
          </a:p>
        </p:txBody>
      </p:sp>
      <p:sp>
        <p:nvSpPr>
          <p:cNvPr id="6" name="Text Placeholder 5"/>
          <p:cNvSpPr>
            <a:spLocks noGrp="1"/>
          </p:cNvSpPr>
          <p:nvPr>
            <p:ph type="body" sz="quarter" idx="22"/>
          </p:nvPr>
        </p:nvSpPr>
        <p:spPr>
          <a:xfrm>
            <a:off x="4668824" y="1665288"/>
            <a:ext cx="4098939"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76237" y="2125013"/>
            <a:ext cx="4095737" cy="3996000"/>
          </a:xfrm>
        </p:spPr>
        <p:txBody>
          <a:bodyPr/>
          <a:lstStyle>
            <a:lvl1pPr>
              <a:defRPr/>
            </a:lvl1pPr>
            <a:lvl2pPr marL="171450" indent="-171450">
              <a:defRPr/>
            </a:lvl2pPr>
          </a:lstStyle>
          <a:p>
            <a:pPr lvl="1"/>
            <a:endParaRPr lang="en-US" noProof="0" dirty="0"/>
          </a:p>
        </p:txBody>
      </p:sp>
      <p:sp>
        <p:nvSpPr>
          <p:cNvPr id="12" name="Text Placeholder 5"/>
          <p:cNvSpPr>
            <a:spLocks noGrp="1"/>
          </p:cNvSpPr>
          <p:nvPr>
            <p:ph type="body" sz="quarter" idx="25"/>
          </p:nvPr>
        </p:nvSpPr>
        <p:spPr>
          <a:xfrm>
            <a:off x="376237" y="1665288"/>
            <a:ext cx="4105276" cy="420687"/>
          </a:xfrm>
        </p:spPr>
        <p:txBody>
          <a:bodyPr/>
          <a:lstStyle/>
          <a:p>
            <a:pPr lvl="0"/>
            <a:r>
              <a:rPr lang="en-US" noProof="0"/>
              <a:t>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a:t>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855275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3688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 name="CaseCode"/>
          <p:cNvSpPr txBox="1"/>
          <p:nvPr userDrawn="1"/>
        </p:nvSpPr>
        <p:spPr>
          <a:xfrm>
            <a:off x="4751388" y="6476999"/>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Graduate school Maverick</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Development LLC.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TechnoUtsav</a:t>
            </a:r>
          </a:p>
        </p:txBody>
      </p:sp>
      <p:sp>
        <p:nvSpPr>
          <p:cNvPr id="5" name="Text Placeholder 4"/>
          <p:cNvSpPr>
            <a:spLocks noGrp="1"/>
          </p:cNvSpPr>
          <p:nvPr>
            <p:ph type="body" sz="quarter" idx="10"/>
          </p:nvPr>
        </p:nvSpPr>
        <p:spPr/>
        <p:txBody>
          <a:bodyPr/>
          <a:lstStyle/>
          <a:p>
            <a:r>
              <a:rPr lang="en-US" noProof="0" dirty="0"/>
              <a:t>Grand Finale–</a:t>
            </a:r>
            <a:r>
              <a:rPr lang="en-US" dirty="0"/>
              <a:t>April 13th</a:t>
            </a:r>
            <a:r>
              <a:rPr lang="en-US" noProof="0" dirty="0"/>
              <a:t>, 2018</a:t>
            </a:r>
          </a:p>
        </p:txBody>
      </p:sp>
      <p:pic>
        <p:nvPicPr>
          <p:cNvPr id="6" name="Picture Placeholder 5">
            <a:extLst>
              <a:ext uri="{FF2B5EF4-FFF2-40B4-BE49-F238E27FC236}">
                <a16:creationId xmlns:a16="http://schemas.microsoft.com/office/drawing/2014/main" xmlns="" id="{5E085B71-E5B0-4B1B-8D8F-3DE680E2E6CD}"/>
              </a:ext>
            </a:extLst>
          </p:cNvPr>
          <p:cNvPicPr>
            <a:picLocks noGrp="1" noChangeAspect="1"/>
          </p:cNvPicPr>
          <p:nvPr>
            <p:ph type="pic" sz="quarter" idx="11"/>
          </p:nvPr>
        </p:nvPicPr>
        <p:blipFill>
          <a:blip r:embed="rId3"/>
          <a:srcRect l="15" r="15"/>
          <a:stretch>
            <a:fillRect/>
          </a:stretch>
        </p:blipFill>
        <p:spPr/>
      </p:pic>
    </p:spTree>
    <p:extLst>
      <p:ext uri="{BB962C8B-B14F-4D97-AF65-F5344CB8AC3E}">
        <p14:creationId xmlns:p14="http://schemas.microsoft.com/office/powerpoint/2010/main" val="15619923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 for the grand finale</a:t>
            </a:r>
          </a:p>
        </p:txBody>
      </p:sp>
      <p:sp>
        <p:nvSpPr>
          <p:cNvPr id="10" name="Content Placeholder 9">
            <a:extLst>
              <a:ext uri="{FF2B5EF4-FFF2-40B4-BE49-F238E27FC236}">
                <a16:creationId xmlns:a16="http://schemas.microsoft.com/office/drawing/2014/main" xmlns="" id="{1F7EC4F1-5BC0-4AA4-973C-2F9748C63E9E}"/>
              </a:ext>
            </a:extLst>
          </p:cNvPr>
          <p:cNvSpPr>
            <a:spLocks noGrp="1"/>
          </p:cNvSpPr>
          <p:nvPr>
            <p:ph idx="1"/>
          </p:nvPr>
        </p:nvSpPr>
        <p:spPr>
          <a:xfrm>
            <a:off x="376238" y="1038924"/>
            <a:ext cx="8374062" cy="4716463"/>
          </a:xfrm>
        </p:spPr>
        <p:txBody>
          <a:bodyPr/>
          <a:lstStyle/>
          <a:p>
            <a:pPr lvl="1"/>
            <a:r>
              <a:rPr lang="en-US" dirty="0"/>
              <a:t>Participation in TechnoUtsav Finale at Hyderabad on April 13th, 2018 is by invitation.</a:t>
            </a:r>
          </a:p>
          <a:p>
            <a:pPr lvl="1"/>
            <a:r>
              <a:rPr lang="en-US" dirty="0"/>
              <a:t>Please carry a valid government </a:t>
            </a:r>
            <a:r>
              <a:rPr lang="en-US" dirty="0" smtClean="0"/>
              <a:t>ID with </a:t>
            </a:r>
            <a:r>
              <a:rPr lang="en-US" dirty="0"/>
              <a:t>you.</a:t>
            </a:r>
          </a:p>
          <a:p>
            <a:pPr lvl="1"/>
            <a:r>
              <a:rPr lang="en-US" dirty="0"/>
              <a:t>Deloitte will make the necessary arrangements for air travel, cabs upon arrival, accommodation, and food for TechnoUtsav contestants participating in the Grand Finale. </a:t>
            </a:r>
          </a:p>
          <a:p>
            <a:pPr lvl="1"/>
            <a:r>
              <a:rPr lang="en-US" dirty="0"/>
              <a:t>Dress code for all TechnoUtsav contestants is </a:t>
            </a:r>
            <a:r>
              <a:rPr lang="en-US" dirty="0" smtClean="0"/>
              <a:t>Jeans </a:t>
            </a:r>
            <a:r>
              <a:rPr lang="en-US" dirty="0"/>
              <a:t>and TechnoUtsav T-shirt</a:t>
            </a:r>
          </a:p>
          <a:p>
            <a:pPr lvl="1"/>
            <a:r>
              <a:rPr lang="en-US" dirty="0"/>
              <a:t>Do not carry any electronic devices </a:t>
            </a:r>
            <a:r>
              <a:rPr lang="en-US" dirty="0" smtClean="0"/>
              <a:t>(digital </a:t>
            </a:r>
            <a:r>
              <a:rPr lang="en-US" dirty="0"/>
              <a:t>diaries, tablets, etc.) except for your mobile phones, within Deloitte premises. </a:t>
            </a:r>
            <a:endParaRPr lang="en-US" dirty="0" smtClean="0"/>
          </a:p>
          <a:p>
            <a:pPr lvl="1"/>
            <a:r>
              <a:rPr lang="en-US" dirty="0" smtClean="0"/>
              <a:t>Only the Team Captain is permitted to carry their personal laptops inside the Deloitte premises</a:t>
            </a:r>
            <a:endParaRPr lang="en-US" dirty="0"/>
          </a:p>
          <a:p>
            <a:pPr lvl="1"/>
            <a:r>
              <a:rPr lang="en-US" dirty="0"/>
              <a:t>The Grand Finale for both CCTC and </a:t>
            </a:r>
            <a:r>
              <a:rPr lang="en-US" dirty="0" err="1"/>
              <a:t>TechE</a:t>
            </a:r>
            <a:r>
              <a:rPr lang="en-US" dirty="0"/>
              <a:t> where you will compete with other teams from campuses across India will be held at Deloitte University: The Leadership Centre in Hyderabad.</a:t>
            </a:r>
          </a:p>
          <a:p>
            <a:pPr lvl="1"/>
            <a:r>
              <a:rPr lang="en-US" dirty="0"/>
              <a:t>Lunch has been organized at Deloitte University: The Leadership Centre in India, Hyderabad which will give you an opportunity to interact with the Partners, Managing Directors, Senior Managers and Talent professionals.</a:t>
            </a:r>
          </a:p>
          <a:p>
            <a:pPr marL="0" lvl="1" indent="0">
              <a:buNone/>
            </a:pPr>
            <a:endParaRPr lang="en-US" dirty="0"/>
          </a:p>
          <a:p>
            <a:pPr lvl="1"/>
            <a:endParaRPr lang="en-US" dirty="0"/>
          </a:p>
          <a:p>
            <a:pPr lvl="1"/>
            <a:endParaRPr lang="en-US" dirty="0"/>
          </a:p>
        </p:txBody>
      </p:sp>
      <p:sp>
        <p:nvSpPr>
          <p:cNvPr id="17" name="Freeform 796">
            <a:extLst>
              <a:ext uri="{FF2B5EF4-FFF2-40B4-BE49-F238E27FC236}">
                <a16:creationId xmlns:a16="http://schemas.microsoft.com/office/drawing/2014/main" xmlns="" id="{4066DFD4-D30C-45AC-9AA8-F09D219F9F8F}"/>
              </a:ext>
            </a:extLst>
          </p:cNvPr>
          <p:cNvSpPr>
            <a:spLocks noChangeAspect="1" noEditPoints="1"/>
          </p:cNvSpPr>
          <p:nvPr/>
        </p:nvSpPr>
        <p:spPr bwMode="auto">
          <a:xfrm>
            <a:off x="7518708" y="5129023"/>
            <a:ext cx="1249055" cy="125272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94 w 512"/>
              <a:gd name="T11" fmla="*/ 384 h 512"/>
              <a:gd name="T12" fmla="*/ 384 w 512"/>
              <a:gd name="T13" fmla="*/ 394 h 512"/>
              <a:gd name="T14" fmla="*/ 128 w 512"/>
              <a:gd name="T15" fmla="*/ 394 h 512"/>
              <a:gd name="T16" fmla="*/ 117 w 512"/>
              <a:gd name="T17" fmla="*/ 384 h 512"/>
              <a:gd name="T18" fmla="*/ 117 w 512"/>
              <a:gd name="T19" fmla="*/ 128 h 512"/>
              <a:gd name="T20" fmla="*/ 128 w 512"/>
              <a:gd name="T21" fmla="*/ 117 h 512"/>
              <a:gd name="T22" fmla="*/ 181 w 512"/>
              <a:gd name="T23" fmla="*/ 117 h 512"/>
              <a:gd name="T24" fmla="*/ 181 w 512"/>
              <a:gd name="T25" fmla="*/ 106 h 512"/>
              <a:gd name="T26" fmla="*/ 192 w 512"/>
              <a:gd name="T27" fmla="*/ 96 h 512"/>
              <a:gd name="T28" fmla="*/ 202 w 512"/>
              <a:gd name="T29" fmla="*/ 106 h 512"/>
              <a:gd name="T30" fmla="*/ 202 w 512"/>
              <a:gd name="T31" fmla="*/ 117 h 512"/>
              <a:gd name="T32" fmla="*/ 309 w 512"/>
              <a:gd name="T33" fmla="*/ 117 h 512"/>
              <a:gd name="T34" fmla="*/ 309 w 512"/>
              <a:gd name="T35" fmla="*/ 106 h 512"/>
              <a:gd name="T36" fmla="*/ 320 w 512"/>
              <a:gd name="T37" fmla="*/ 96 h 512"/>
              <a:gd name="T38" fmla="*/ 330 w 512"/>
              <a:gd name="T39" fmla="*/ 106 h 512"/>
              <a:gd name="T40" fmla="*/ 330 w 512"/>
              <a:gd name="T41" fmla="*/ 117 h 512"/>
              <a:gd name="T42" fmla="*/ 384 w 512"/>
              <a:gd name="T43" fmla="*/ 117 h 512"/>
              <a:gd name="T44" fmla="*/ 394 w 512"/>
              <a:gd name="T45" fmla="*/ 128 h 512"/>
              <a:gd name="T46" fmla="*/ 394 w 512"/>
              <a:gd name="T47" fmla="*/ 384 h 512"/>
              <a:gd name="T48" fmla="*/ 330 w 512"/>
              <a:gd name="T49" fmla="*/ 149 h 512"/>
              <a:gd name="T50" fmla="*/ 320 w 512"/>
              <a:gd name="T51" fmla="*/ 160 h 512"/>
              <a:gd name="T52" fmla="*/ 309 w 512"/>
              <a:gd name="T53" fmla="*/ 149 h 512"/>
              <a:gd name="T54" fmla="*/ 309 w 512"/>
              <a:gd name="T55" fmla="*/ 138 h 512"/>
              <a:gd name="T56" fmla="*/ 202 w 512"/>
              <a:gd name="T57" fmla="*/ 138 h 512"/>
              <a:gd name="T58" fmla="*/ 202 w 512"/>
              <a:gd name="T59" fmla="*/ 149 h 512"/>
              <a:gd name="T60" fmla="*/ 192 w 512"/>
              <a:gd name="T61" fmla="*/ 160 h 512"/>
              <a:gd name="T62" fmla="*/ 181 w 512"/>
              <a:gd name="T63" fmla="*/ 149 h 512"/>
              <a:gd name="T64" fmla="*/ 181 w 512"/>
              <a:gd name="T65" fmla="*/ 138 h 512"/>
              <a:gd name="T66" fmla="*/ 138 w 512"/>
              <a:gd name="T67" fmla="*/ 138 h 512"/>
              <a:gd name="T68" fmla="*/ 138 w 512"/>
              <a:gd name="T69" fmla="*/ 373 h 512"/>
              <a:gd name="T70" fmla="*/ 373 w 512"/>
              <a:gd name="T71" fmla="*/ 373 h 512"/>
              <a:gd name="T72" fmla="*/ 373 w 512"/>
              <a:gd name="T73" fmla="*/ 138 h 512"/>
              <a:gd name="T74" fmla="*/ 330 w 512"/>
              <a:gd name="T75" fmla="*/ 138 h 512"/>
              <a:gd name="T76" fmla="*/ 330 w 512"/>
              <a:gd name="T77" fmla="*/ 149 h 512"/>
              <a:gd name="T78" fmla="*/ 327 w 512"/>
              <a:gd name="T79" fmla="*/ 221 h 512"/>
              <a:gd name="T80" fmla="*/ 242 w 512"/>
              <a:gd name="T81" fmla="*/ 306 h 512"/>
              <a:gd name="T82" fmla="*/ 234 w 512"/>
              <a:gd name="T83" fmla="*/ 309 h 512"/>
              <a:gd name="T84" fmla="*/ 227 w 512"/>
              <a:gd name="T85" fmla="*/ 306 h 512"/>
              <a:gd name="T86" fmla="*/ 184 w 512"/>
              <a:gd name="T87" fmla="*/ 263 h 512"/>
              <a:gd name="T88" fmla="*/ 184 w 512"/>
              <a:gd name="T89" fmla="*/ 248 h 512"/>
              <a:gd name="T90" fmla="*/ 199 w 512"/>
              <a:gd name="T91" fmla="*/ 248 h 512"/>
              <a:gd name="T92" fmla="*/ 234 w 512"/>
              <a:gd name="T93" fmla="*/ 283 h 512"/>
              <a:gd name="T94" fmla="*/ 312 w 512"/>
              <a:gd name="T95" fmla="*/ 205 h 512"/>
              <a:gd name="T96" fmla="*/ 327 w 512"/>
              <a:gd name="T97" fmla="*/ 205 h 512"/>
              <a:gd name="T98" fmla="*/ 327 w 512"/>
              <a:gd name="T99" fmla="*/ 22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4" y="384"/>
                </a:moveTo>
                <a:cubicBezTo>
                  <a:pt x="394" y="390"/>
                  <a:pt x="390" y="394"/>
                  <a:pt x="384" y="394"/>
                </a:cubicBezTo>
                <a:cubicBezTo>
                  <a:pt x="128" y="394"/>
                  <a:pt x="128" y="394"/>
                  <a:pt x="128" y="394"/>
                </a:cubicBezTo>
                <a:cubicBezTo>
                  <a:pt x="122" y="394"/>
                  <a:pt x="117" y="390"/>
                  <a:pt x="117" y="384"/>
                </a:cubicBezTo>
                <a:cubicBezTo>
                  <a:pt x="117" y="128"/>
                  <a:pt x="117" y="128"/>
                  <a:pt x="117" y="128"/>
                </a:cubicBezTo>
                <a:cubicBezTo>
                  <a:pt x="117" y="122"/>
                  <a:pt x="122" y="117"/>
                  <a:pt x="128" y="117"/>
                </a:cubicBezTo>
                <a:cubicBezTo>
                  <a:pt x="181" y="117"/>
                  <a:pt x="181" y="117"/>
                  <a:pt x="181" y="117"/>
                </a:cubicBezTo>
                <a:cubicBezTo>
                  <a:pt x="181" y="106"/>
                  <a:pt x="181" y="106"/>
                  <a:pt x="181" y="106"/>
                </a:cubicBezTo>
                <a:cubicBezTo>
                  <a:pt x="181" y="100"/>
                  <a:pt x="186" y="96"/>
                  <a:pt x="192" y="96"/>
                </a:cubicBezTo>
                <a:cubicBezTo>
                  <a:pt x="198" y="96"/>
                  <a:pt x="202" y="100"/>
                  <a:pt x="202" y="106"/>
                </a:cubicBezTo>
                <a:cubicBezTo>
                  <a:pt x="202" y="117"/>
                  <a:pt x="202" y="117"/>
                  <a:pt x="202" y="117"/>
                </a:cubicBezTo>
                <a:cubicBezTo>
                  <a:pt x="309" y="117"/>
                  <a:pt x="309" y="117"/>
                  <a:pt x="309" y="117"/>
                </a:cubicBezTo>
                <a:cubicBezTo>
                  <a:pt x="309" y="106"/>
                  <a:pt x="309" y="106"/>
                  <a:pt x="309" y="106"/>
                </a:cubicBezTo>
                <a:cubicBezTo>
                  <a:pt x="309" y="100"/>
                  <a:pt x="314" y="96"/>
                  <a:pt x="320" y="96"/>
                </a:cubicBezTo>
                <a:cubicBezTo>
                  <a:pt x="326" y="96"/>
                  <a:pt x="330" y="100"/>
                  <a:pt x="330" y="106"/>
                </a:cubicBezTo>
                <a:cubicBezTo>
                  <a:pt x="330" y="117"/>
                  <a:pt x="330" y="117"/>
                  <a:pt x="330" y="117"/>
                </a:cubicBezTo>
                <a:cubicBezTo>
                  <a:pt x="384" y="117"/>
                  <a:pt x="384" y="117"/>
                  <a:pt x="384" y="117"/>
                </a:cubicBezTo>
                <a:cubicBezTo>
                  <a:pt x="390" y="117"/>
                  <a:pt x="394" y="122"/>
                  <a:pt x="394" y="128"/>
                </a:cubicBezTo>
                <a:lnTo>
                  <a:pt x="394" y="384"/>
                </a:lnTo>
                <a:close/>
                <a:moveTo>
                  <a:pt x="330" y="149"/>
                </a:moveTo>
                <a:cubicBezTo>
                  <a:pt x="330" y="155"/>
                  <a:pt x="326" y="160"/>
                  <a:pt x="320" y="160"/>
                </a:cubicBezTo>
                <a:cubicBezTo>
                  <a:pt x="314" y="160"/>
                  <a:pt x="309" y="155"/>
                  <a:pt x="309" y="149"/>
                </a:cubicBezTo>
                <a:cubicBezTo>
                  <a:pt x="309" y="138"/>
                  <a:pt x="309" y="138"/>
                  <a:pt x="309" y="138"/>
                </a:cubicBezTo>
                <a:cubicBezTo>
                  <a:pt x="202" y="138"/>
                  <a:pt x="202" y="138"/>
                  <a:pt x="202" y="138"/>
                </a:cubicBezTo>
                <a:cubicBezTo>
                  <a:pt x="202" y="149"/>
                  <a:pt x="202" y="149"/>
                  <a:pt x="202" y="149"/>
                </a:cubicBezTo>
                <a:cubicBezTo>
                  <a:pt x="202" y="155"/>
                  <a:pt x="198" y="160"/>
                  <a:pt x="192" y="160"/>
                </a:cubicBezTo>
                <a:cubicBezTo>
                  <a:pt x="186" y="160"/>
                  <a:pt x="181" y="155"/>
                  <a:pt x="181" y="149"/>
                </a:cubicBezTo>
                <a:cubicBezTo>
                  <a:pt x="181" y="138"/>
                  <a:pt x="181" y="138"/>
                  <a:pt x="181" y="138"/>
                </a:cubicBezTo>
                <a:cubicBezTo>
                  <a:pt x="138" y="138"/>
                  <a:pt x="138" y="138"/>
                  <a:pt x="138" y="138"/>
                </a:cubicBezTo>
                <a:cubicBezTo>
                  <a:pt x="138" y="373"/>
                  <a:pt x="138" y="373"/>
                  <a:pt x="138" y="373"/>
                </a:cubicBezTo>
                <a:cubicBezTo>
                  <a:pt x="373" y="373"/>
                  <a:pt x="373" y="373"/>
                  <a:pt x="373" y="373"/>
                </a:cubicBezTo>
                <a:cubicBezTo>
                  <a:pt x="373" y="138"/>
                  <a:pt x="373" y="138"/>
                  <a:pt x="373" y="138"/>
                </a:cubicBezTo>
                <a:cubicBezTo>
                  <a:pt x="330" y="138"/>
                  <a:pt x="330" y="138"/>
                  <a:pt x="330" y="138"/>
                </a:cubicBezTo>
                <a:lnTo>
                  <a:pt x="330" y="149"/>
                </a:lnTo>
                <a:close/>
                <a:moveTo>
                  <a:pt x="327" y="221"/>
                </a:moveTo>
                <a:cubicBezTo>
                  <a:pt x="242" y="306"/>
                  <a:pt x="242" y="306"/>
                  <a:pt x="242" y="306"/>
                </a:cubicBezTo>
                <a:cubicBezTo>
                  <a:pt x="240" y="308"/>
                  <a:pt x="237" y="309"/>
                  <a:pt x="234" y="309"/>
                </a:cubicBezTo>
                <a:cubicBezTo>
                  <a:pt x="232" y="309"/>
                  <a:pt x="229" y="308"/>
                  <a:pt x="227" y="306"/>
                </a:cubicBezTo>
                <a:cubicBezTo>
                  <a:pt x="184" y="263"/>
                  <a:pt x="184" y="263"/>
                  <a:pt x="184" y="263"/>
                </a:cubicBezTo>
                <a:cubicBezTo>
                  <a:pt x="180" y="259"/>
                  <a:pt x="180" y="252"/>
                  <a:pt x="184" y="248"/>
                </a:cubicBezTo>
                <a:cubicBezTo>
                  <a:pt x="188" y="244"/>
                  <a:pt x="195" y="244"/>
                  <a:pt x="199" y="248"/>
                </a:cubicBezTo>
                <a:cubicBezTo>
                  <a:pt x="234" y="283"/>
                  <a:pt x="234" y="283"/>
                  <a:pt x="234" y="283"/>
                </a:cubicBezTo>
                <a:cubicBezTo>
                  <a:pt x="312" y="205"/>
                  <a:pt x="312" y="205"/>
                  <a:pt x="312" y="205"/>
                </a:cubicBezTo>
                <a:cubicBezTo>
                  <a:pt x="316" y="201"/>
                  <a:pt x="323" y="201"/>
                  <a:pt x="327" y="205"/>
                </a:cubicBezTo>
                <a:cubicBezTo>
                  <a:pt x="331" y="210"/>
                  <a:pt x="331" y="216"/>
                  <a:pt x="327" y="221"/>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7">
            <a:extLst>
              <a:ext uri="{FF2B5EF4-FFF2-40B4-BE49-F238E27FC236}">
                <a16:creationId xmlns:a16="http://schemas.microsoft.com/office/drawing/2014/main" xmlns="" id="{8847D2B4-24BD-4BEE-AB3E-8A37BA84E6A8}"/>
              </a:ext>
            </a:extLst>
          </p:cNvPr>
          <p:cNvSpPr/>
          <p:nvPr/>
        </p:nvSpPr>
        <p:spPr>
          <a:xfrm>
            <a:off x="376238" y="6074338"/>
            <a:ext cx="5530850" cy="369332"/>
          </a:xfrm>
          <a:prstGeom prst="rect">
            <a:avLst/>
          </a:prstGeom>
        </p:spPr>
        <p:txBody>
          <a:bodyPr wrap="square">
            <a:spAutoFit/>
          </a:bodyPr>
          <a:lstStyle/>
          <a:p>
            <a:r>
              <a:rPr lang="en-US" sz="600" dirty="0"/>
              <a:t>As used in this document, “Deloitte” means Deloitte &amp; Touche LLP, a subsidiary of Deloitte LLP. Please see www.deloitte.com/us/about for a detailed description of the legal structure of Deloitte USA LLP, Deloitte LLP and their respective subsidiaries. Certain services may not be available to attest clients under the rules and regulations of public accounting.</a:t>
            </a:r>
          </a:p>
        </p:txBody>
      </p:sp>
      <p:sp>
        <p:nvSpPr>
          <p:cNvPr id="7" name="Content Placeholder 3">
            <a:extLst>
              <a:ext uri="{FF2B5EF4-FFF2-40B4-BE49-F238E27FC236}">
                <a16:creationId xmlns:a16="http://schemas.microsoft.com/office/drawing/2014/main" xmlns="" id="{17527B58-34CD-4D07-86B6-9E3DE26FC5B6}"/>
              </a:ext>
            </a:extLst>
          </p:cNvPr>
          <p:cNvSpPr txBox="1">
            <a:spLocks/>
          </p:cNvSpPr>
          <p:nvPr/>
        </p:nvSpPr>
        <p:spPr>
          <a:xfrm>
            <a:off x="376238" y="3210339"/>
            <a:ext cx="8374062" cy="317141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lvl="1" indent="0">
              <a:buFont typeface="Arial" panose="020B0604020202020204" pitchFamily="34" charset="0"/>
              <a:buNone/>
            </a:pPr>
            <a:endParaRPr lang="en-US" dirty="0"/>
          </a:p>
        </p:txBody>
      </p:sp>
      <p:sp>
        <p:nvSpPr>
          <p:cNvPr id="3" name="Rectangle 2">
            <a:extLst>
              <a:ext uri="{FF2B5EF4-FFF2-40B4-BE49-F238E27FC236}">
                <a16:creationId xmlns:a16="http://schemas.microsoft.com/office/drawing/2014/main" xmlns="" id="{BF86317C-8ABD-4946-AC26-DCD2A31E1401}"/>
              </a:ext>
            </a:extLst>
          </p:cNvPr>
          <p:cNvSpPr/>
          <p:nvPr/>
        </p:nvSpPr>
        <p:spPr bwMode="gray">
          <a:xfrm>
            <a:off x="7056783" y="6416966"/>
            <a:ext cx="1550504" cy="33793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25300528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Ready reckoner</a:t>
            </a:r>
            <a:endParaRPr lang="en-US" dirty="0"/>
          </a:p>
        </p:txBody>
      </p:sp>
      <p:sp>
        <p:nvSpPr>
          <p:cNvPr id="5" name="Title 4"/>
          <p:cNvSpPr>
            <a:spLocks noGrp="1"/>
          </p:cNvSpPr>
          <p:nvPr>
            <p:ph type="title"/>
          </p:nvPr>
        </p:nvSpPr>
        <p:spPr/>
        <p:txBody>
          <a:bodyPr/>
          <a:lstStyle/>
          <a:p>
            <a:r>
              <a:rPr lang="en-US" dirty="0"/>
              <a:t>Deloitte University Premise </a:t>
            </a:r>
          </a:p>
        </p:txBody>
      </p:sp>
      <p:sp>
        <p:nvSpPr>
          <p:cNvPr id="7" name="Text Placeholder 6"/>
          <p:cNvSpPr>
            <a:spLocks noGrp="1"/>
          </p:cNvSpPr>
          <p:nvPr>
            <p:ph idx="1"/>
          </p:nvPr>
        </p:nvSpPr>
        <p:spPr>
          <a:xfrm>
            <a:off x="373937" y="1230786"/>
            <a:ext cx="8374062" cy="4713911"/>
          </a:xfrm>
        </p:spPr>
        <p:txBody>
          <a:bodyPr/>
          <a:lstStyle/>
          <a:p>
            <a:pPr marL="171450" lvl="1" indent="-171450"/>
            <a:r>
              <a:rPr lang="en-US" dirty="0"/>
              <a:t>Please display your TechnoUtsav ID card for cognizance by security</a:t>
            </a:r>
          </a:p>
          <a:p>
            <a:pPr marL="171450" lvl="1" indent="-171450"/>
            <a:r>
              <a:rPr lang="en-US" dirty="0"/>
              <a:t>In case you are carrying an electronic device like laptop, I–pad etc., a separate security pass needs to be issued for the device. </a:t>
            </a:r>
          </a:p>
          <a:p>
            <a:pPr marL="171450" lvl="1" indent="-171450"/>
            <a:r>
              <a:rPr lang="en-US" dirty="0"/>
              <a:t>Please do not carry any food items into the rooms. </a:t>
            </a:r>
          </a:p>
          <a:p>
            <a:pPr marL="171450" lvl="1" indent="-171450"/>
            <a:r>
              <a:rPr lang="en-US" dirty="0"/>
              <a:t>Kindly take care of your personal belongings at all times; please don’t leave behind any items when you move to different rooms for break out sessions or any other activity. </a:t>
            </a:r>
          </a:p>
          <a:p>
            <a:pPr marL="171450" lvl="1" indent="-171450"/>
            <a:r>
              <a:rPr lang="en-US" dirty="0"/>
              <a:t>Photography is </a:t>
            </a:r>
            <a:r>
              <a:rPr lang="en-US" dirty="0" smtClean="0"/>
              <a:t>prohibited</a:t>
            </a:r>
            <a:r>
              <a:rPr lang="en-US" dirty="0" smtClean="0"/>
              <a:t> </a:t>
            </a:r>
            <a:endParaRPr lang="en-US" dirty="0"/>
          </a:p>
          <a:p>
            <a:pPr marL="171450" lvl="1" indent="-171450"/>
            <a:endParaRPr lang="en-US" dirty="0"/>
          </a:p>
          <a:p>
            <a:pPr marL="0" lvl="1" indent="0">
              <a:buNone/>
            </a:pPr>
            <a:r>
              <a:rPr lang="en-US" dirty="0"/>
              <a:t>Address : Building No. 9, Raheja Mindspace, Raheja IT Park, HUDA Techno Enclave, HITEC City, Hyderabad, Telangana - 500081</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974" y="6145460"/>
            <a:ext cx="1709025" cy="233739"/>
          </a:xfrm>
          <a:prstGeom prst="rect">
            <a:avLst/>
          </a:prstGeom>
        </p:spPr>
      </p:pic>
    </p:spTree>
    <p:extLst>
      <p:ext uri="{BB962C8B-B14F-4D97-AF65-F5344CB8AC3E}">
        <p14:creationId xmlns:p14="http://schemas.microsoft.com/office/powerpoint/2010/main" val="21601923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Guidelines for your stay and departure</a:t>
            </a:r>
          </a:p>
        </p:txBody>
      </p:sp>
      <p:sp>
        <p:nvSpPr>
          <p:cNvPr id="5" name="Title 4"/>
          <p:cNvSpPr>
            <a:spLocks noGrp="1"/>
          </p:cNvSpPr>
          <p:nvPr>
            <p:ph type="title"/>
          </p:nvPr>
        </p:nvSpPr>
        <p:spPr/>
        <p:txBody>
          <a:bodyPr/>
          <a:lstStyle/>
          <a:p>
            <a:r>
              <a:rPr lang="en-US" dirty="0"/>
              <a:t>Your stay at IBIS</a:t>
            </a:r>
          </a:p>
        </p:txBody>
      </p:sp>
      <p:sp>
        <p:nvSpPr>
          <p:cNvPr id="33" name="Content Placeholder 32">
            <a:extLst>
              <a:ext uri="{FF2B5EF4-FFF2-40B4-BE49-F238E27FC236}">
                <a16:creationId xmlns:a16="http://schemas.microsoft.com/office/drawing/2014/main" xmlns="" id="{933F91A5-E921-48DA-8C81-A7D5FE8879D2}"/>
              </a:ext>
            </a:extLst>
          </p:cNvPr>
          <p:cNvSpPr>
            <a:spLocks noGrp="1"/>
          </p:cNvSpPr>
          <p:nvPr>
            <p:ph idx="1"/>
          </p:nvPr>
        </p:nvSpPr>
        <p:spPr>
          <a:xfrm>
            <a:off x="373938" y="1408855"/>
            <a:ext cx="8374062" cy="4713911"/>
          </a:xfrm>
        </p:spPr>
        <p:txBody>
          <a:bodyPr/>
          <a:lstStyle/>
          <a:p>
            <a:pPr marL="171450" indent="-171450">
              <a:buFont typeface="Arial" panose="020B0604020202020204" pitchFamily="34" charset="0"/>
              <a:buChar char="•"/>
            </a:pPr>
            <a:r>
              <a:rPr lang="en-US" dirty="0"/>
              <a:t>Complimentary Wi-Fi Access will be provided for the complete duration of your stay.</a:t>
            </a:r>
          </a:p>
          <a:p>
            <a:pPr marL="171450" indent="-171450">
              <a:buFont typeface="Arial" panose="020B0604020202020204" pitchFamily="34" charset="0"/>
              <a:buChar char="•"/>
            </a:pPr>
            <a:r>
              <a:rPr lang="en-US" dirty="0"/>
              <a:t>Breakfast and dinner at the IBIS (room service not included) are a part of the package.</a:t>
            </a:r>
          </a:p>
          <a:p>
            <a:pPr marL="171450" indent="-171450">
              <a:buFont typeface="Arial" panose="020B0604020202020204" pitchFamily="34" charset="0"/>
              <a:buChar char="•"/>
            </a:pPr>
            <a:r>
              <a:rPr lang="en-US" dirty="0"/>
              <a:t>Buffet dinner on April 12th, 2018 at Spice It, Ibis will be served from 07:30 PM to 09:30 PM.</a:t>
            </a:r>
          </a:p>
          <a:p>
            <a:pPr marL="171450" indent="-171450">
              <a:buFont typeface="Arial" panose="020B0604020202020204" pitchFamily="34" charset="0"/>
              <a:buChar char="•"/>
            </a:pPr>
            <a:r>
              <a:rPr lang="en-US" dirty="0"/>
              <a:t>The check-out has to be completed on April 13th, 2018, 07:00 AM, for those travelling on the same day.</a:t>
            </a:r>
          </a:p>
          <a:p>
            <a:pPr marL="171450" indent="-171450">
              <a:buFont typeface="Arial" panose="020B0604020202020204" pitchFamily="34" charset="0"/>
              <a:buChar char="•"/>
            </a:pPr>
            <a:r>
              <a:rPr lang="en-US" dirty="0"/>
              <a:t>Bus transport will be provided from the hotel to the finale venue </a:t>
            </a:r>
            <a:r>
              <a:rPr lang="en-US" dirty="0" err="1"/>
              <a:t>i.e</a:t>
            </a:r>
            <a:r>
              <a:rPr lang="en-US" dirty="0"/>
              <a:t> Deloitte University</a:t>
            </a:r>
          </a:p>
          <a:p>
            <a:pPr marL="171450" indent="-171450">
              <a:buFont typeface="Arial" panose="020B0604020202020204" pitchFamily="34" charset="0"/>
              <a:buChar char="•"/>
            </a:pPr>
            <a:r>
              <a:rPr lang="en-US" dirty="0"/>
              <a:t>Please label your luggage while checking out. For those travelling on 13</a:t>
            </a:r>
            <a:r>
              <a:rPr lang="en-US" baseline="30000" dirty="0"/>
              <a:t>th</a:t>
            </a:r>
            <a:r>
              <a:rPr lang="en-US" dirty="0"/>
              <a:t> April, please carry your luggage to the bus.</a:t>
            </a:r>
          </a:p>
          <a:p>
            <a:pPr marL="171450" indent="-171450">
              <a:buFont typeface="Arial" panose="020B0604020202020204" pitchFamily="34" charset="0"/>
              <a:buChar char="•"/>
            </a:pPr>
            <a:r>
              <a:rPr lang="en-US" dirty="0"/>
              <a:t>Buses/cabs will be provided for your transfer from Deloitte University to the airport on April 13th, 2018.</a:t>
            </a:r>
          </a:p>
          <a:p>
            <a:pPr marL="171450" indent="-171450">
              <a:buFont typeface="Arial" panose="020B0604020202020204" pitchFamily="34" charset="0"/>
              <a:buChar char="•"/>
            </a:pPr>
            <a:r>
              <a:rPr lang="en-US" dirty="0"/>
              <a:t>For teams whose flights are scheduled for the next day, dinner for April 13th, 2018, and breakfast for April 14th, 2018 is a part of the room package.</a:t>
            </a:r>
          </a:p>
          <a:p>
            <a:pPr marL="171450" indent="-171450">
              <a:buFont typeface="Arial" panose="020B0604020202020204" pitchFamily="34" charset="0"/>
              <a:buChar char="•"/>
            </a:pPr>
            <a:r>
              <a:rPr lang="en-US" dirty="0"/>
              <a:t>Transport will be provided from the hotel to the airport of April 14</a:t>
            </a:r>
            <a:r>
              <a:rPr lang="en-US" baseline="30000" dirty="0"/>
              <a:t>th</a:t>
            </a:r>
            <a:r>
              <a:rPr lang="en-US" dirty="0"/>
              <a:t>,2018</a:t>
            </a:r>
          </a:p>
          <a:p>
            <a:pPr marL="171450" indent="-171450">
              <a:buFont typeface="Arial" panose="020B0604020202020204" pitchFamily="34" charset="0"/>
              <a:buChar char="•"/>
            </a:pPr>
            <a:r>
              <a:rPr lang="en-US" dirty="0"/>
              <a:t>In case you wish to avail any other facilities provided by the hotel, the same will be charged on actuals and payable by you at the time of check out. </a:t>
            </a:r>
          </a:p>
          <a:p>
            <a:pPr marL="171450" indent="-171450">
              <a:buFont typeface="Arial" panose="020B0604020202020204" pitchFamily="34" charset="0"/>
              <a:buChar char="•"/>
            </a:pPr>
            <a:r>
              <a:rPr lang="en-US" dirty="0"/>
              <a:t>Reimbursement will not be provided from residence/campus to the airport and vice versa</a:t>
            </a:r>
          </a:p>
          <a:p>
            <a:endParaRPr lang="en-US" dirty="0"/>
          </a:p>
          <a:p>
            <a:pPr marL="171450" indent="-171450">
              <a:buFont typeface="Arial" panose="020B0604020202020204" pitchFamily="34" charset="0"/>
              <a:buChar char="•"/>
            </a:pPr>
            <a:endParaRPr lang="en-US" dirty="0"/>
          </a:p>
        </p:txBody>
      </p:sp>
      <p:sp>
        <p:nvSpPr>
          <p:cNvPr id="34" name="Freeform 462">
            <a:extLst>
              <a:ext uri="{FF2B5EF4-FFF2-40B4-BE49-F238E27FC236}">
                <a16:creationId xmlns:a16="http://schemas.microsoft.com/office/drawing/2014/main" xmlns="" id="{8DC52F7C-1632-4A0C-B8AD-7C3A916348D8}"/>
              </a:ext>
            </a:extLst>
          </p:cNvPr>
          <p:cNvSpPr>
            <a:spLocks noChangeAspect="1" noEditPoints="1"/>
          </p:cNvSpPr>
          <p:nvPr/>
        </p:nvSpPr>
        <p:spPr bwMode="auto">
          <a:xfrm>
            <a:off x="7515225" y="5129212"/>
            <a:ext cx="1252538" cy="1252538"/>
          </a:xfrm>
          <a:custGeom>
            <a:avLst/>
            <a:gdLst>
              <a:gd name="T0" fmla="*/ 192 w 512"/>
              <a:gd name="T1" fmla="*/ 224 h 512"/>
              <a:gd name="T2" fmla="*/ 181 w 512"/>
              <a:gd name="T3" fmla="*/ 234 h 512"/>
              <a:gd name="T4" fmla="*/ 170 w 512"/>
              <a:gd name="T5" fmla="*/ 224 h 512"/>
              <a:gd name="T6" fmla="*/ 181 w 512"/>
              <a:gd name="T7" fmla="*/ 213 h 512"/>
              <a:gd name="T8" fmla="*/ 192 w 512"/>
              <a:gd name="T9" fmla="*/ 224 h 512"/>
              <a:gd name="T10" fmla="*/ 341 w 512"/>
              <a:gd name="T11" fmla="*/ 234 h 512"/>
              <a:gd name="T12" fmla="*/ 234 w 512"/>
              <a:gd name="T13" fmla="*/ 234 h 512"/>
              <a:gd name="T14" fmla="*/ 234 w 512"/>
              <a:gd name="T15" fmla="*/ 256 h 512"/>
              <a:gd name="T16" fmla="*/ 372 w 512"/>
              <a:gd name="T17" fmla="*/ 256 h 512"/>
              <a:gd name="T18" fmla="*/ 341 w 512"/>
              <a:gd name="T19" fmla="*/ 234 h 512"/>
              <a:gd name="T20" fmla="*/ 213 w 512"/>
              <a:gd name="T21" fmla="*/ 224 h 512"/>
              <a:gd name="T22" fmla="*/ 181 w 512"/>
              <a:gd name="T23" fmla="*/ 256 h 512"/>
              <a:gd name="T24" fmla="*/ 213 w 512"/>
              <a:gd name="T25" fmla="*/ 256 h 512"/>
              <a:gd name="T26" fmla="*/ 213 w 512"/>
              <a:gd name="T27" fmla="*/ 224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394 w 512"/>
              <a:gd name="T39" fmla="*/ 266 h 512"/>
              <a:gd name="T40" fmla="*/ 341 w 512"/>
              <a:gd name="T41" fmla="*/ 213 h 512"/>
              <a:gd name="T42" fmla="*/ 224 w 512"/>
              <a:gd name="T43" fmla="*/ 213 h 512"/>
              <a:gd name="T44" fmla="*/ 213 w 512"/>
              <a:gd name="T45" fmla="*/ 224 h 512"/>
              <a:gd name="T46" fmla="*/ 181 w 512"/>
              <a:gd name="T47" fmla="*/ 192 h 512"/>
              <a:gd name="T48" fmla="*/ 149 w 512"/>
              <a:gd name="T49" fmla="*/ 224 h 512"/>
              <a:gd name="T50" fmla="*/ 181 w 512"/>
              <a:gd name="T51" fmla="*/ 256 h 512"/>
              <a:gd name="T52" fmla="*/ 138 w 512"/>
              <a:gd name="T53" fmla="*/ 256 h 512"/>
              <a:gd name="T54" fmla="*/ 138 w 512"/>
              <a:gd name="T55" fmla="*/ 192 h 512"/>
              <a:gd name="T56" fmla="*/ 128 w 512"/>
              <a:gd name="T57" fmla="*/ 181 h 512"/>
              <a:gd name="T58" fmla="*/ 117 w 512"/>
              <a:gd name="T59" fmla="*/ 192 h 512"/>
              <a:gd name="T60" fmla="*/ 117 w 512"/>
              <a:gd name="T61" fmla="*/ 320 h 512"/>
              <a:gd name="T62" fmla="*/ 128 w 512"/>
              <a:gd name="T63" fmla="*/ 330 h 512"/>
              <a:gd name="T64" fmla="*/ 138 w 512"/>
              <a:gd name="T65" fmla="*/ 320 h 512"/>
              <a:gd name="T66" fmla="*/ 138 w 512"/>
              <a:gd name="T67" fmla="*/ 277 h 512"/>
              <a:gd name="T68" fmla="*/ 224 w 512"/>
              <a:gd name="T69" fmla="*/ 277 h 512"/>
              <a:gd name="T70" fmla="*/ 373 w 512"/>
              <a:gd name="T71" fmla="*/ 277 h 512"/>
              <a:gd name="T72" fmla="*/ 373 w 512"/>
              <a:gd name="T73" fmla="*/ 320 h 512"/>
              <a:gd name="T74" fmla="*/ 384 w 512"/>
              <a:gd name="T75" fmla="*/ 330 h 512"/>
              <a:gd name="T76" fmla="*/ 394 w 512"/>
              <a:gd name="T77" fmla="*/ 320 h 512"/>
              <a:gd name="T78" fmla="*/ 394 w 512"/>
              <a:gd name="T79"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192" y="224"/>
                </a:moveTo>
                <a:cubicBezTo>
                  <a:pt x="192" y="230"/>
                  <a:pt x="187" y="234"/>
                  <a:pt x="181" y="234"/>
                </a:cubicBezTo>
                <a:cubicBezTo>
                  <a:pt x="175" y="234"/>
                  <a:pt x="170" y="230"/>
                  <a:pt x="170" y="224"/>
                </a:cubicBezTo>
                <a:cubicBezTo>
                  <a:pt x="170" y="218"/>
                  <a:pt x="175" y="213"/>
                  <a:pt x="181" y="213"/>
                </a:cubicBezTo>
                <a:cubicBezTo>
                  <a:pt x="187" y="213"/>
                  <a:pt x="192" y="218"/>
                  <a:pt x="192" y="224"/>
                </a:cubicBezTo>
                <a:close/>
                <a:moveTo>
                  <a:pt x="341" y="234"/>
                </a:moveTo>
                <a:cubicBezTo>
                  <a:pt x="234" y="234"/>
                  <a:pt x="234" y="234"/>
                  <a:pt x="234" y="234"/>
                </a:cubicBezTo>
                <a:cubicBezTo>
                  <a:pt x="234" y="256"/>
                  <a:pt x="234" y="256"/>
                  <a:pt x="234" y="256"/>
                </a:cubicBezTo>
                <a:cubicBezTo>
                  <a:pt x="372" y="256"/>
                  <a:pt x="372" y="256"/>
                  <a:pt x="372" y="256"/>
                </a:cubicBezTo>
                <a:cubicBezTo>
                  <a:pt x="366" y="236"/>
                  <a:pt x="345" y="234"/>
                  <a:pt x="341" y="234"/>
                </a:cubicBezTo>
                <a:close/>
                <a:moveTo>
                  <a:pt x="213" y="224"/>
                </a:moveTo>
                <a:cubicBezTo>
                  <a:pt x="213" y="241"/>
                  <a:pt x="199" y="256"/>
                  <a:pt x="181" y="256"/>
                </a:cubicBezTo>
                <a:cubicBezTo>
                  <a:pt x="213" y="256"/>
                  <a:pt x="213" y="256"/>
                  <a:pt x="213" y="256"/>
                </a:cubicBezTo>
                <a:lnTo>
                  <a:pt x="213" y="2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66"/>
                </a:moveTo>
                <a:cubicBezTo>
                  <a:pt x="394" y="225"/>
                  <a:pt x="360" y="213"/>
                  <a:pt x="341" y="213"/>
                </a:cubicBezTo>
                <a:cubicBezTo>
                  <a:pt x="224" y="213"/>
                  <a:pt x="224" y="213"/>
                  <a:pt x="224" y="213"/>
                </a:cubicBezTo>
                <a:cubicBezTo>
                  <a:pt x="218" y="213"/>
                  <a:pt x="213" y="218"/>
                  <a:pt x="213" y="224"/>
                </a:cubicBezTo>
                <a:cubicBezTo>
                  <a:pt x="213" y="206"/>
                  <a:pt x="199" y="192"/>
                  <a:pt x="181" y="192"/>
                </a:cubicBezTo>
                <a:cubicBezTo>
                  <a:pt x="163" y="192"/>
                  <a:pt x="149" y="206"/>
                  <a:pt x="149" y="224"/>
                </a:cubicBezTo>
                <a:cubicBezTo>
                  <a:pt x="149" y="241"/>
                  <a:pt x="163" y="256"/>
                  <a:pt x="181" y="256"/>
                </a:cubicBezTo>
                <a:cubicBezTo>
                  <a:pt x="138" y="256"/>
                  <a:pt x="138" y="256"/>
                  <a:pt x="138" y="256"/>
                </a:cubicBezTo>
                <a:cubicBezTo>
                  <a:pt x="138" y="192"/>
                  <a:pt x="138" y="192"/>
                  <a:pt x="138" y="192"/>
                </a:cubicBezTo>
                <a:cubicBezTo>
                  <a:pt x="138" y="186"/>
                  <a:pt x="134" y="181"/>
                  <a:pt x="128" y="181"/>
                </a:cubicBezTo>
                <a:cubicBezTo>
                  <a:pt x="122" y="181"/>
                  <a:pt x="117" y="186"/>
                  <a:pt x="117" y="192"/>
                </a:cubicBezTo>
                <a:cubicBezTo>
                  <a:pt x="117" y="320"/>
                  <a:pt x="117" y="320"/>
                  <a:pt x="117" y="320"/>
                </a:cubicBezTo>
                <a:cubicBezTo>
                  <a:pt x="117" y="326"/>
                  <a:pt x="122" y="330"/>
                  <a:pt x="128" y="330"/>
                </a:cubicBezTo>
                <a:cubicBezTo>
                  <a:pt x="134" y="330"/>
                  <a:pt x="138" y="326"/>
                  <a:pt x="138" y="320"/>
                </a:cubicBezTo>
                <a:cubicBezTo>
                  <a:pt x="138" y="277"/>
                  <a:pt x="138" y="277"/>
                  <a:pt x="138" y="277"/>
                </a:cubicBezTo>
                <a:cubicBezTo>
                  <a:pt x="224" y="277"/>
                  <a:pt x="224" y="277"/>
                  <a:pt x="224" y="277"/>
                </a:cubicBezTo>
                <a:cubicBezTo>
                  <a:pt x="373" y="277"/>
                  <a:pt x="373" y="277"/>
                  <a:pt x="373" y="277"/>
                </a:cubicBezTo>
                <a:cubicBezTo>
                  <a:pt x="373" y="320"/>
                  <a:pt x="373" y="320"/>
                  <a:pt x="373" y="320"/>
                </a:cubicBezTo>
                <a:cubicBezTo>
                  <a:pt x="373" y="326"/>
                  <a:pt x="378" y="330"/>
                  <a:pt x="384" y="330"/>
                </a:cubicBezTo>
                <a:cubicBezTo>
                  <a:pt x="390" y="330"/>
                  <a:pt x="394" y="326"/>
                  <a:pt x="394" y="320"/>
                </a:cubicBezTo>
                <a:lnTo>
                  <a:pt x="394" y="26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6" name="Rectangle 5">
            <a:extLst>
              <a:ext uri="{FF2B5EF4-FFF2-40B4-BE49-F238E27FC236}">
                <a16:creationId xmlns:a16="http://schemas.microsoft.com/office/drawing/2014/main" xmlns="" id="{73F32FDA-0A4F-4B3A-8953-6F4DB3CFB341}"/>
              </a:ext>
            </a:extLst>
          </p:cNvPr>
          <p:cNvSpPr/>
          <p:nvPr/>
        </p:nvSpPr>
        <p:spPr bwMode="gray">
          <a:xfrm>
            <a:off x="7056783" y="6416966"/>
            <a:ext cx="1550504" cy="33793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824674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9" y="1136650"/>
            <a:ext cx="6958012" cy="4716463"/>
          </a:xfrm>
        </p:spPr>
        <p:txBody>
          <a:bodyPr/>
          <a:lstStyle/>
          <a:p>
            <a:r>
              <a:rPr lang="en-US" b="1" dirty="0"/>
              <a:t>TechnoUtsav Team</a:t>
            </a:r>
            <a:endParaRPr lang="en-US" dirty="0"/>
          </a:p>
          <a:p>
            <a:r>
              <a:rPr lang="en-US" dirty="0"/>
              <a:t>Orijit: 9986888312</a:t>
            </a:r>
          </a:p>
          <a:p>
            <a:endParaRPr lang="en-US" dirty="0"/>
          </a:p>
          <a:p>
            <a:endParaRPr lang="en-US" dirty="0"/>
          </a:p>
          <a:p>
            <a:r>
              <a:rPr lang="en-US" dirty="0"/>
              <a:t>In case of emergency :</a:t>
            </a:r>
            <a:br>
              <a:rPr lang="en-US" dirty="0"/>
            </a:br>
            <a:r>
              <a:rPr lang="en-US" dirty="0"/>
              <a:t/>
            </a:r>
            <a:br>
              <a:rPr lang="en-US" dirty="0"/>
            </a:br>
            <a:r>
              <a:rPr lang="en-US" dirty="0"/>
              <a:t>Security : +91 40 6670 1111, VoIP : 81111</a:t>
            </a:r>
            <a:br>
              <a:rPr lang="en-US" dirty="0"/>
            </a:br>
            <a:r>
              <a:rPr lang="en-US" dirty="0"/>
              <a:t/>
            </a:r>
            <a:br>
              <a:rPr lang="en-US" dirty="0"/>
            </a:br>
            <a:r>
              <a:rPr lang="en-US" dirty="0"/>
              <a:t>Hyderabad Front office : +91 406670 4000, VoIP : 74000</a:t>
            </a:r>
          </a:p>
        </p:txBody>
      </p:sp>
      <p:sp>
        <p:nvSpPr>
          <p:cNvPr id="3" name="Title 2"/>
          <p:cNvSpPr>
            <a:spLocks noGrp="1"/>
          </p:cNvSpPr>
          <p:nvPr>
            <p:ph type="title"/>
          </p:nvPr>
        </p:nvSpPr>
        <p:spPr/>
        <p:txBody>
          <a:bodyPr/>
          <a:lstStyle/>
          <a:p>
            <a:r>
              <a:rPr lang="en-US" dirty="0"/>
              <a:t>Important point of contacts</a:t>
            </a:r>
          </a:p>
        </p:txBody>
      </p:sp>
      <p:sp>
        <p:nvSpPr>
          <p:cNvPr id="5" name="Rectangle 4">
            <a:extLst>
              <a:ext uri="{FF2B5EF4-FFF2-40B4-BE49-F238E27FC236}">
                <a16:creationId xmlns:a16="http://schemas.microsoft.com/office/drawing/2014/main" xmlns="" id="{51CC8971-18F4-4B5A-AB35-0638C64788AD}"/>
              </a:ext>
            </a:extLst>
          </p:cNvPr>
          <p:cNvSpPr/>
          <p:nvPr/>
        </p:nvSpPr>
        <p:spPr bwMode="gray">
          <a:xfrm>
            <a:off x="7056783" y="6416966"/>
            <a:ext cx="1550504" cy="33793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8091150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0" cy="0"/>
          </a:xfrm>
          <a:prstGeom prst="rect">
            <a:avLst/>
          </a:prstGeom>
        </p:spPr>
      </p:pic>
      <p:sp>
        <p:nvSpPr>
          <p:cNvPr id="21" name="USOC_Text"/>
          <p:cNvSpPr txBox="1">
            <a:spLocks/>
          </p:cNvSpPr>
          <p:nvPr/>
        </p:nvSpPr>
        <p:spPr bwMode="gray">
          <a:xfrm>
            <a:off x="380250" y="6191998"/>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dirty="0">
                <a:solidFill>
                  <a:schemeClr val="tx1"/>
                </a:solidFill>
              </a:rPr>
              <a:t>Copyright © 2018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286964206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AF18B779-9903-4A50-BD87-4806636E7C13}" vid="{D2AC379D-75DC-4146-884E-6D4464D2B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Deloitte_4_3_Onscreen_US</Template>
  <TotalTime>7157</TotalTime>
  <Words>617</Words>
  <Application>Microsoft Office PowerPoint</Application>
  <PresentationFormat>On-screen Show (4:3)</PresentationFormat>
  <Paragraphs>43</Paragraphs>
  <Slides>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Open Sans</vt:lpstr>
      <vt:lpstr>Verdana</vt:lpstr>
      <vt:lpstr>Wingdings 2</vt:lpstr>
      <vt:lpstr>Deloitte 16_9 onscreen</vt:lpstr>
      <vt:lpstr>think-cell Slide</vt:lpstr>
      <vt:lpstr>PowerPoint Presentation</vt:lpstr>
      <vt:lpstr>Checklist for the grand finale</vt:lpstr>
      <vt:lpstr>Deloitte University Premise </vt:lpstr>
      <vt:lpstr>Your stay at IBIS</vt:lpstr>
      <vt:lpstr>Important point of contacts</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Choudhury, Nandita</cp:lastModifiedBy>
  <cp:revision>28</cp:revision>
  <cp:lastPrinted>2014-06-25T02:16:22Z</cp:lastPrinted>
  <dcterms:created xsi:type="dcterms:W3CDTF">2018-01-08T12:57:46Z</dcterms:created>
  <dcterms:modified xsi:type="dcterms:W3CDTF">2018-04-10T16:28:39Z</dcterms:modified>
</cp:coreProperties>
</file>