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3" r:id="rId2"/>
    <p:sldId id="256" r:id="rId3"/>
    <p:sldId id="264" r:id="rId4"/>
    <p:sldId id="266"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6" autoAdjust="0"/>
    <p:restoredTop sz="94660"/>
  </p:normalViewPr>
  <p:slideViewPr>
    <p:cSldViewPr snapToGrid="0">
      <p:cViewPr>
        <p:scale>
          <a:sx n="75" d="100"/>
          <a:sy n="75" d="100"/>
        </p:scale>
        <p:origin x="-528"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64433D-CC8D-4D4A-85C7-CA1C6F93A989}" type="datetimeFigureOut">
              <a:rPr lang="en-US" smtClean="0"/>
              <a:pPr/>
              <a:t>3/12/2018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80BD5-5B61-4780-8136-710FFAA60D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4863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49673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36076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40490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0087A4-61B4-45DB-895B-0788304ED177}"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339431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087A4-61B4-45DB-895B-0788304ED177}"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289021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087A4-61B4-45DB-895B-0788304ED177}" type="datetimeFigureOut">
              <a:rPr lang="en-US" smtClean="0"/>
              <a:pPr/>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11775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087A4-61B4-45DB-895B-0788304ED177}" type="datetimeFigureOut">
              <a:rPr lang="en-US" smtClean="0"/>
              <a:pPr/>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5352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087A4-61B4-45DB-895B-0788304ED177}" type="datetimeFigureOut">
              <a:rPr lang="en-US" smtClean="0"/>
              <a:pPr/>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1665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823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316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087A4-61B4-45DB-895B-0788304ED177}" type="datetimeFigureOut">
              <a:rPr lang="en-US" smtClean="0"/>
              <a:pPr/>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pPr/>
              <a:t>‹#›</a:t>
            </a:fld>
            <a:endParaRPr lang="en-US"/>
          </a:p>
        </p:txBody>
      </p:sp>
    </p:spTree>
    <p:extLst>
      <p:ext uri="{BB962C8B-B14F-4D97-AF65-F5344CB8AC3E}">
        <p14:creationId xmlns="" xmlns:p14="http://schemas.microsoft.com/office/powerpoint/2010/main" val="107428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794000" y="367506"/>
            <a:ext cx="6553200" cy="3556794"/>
          </a:xfrm>
          <a:prstGeom prst="rect">
            <a:avLst/>
          </a:prstGeom>
          <a:noFill/>
          <a:ln w="9525">
            <a:noFill/>
            <a:miter lim="800000"/>
            <a:headEnd/>
            <a:tailEnd/>
          </a:ln>
          <a:effectLst/>
        </p:spPr>
      </p:pic>
      <p:sp>
        <p:nvSpPr>
          <p:cNvPr id="6" name="TextBox 5"/>
          <p:cNvSpPr txBox="1"/>
          <p:nvPr/>
        </p:nvSpPr>
        <p:spPr>
          <a:xfrm>
            <a:off x="4216400" y="4356100"/>
            <a:ext cx="7975600" cy="2185214"/>
          </a:xfrm>
          <a:prstGeom prst="rect">
            <a:avLst/>
          </a:prstGeom>
          <a:noFill/>
        </p:spPr>
        <p:txBody>
          <a:bodyPr wrap="square" rtlCol="0">
            <a:spAutoFit/>
          </a:bodyPr>
          <a:lstStyle/>
          <a:p>
            <a:r>
              <a:rPr lang="en-US" sz="3200" b="1" dirty="0" smtClean="0"/>
              <a:t>Team </a:t>
            </a:r>
            <a:r>
              <a:rPr lang="en-US" sz="3200" b="1" dirty="0" err="1" smtClean="0"/>
              <a:t>CGC_Rebounder</a:t>
            </a:r>
            <a:endParaRPr lang="en-US" sz="3200" b="1" dirty="0" smtClean="0"/>
          </a:p>
          <a:p>
            <a:r>
              <a:rPr lang="en-US" sz="3200" b="1" dirty="0" smtClean="0"/>
              <a:t>Project Name</a:t>
            </a:r>
            <a:r>
              <a:rPr lang="en-US" sz="3200" b="1" dirty="0" smtClean="0"/>
              <a:t>:-</a:t>
            </a:r>
            <a:r>
              <a:rPr lang="en-US" sz="3200" b="1" dirty="0" err="1" smtClean="0"/>
              <a:t>Pcal</a:t>
            </a:r>
            <a:endParaRPr lang="en-US" sz="3200" b="1" dirty="0" smtClean="0"/>
          </a:p>
          <a:p>
            <a:r>
              <a:rPr lang="en-US" dirty="0" smtClean="0"/>
              <a:t>Team captain:- </a:t>
            </a:r>
            <a:r>
              <a:rPr lang="en-US" dirty="0" err="1" smtClean="0"/>
              <a:t>Bhawna</a:t>
            </a:r>
            <a:r>
              <a:rPr lang="en-US" dirty="0" smtClean="0"/>
              <a:t> </a:t>
            </a:r>
            <a:r>
              <a:rPr lang="en-US" dirty="0" err="1" smtClean="0"/>
              <a:t>Rajput</a:t>
            </a:r>
            <a:endParaRPr lang="en-US" dirty="0" smtClean="0"/>
          </a:p>
          <a:p>
            <a:r>
              <a:rPr lang="en-US" dirty="0" smtClean="0"/>
              <a:t>Team member:- </a:t>
            </a:r>
            <a:r>
              <a:rPr lang="en-US" dirty="0" err="1" smtClean="0"/>
              <a:t>Himanshu</a:t>
            </a:r>
            <a:r>
              <a:rPr lang="en-US" dirty="0" smtClean="0"/>
              <a:t> Kumar</a:t>
            </a:r>
          </a:p>
          <a:p>
            <a:r>
              <a:rPr lang="en-US" dirty="0" smtClean="0"/>
              <a:t>Team member:- </a:t>
            </a:r>
            <a:r>
              <a:rPr lang="en-US" dirty="0" err="1" smtClean="0"/>
              <a:t>Surendra</a:t>
            </a:r>
            <a:r>
              <a:rPr lang="en-US" dirty="0" smtClean="0"/>
              <a:t> Singh </a:t>
            </a:r>
            <a:r>
              <a:rPr lang="en-US" dirty="0" err="1" smtClean="0"/>
              <a:t>Hada</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normAutofit/>
          </a:bodyPr>
          <a:lstStyle/>
          <a:p>
            <a:r>
              <a:rPr lang="en-US" dirty="0" smtClean="0"/>
              <a:t>The main Advantage Expect all the above listed things are </a:t>
            </a:r>
          </a:p>
          <a:p>
            <a:r>
              <a:rPr lang="en-US" dirty="0" smtClean="0"/>
              <a:t>Use of </a:t>
            </a:r>
            <a:r>
              <a:rPr lang="en-US" dirty="0" smtClean="0"/>
              <a:t>Mobile App for Accurate Meter Reading</a:t>
            </a:r>
            <a:endParaRPr lang="en-US" dirty="0" smtClean="0"/>
          </a:p>
          <a:p>
            <a:r>
              <a:rPr lang="en-US" dirty="0" smtClean="0"/>
              <a:t>Use of Sensor for auto-detect</a:t>
            </a:r>
          </a:p>
          <a:p>
            <a:r>
              <a:rPr lang="en-US" dirty="0" smtClean="0"/>
              <a:t>Use </a:t>
            </a:r>
            <a:r>
              <a:rPr lang="en-US" dirty="0" smtClean="0"/>
              <a:t>of Detector for Auto refilling</a:t>
            </a:r>
            <a:endParaRPr lang="en-US" dirty="0" smtClean="0"/>
          </a:p>
          <a:p>
            <a:r>
              <a:rPr lang="en-US" dirty="0" smtClean="0"/>
              <a:t>Use </a:t>
            </a:r>
            <a:r>
              <a:rPr lang="en-US" dirty="0" smtClean="0"/>
              <a:t>for keeping of present volume in the tank </a:t>
            </a:r>
            <a:endParaRPr lang="en-US" dirty="0" smtClean="0"/>
          </a:p>
          <a:p>
            <a:r>
              <a:rPr lang="en-US" dirty="0" smtClean="0"/>
              <a:t>All the above as everyone now day want the value to their Money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txBox="1">
            <a:spLocks/>
          </p:cNvSpPr>
          <p:nvPr/>
        </p:nvSpPr>
        <p:spPr>
          <a:xfrm>
            <a:off x="356475" y="602070"/>
            <a:ext cx="8371762" cy="364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smtClean="0">
                <a:ln>
                  <a:noFill/>
                </a:ln>
                <a:solidFill>
                  <a:srgbClr val="575757"/>
                </a:solidFill>
                <a:effectLst/>
                <a:uLnTx/>
                <a:uFillTx/>
                <a:latin typeface="Verdana"/>
                <a:ea typeface="+mn-ea"/>
                <a:cs typeface="+mn-cs"/>
              </a:rPr>
              <a:t>Phase 1 – Ideation – Sample</a:t>
            </a:r>
            <a:endParaRPr kumimoji="0" lang="en-US" sz="18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itle 2"/>
          <p:cNvSpPr txBox="1">
            <a:spLocks/>
          </p:cNvSpPr>
          <p:nvPr/>
        </p:nvSpPr>
        <p:spPr bwMode="gray">
          <a:xfrm>
            <a:off x="356475" y="267969"/>
            <a:ext cx="8371762"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Verdana"/>
                <a:ea typeface="+mj-ea"/>
                <a:cs typeface="+mj-cs"/>
              </a:rPr>
              <a:t>Round 2</a:t>
            </a:r>
            <a:endParaRPr kumimoji="0" lang="en-US" sz="1800" b="1" i="0" u="none" strike="noStrike" kern="1200" cap="none" spc="0" normalizeH="0" baseline="0" noProof="0" dirty="0">
              <a:ln>
                <a:noFill/>
              </a:ln>
              <a:solidFill>
                <a:sysClr val="windowText" lastClr="000000"/>
              </a:solidFill>
              <a:effectLst/>
              <a:uLnTx/>
              <a:uFillTx/>
              <a:latin typeface="Verdana"/>
              <a:ea typeface="+mj-ea"/>
              <a:cs typeface="+mj-cs"/>
            </a:endParaRPr>
          </a:p>
        </p:txBody>
      </p:sp>
      <p:graphicFrame>
        <p:nvGraphicFramePr>
          <p:cNvPr id="10" name="Table 9"/>
          <p:cNvGraphicFramePr>
            <a:graphicFrameLocks noGrp="1"/>
          </p:cNvGraphicFramePr>
          <p:nvPr>
            <p:extLst>
              <p:ext uri="{D42A27DB-BD31-4B8C-83A1-F6EECF244321}">
                <p14:modId xmlns="" xmlns:p14="http://schemas.microsoft.com/office/powerpoint/2010/main" val="4276547739"/>
              </p:ext>
            </p:extLst>
          </p:nvPr>
        </p:nvGraphicFramePr>
        <p:xfrm>
          <a:off x="336712" y="966470"/>
          <a:ext cx="9913417" cy="5281929"/>
        </p:xfrm>
        <a:graphic>
          <a:graphicData uri="http://schemas.openxmlformats.org/drawingml/2006/table">
            <a:tbl>
              <a:tblPr firstRow="1" bandRow="1"/>
              <a:tblGrid>
                <a:gridCol w="2413652">
                  <a:extLst>
                    <a:ext uri="{9D8B030D-6E8A-4147-A177-3AD203B41FA5}">
                      <a16:colId xmlns="" xmlns:a16="http://schemas.microsoft.com/office/drawing/2014/main" val="20000"/>
                    </a:ext>
                  </a:extLst>
                </a:gridCol>
                <a:gridCol w="7499765">
                  <a:extLst>
                    <a:ext uri="{9D8B030D-6E8A-4147-A177-3AD203B41FA5}">
                      <a16:colId xmlns="" xmlns:a16="http://schemas.microsoft.com/office/drawing/2014/main" val="20001"/>
                    </a:ext>
                  </a:extLst>
                </a:gridCol>
              </a:tblGrid>
              <a:tr h="40367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indent="0">
                        <a:lnSpc>
                          <a:spcPct val="110000"/>
                        </a:lnSpc>
                        <a:buFont typeface="Arial" panose="020B0604020202020204" pitchFamily="34" charset="0"/>
                        <a:buNone/>
                      </a:pPr>
                      <a:r>
                        <a:rPr lang="en-US" sz="1200" b="1" dirty="0" smtClean="0">
                          <a:solidFill>
                            <a:schemeClr val="accent1"/>
                          </a:solidFill>
                          <a:latin typeface="+mn-lt"/>
                        </a:rPr>
                        <a:t>Defined Deliverables</a:t>
                      </a:r>
                      <a:endParaRPr lang="en-US" sz="1200" b="1" dirty="0">
                        <a:solidFill>
                          <a:schemeClr val="accent1"/>
                        </a:solidFill>
                        <a:latin typeface="+mn-lt"/>
                      </a:endParaRPr>
                    </a:p>
                  </a:txBody>
                  <a:tcPr marT="91440" marB="91440" anchor="ctr">
                    <a:lnL w="571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r>
                        <a:rPr lang="en-US" sz="1200" b="1" dirty="0" smtClean="0">
                          <a:solidFill>
                            <a:schemeClr val="accent1"/>
                          </a:solidFill>
                          <a:latin typeface="+mn-lt"/>
                        </a:rPr>
                        <a:t>Sample Use</a:t>
                      </a:r>
                      <a:r>
                        <a:rPr lang="en-US" sz="1200" b="1" baseline="0" dirty="0" smtClean="0">
                          <a:solidFill>
                            <a:schemeClr val="accent1"/>
                          </a:solidFill>
                          <a:latin typeface="+mn-lt"/>
                        </a:rPr>
                        <a:t> Case</a:t>
                      </a:r>
                      <a:endParaRPr lang="en-GB" sz="1200" b="1" dirty="0">
                        <a:solidFill>
                          <a:schemeClr val="accent1"/>
                        </a:solidFill>
                        <a:latin typeface="+mn-lt"/>
                      </a:endParaRPr>
                    </a:p>
                  </a:txBody>
                  <a:tcPr marT="91440" marB="91440" anchor="ctr">
                    <a:lnL w="6350" cap="flat" cmpd="sng" algn="ctr">
                      <a:solidFill>
                        <a:sysClr val="window" lastClr="FFFFFF"/>
                      </a:solidFill>
                      <a:prstDash val="solid"/>
                      <a:round/>
                      <a:headEnd type="none" w="med" len="med"/>
                      <a:tailEnd type="none" w="med" len="med"/>
                    </a:lnL>
                    <a:lnR w="57150" cap="flat" cmpd="sng" algn="ctr">
                      <a:no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0"/>
                  </a:ext>
                </a:extLst>
              </a:tr>
              <a:tr h="649511">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Brief Business Problem</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Now days everyone is felt cheated during fuel refills at petrol pump</a:t>
                      </a:r>
                    </a:p>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Everyone Earns Money they in Return also wants the right output of their money</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441741">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solution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For  this we have decided a  ring type designed which can be easily attached to the nozzle of the Tank and there will be an android  app </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which will be help full in tracking the details of the volume of petrol inserted in the tank as well as the total amount of the petrol present in the tank.</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606845">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Tech Stack</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Python</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JAVA</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799397">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Market Place/Positioning</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Petrol:-Petroleum is a naturally occurring, yellow-to-black liquid found in geological formations beneath the Earth's surface. It is commonly refined into various types of fuels.</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and hence every one wants value to their money hence its a bright future Towards money vale to the costumer </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58468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Effort (Hours) and Cost (INR) of Implementation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Person Hours - 3 person * 199(7 hours*3 days*5 weeks) = 597 hours</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Hardware - Rs. </a:t>
                      </a:r>
                      <a:r>
                        <a:rPr lang="en-US" sz="1100" b="0" kern="1200" dirty="0" smtClean="0">
                          <a:solidFill>
                            <a:schemeClr val="tx1"/>
                          </a:solidFill>
                          <a:latin typeface="+mn-lt"/>
                          <a:ea typeface="+mn-ea"/>
                          <a:cs typeface="+mn-cs"/>
                        </a:rPr>
                        <a:t>4000-6000</a:t>
                      </a:r>
                      <a:endParaRPr lang="en-US" sz="1100" b="0" kern="1200" dirty="0" smtClean="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30208665"/>
                  </a:ext>
                </a:extLst>
              </a:tr>
              <a:tr h="39489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Theme Alignment</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i="0" kern="1200" dirty="0" smtClean="0">
                          <a:solidFill>
                            <a:schemeClr val="dk1"/>
                          </a:solidFill>
                          <a:latin typeface="+mn-lt"/>
                          <a:ea typeface="+mn-ea"/>
                          <a:cs typeface="+mn-cs"/>
                        </a:rPr>
                        <a:t>Data Science/Machine Learning</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48595122"/>
                  </a:ext>
                </a:extLst>
              </a:tr>
              <a:tr h="40118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Industry Alignment</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i="0" kern="1200" dirty="0" smtClean="0">
                          <a:solidFill>
                            <a:schemeClr val="dk1"/>
                          </a:solidFill>
                          <a:latin typeface="+mn-lt"/>
                          <a:ea typeface="+mn-ea"/>
                          <a:cs typeface="+mn-cs"/>
                        </a:rPr>
                        <a:t>Government and Public Services</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399558498"/>
                  </a:ext>
                </a:extLst>
              </a:tr>
            </a:tbl>
          </a:graphicData>
        </a:graphic>
      </p:graphicFrame>
    </p:spTree>
    <p:extLst>
      <p:ext uri="{BB962C8B-B14F-4D97-AF65-F5344CB8AC3E}">
        <p14:creationId xmlns="" xmlns:p14="http://schemas.microsoft.com/office/powerpoint/2010/main" val="125737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PCAL</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marL="0" lvl="1" indent="0">
              <a:lnSpc>
                <a:spcPct val="100000"/>
              </a:lnSpc>
              <a:spcBef>
                <a:spcPts val="300"/>
              </a:spcBef>
              <a:buSzPct val="100000"/>
              <a:buNone/>
            </a:pPr>
            <a:r>
              <a:rPr lang="en-US" dirty="0" smtClean="0"/>
              <a:t>we </a:t>
            </a:r>
            <a:r>
              <a:rPr lang="en-US" dirty="0" smtClean="0"/>
              <a:t>have decided a  ring type designed which can be easily attached to the nozzle of the Tank and there will be an android  app </a:t>
            </a:r>
          </a:p>
          <a:p>
            <a:pPr marL="0" lvl="1" indent="0">
              <a:lnSpc>
                <a:spcPct val="100000"/>
              </a:lnSpc>
              <a:spcBef>
                <a:spcPts val="300"/>
              </a:spcBef>
              <a:buSzPct val="100000"/>
              <a:buNone/>
            </a:pPr>
            <a:endParaRPr lang="en-US" dirty="0" smtClean="0"/>
          </a:p>
          <a:p>
            <a:pPr marL="0" lvl="1" indent="0">
              <a:lnSpc>
                <a:spcPct val="100000"/>
              </a:lnSpc>
              <a:spcBef>
                <a:spcPts val="300"/>
              </a:spcBef>
              <a:buSzPct val="100000"/>
              <a:buNone/>
            </a:pPr>
            <a:r>
              <a:rPr lang="en-US" dirty="0" smtClean="0"/>
              <a:t>which </a:t>
            </a:r>
            <a:r>
              <a:rPr lang="en-US" dirty="0" smtClean="0"/>
              <a:t>will be help full in tracking the details of the volume of petrol inserted in the tank as well as the total amount of the petrol present in the tank.</a:t>
            </a:r>
          </a:p>
          <a:p>
            <a:pPr marL="0" lvl="1" indent="0">
              <a:lnSpc>
                <a:spcPct val="100000"/>
              </a:lnSpc>
              <a:spcBef>
                <a:spcPts val="300"/>
              </a:spcBef>
              <a:buSzPct val="100000"/>
              <a:buNone/>
            </a:pPr>
            <a:endParaRPr lang="en-US" dirty="0" smtClean="0"/>
          </a:p>
          <a:p>
            <a:pPr marL="0" lvl="1" indent="0">
              <a:lnSpc>
                <a:spcPct val="100000"/>
              </a:lnSpc>
              <a:spcBef>
                <a:spcPts val="300"/>
              </a:spcBef>
              <a:buSzPct val="100000"/>
              <a:buNone/>
            </a:pPr>
            <a:r>
              <a:rPr lang="en-US" dirty="0" smtClean="0"/>
              <a:t>Its Physical Design is its Advantage, that it will capable to be attached with all the vehicles running</a:t>
            </a:r>
          </a:p>
          <a:p>
            <a:pPr marL="0" lvl="1" indent="0">
              <a:lnSpc>
                <a:spcPct val="100000"/>
              </a:lnSpc>
              <a:spcBef>
                <a:spcPts val="300"/>
              </a:spcBef>
              <a:buSzPct val="100000"/>
              <a:buNone/>
            </a:pPr>
            <a:endParaRPr lang="en-US" dirty="0" smtClean="0"/>
          </a:p>
          <a:p>
            <a:pPr marL="0" lvl="1" indent="0">
              <a:lnSpc>
                <a:spcPct val="100000"/>
              </a:lnSpc>
              <a:spcBef>
                <a:spcPts val="300"/>
              </a:spcBef>
              <a:buSzPct val="100000"/>
              <a:buNone/>
            </a:pPr>
            <a:r>
              <a:rPr lang="en-US" dirty="0" smtClean="0"/>
              <a:t>We will try its implementation  to be much feasible with environment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t>
            </a:r>
            <a:r>
              <a:rPr lang="en-US" dirty="0" err="1" smtClean="0"/>
              <a:t>Pcal</a:t>
            </a:r>
            <a:r>
              <a:rPr lang="en-US" dirty="0" smtClean="0"/>
              <a:t>?</a:t>
            </a:r>
            <a:endParaRPr lang="en-US" dirty="0"/>
          </a:p>
        </p:txBody>
      </p:sp>
      <p:sp>
        <p:nvSpPr>
          <p:cNvPr id="3" name="Content Placeholder 2"/>
          <p:cNvSpPr>
            <a:spLocks noGrp="1"/>
          </p:cNvSpPr>
          <p:nvPr>
            <p:ph idx="1"/>
          </p:nvPr>
        </p:nvSpPr>
        <p:spPr/>
        <p:txBody>
          <a:bodyPr/>
          <a:lstStyle/>
          <a:p>
            <a:r>
              <a:rPr lang="en-US" dirty="0" smtClean="0"/>
              <a:t>There are many Problems through which Public user are facing now days </a:t>
            </a:r>
          </a:p>
          <a:p>
            <a:r>
              <a:rPr lang="en-US" dirty="0" smtClean="0"/>
              <a:t>Every one wants value to their money </a:t>
            </a:r>
          </a:p>
          <a:p>
            <a:r>
              <a:rPr lang="en-US" dirty="0" smtClean="0"/>
              <a:t>Everyone </a:t>
            </a:r>
            <a:r>
              <a:rPr lang="en-US" dirty="0" smtClean="0"/>
              <a:t>felt suspicious about being cheated during fuel refills at petrol </a:t>
            </a:r>
            <a:r>
              <a:rPr lang="en-US" dirty="0" smtClean="0"/>
              <a:t>pumps</a:t>
            </a:r>
          </a:p>
          <a:p>
            <a:r>
              <a:rPr lang="en-US" dirty="0" smtClean="0"/>
              <a:t> </a:t>
            </a:r>
            <a:r>
              <a:rPr lang="en-US" dirty="0" smtClean="0"/>
              <a:t>If yes, then here comes a device to assuage your doubts --Fuel Manager. </a:t>
            </a:r>
            <a:endParaRPr lang="en-US" dirty="0" smtClean="0"/>
          </a:p>
          <a:p>
            <a:r>
              <a:rPr lang="en-US" dirty="0" smtClean="0"/>
              <a:t>The appliance is connected with an application to track the details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1828800" y="609600"/>
            <a:ext cx="8534400" cy="5029200"/>
          </a:xfrm>
        </p:spPr>
        <p:txBody>
          <a:bodyPr>
            <a:normAutofit/>
          </a:bodyPr>
          <a:lstStyle/>
          <a:p>
            <a:pPr marL="514350" indent="-514350"/>
            <a:endParaRPr lang="en-US" sz="1400" b="1" dirty="0" smtClean="0"/>
          </a:p>
          <a:p>
            <a:pPr marL="514350" indent="-514350"/>
            <a:r>
              <a:rPr lang="en-US" sz="3200" b="1" dirty="0" smtClean="0"/>
              <a:t>1</a:t>
            </a:r>
            <a:r>
              <a:rPr lang="en-US" sz="3200" b="1" dirty="0" smtClean="0"/>
              <a:t>) A faulty meter</a:t>
            </a:r>
            <a:r>
              <a:rPr lang="en-US" sz="3200" dirty="0" smtClean="0"/>
              <a:t/>
            </a:r>
            <a:br>
              <a:rPr lang="en-US" sz="3200" dirty="0" smtClean="0"/>
            </a:br>
            <a:r>
              <a:rPr lang="en-US" sz="3200" dirty="0" smtClean="0"/>
              <a:t/>
            </a:r>
            <a:br>
              <a:rPr lang="en-US" sz="3200" dirty="0" smtClean="0"/>
            </a:br>
            <a:r>
              <a:rPr lang="en-US" sz="3200" dirty="0" smtClean="0"/>
              <a:t>Some petrol pumps have rigged meters that start ticking even before petrol starts to flow from the hose. A motorist encountered such a meter at a station near </a:t>
            </a:r>
            <a:r>
              <a:rPr lang="en-US" sz="3200" dirty="0" err="1" smtClean="0"/>
              <a:t>Hosur</a:t>
            </a:r>
            <a:r>
              <a:rPr lang="en-US" sz="3200" dirty="0" smtClean="0"/>
              <a:t> in Tamil Nadu and created a scene at the pump. The manager gave him Rs 500 off.</a:t>
            </a:r>
            <a:endParaRPr lang="en-US" sz="3200" b="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1"/>
            <a:ext cx="10972800" cy="5973763"/>
          </a:xfrm>
        </p:spPr>
        <p:txBody>
          <a:bodyPr>
            <a:normAutofit/>
          </a:bodyPr>
          <a:lstStyle/>
          <a:p>
            <a:pPr algn="ctr">
              <a:buNone/>
            </a:pPr>
            <a:endParaRPr lang="en-US" sz="3200" b="1" dirty="0" smtClean="0"/>
          </a:p>
          <a:p>
            <a:pPr algn="ctr">
              <a:buNone/>
            </a:pPr>
            <a:r>
              <a:rPr lang="en-US" sz="3200" b="1" dirty="0" smtClean="0"/>
              <a:t>2</a:t>
            </a:r>
            <a:r>
              <a:rPr lang="en-US" sz="3200" b="1" dirty="0" smtClean="0"/>
              <a:t>) A fuel hose longer than is required</a:t>
            </a:r>
            <a:r>
              <a:rPr lang="en-US" sz="3200" dirty="0" smtClean="0"/>
              <a:t/>
            </a:r>
            <a:br>
              <a:rPr lang="en-US" sz="3200" dirty="0" smtClean="0"/>
            </a:br>
            <a:r>
              <a:rPr lang="en-US" sz="3200" dirty="0" smtClean="0"/>
              <a:t/>
            </a:r>
            <a:br>
              <a:rPr lang="en-US" sz="3200" dirty="0" smtClean="0"/>
            </a:br>
            <a:r>
              <a:rPr lang="en-US" sz="3200" dirty="0" smtClean="0"/>
              <a:t>Pumps save on a lot of petrol when they use long pipes. A perfectly good meter will show that a certain amount of petrol has been pumped out, but that amount hasn't reached your tank -- some of it is still in the pipe, and it goes back into the pump. Through the day, the number of </a:t>
            </a:r>
            <a:r>
              <a:rPr lang="en-US" sz="3200" dirty="0" err="1" smtClean="0"/>
              <a:t>litres</a:t>
            </a:r>
            <a:r>
              <a:rPr lang="en-US" sz="3200" dirty="0" smtClean="0"/>
              <a:t> that stations save can be enormous.</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3"/>
          </a:xfrm>
        </p:spPr>
        <p:txBody>
          <a:bodyPr>
            <a:normAutofit/>
          </a:bodyPr>
          <a:lstStyle/>
          <a:p>
            <a:pPr algn="ctr">
              <a:buNone/>
            </a:pPr>
            <a:endParaRPr lang="en-US" sz="3200" b="1" dirty="0" smtClean="0"/>
          </a:p>
          <a:p>
            <a:pPr algn="ctr">
              <a:buNone/>
            </a:pPr>
            <a:endParaRPr lang="en-US" sz="3200" b="1" dirty="0" smtClean="0"/>
          </a:p>
          <a:p>
            <a:pPr algn="ctr">
              <a:buNone/>
            </a:pPr>
            <a:r>
              <a:rPr lang="en-US" sz="3200" b="1" dirty="0" smtClean="0"/>
              <a:t>3</a:t>
            </a:r>
            <a:r>
              <a:rPr lang="en-US" sz="3200" b="1" dirty="0" smtClean="0"/>
              <a:t>) Sticking fingers firmly in the nozzle of the hose</a:t>
            </a:r>
            <a:r>
              <a:rPr lang="en-US" sz="3200" dirty="0" smtClean="0"/>
              <a:t/>
            </a:r>
            <a:br>
              <a:rPr lang="en-US" sz="3200" dirty="0" smtClean="0"/>
            </a:br>
            <a:r>
              <a:rPr lang="en-US" sz="3200" dirty="0" smtClean="0"/>
              <a:t/>
            </a:r>
            <a:br>
              <a:rPr lang="en-US" sz="3200" dirty="0" smtClean="0"/>
            </a:br>
            <a:r>
              <a:rPr lang="en-US" sz="3200" dirty="0" smtClean="0"/>
              <a:t>This reduces the flow speed of the fuel and can save up to a </a:t>
            </a:r>
            <a:r>
              <a:rPr lang="en-US" sz="3200" dirty="0" err="1" smtClean="0"/>
              <a:t>litre</a:t>
            </a:r>
            <a:r>
              <a:rPr lang="en-US" sz="3200" dirty="0" smtClean="0"/>
              <a:t> at a time for the station.</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08000" y="457201"/>
            <a:ext cx="10972800" cy="5668963"/>
          </a:xfrm>
        </p:spPr>
        <p:txBody>
          <a:bodyPr>
            <a:normAutofit/>
          </a:bodyPr>
          <a:lstStyle/>
          <a:p>
            <a:pPr algn="ctr">
              <a:buNone/>
            </a:pPr>
            <a:endParaRPr lang="en-US" sz="2000" b="1" dirty="0" smtClean="0"/>
          </a:p>
          <a:p>
            <a:pPr algn="ctr">
              <a:buNone/>
            </a:pPr>
            <a:endParaRPr lang="en-US" sz="2000" b="1" dirty="0" smtClean="0"/>
          </a:p>
          <a:p>
            <a:pPr algn="ctr">
              <a:buNone/>
            </a:pPr>
            <a:r>
              <a:rPr lang="en-US" sz="3600" b="1" dirty="0" smtClean="0"/>
              <a:t>4</a:t>
            </a:r>
            <a:r>
              <a:rPr lang="en-US" sz="3600" b="1" dirty="0" smtClean="0"/>
              <a:t>) Adulteration with naphtha</a:t>
            </a:r>
            <a:r>
              <a:rPr lang="en-US" sz="3600" dirty="0" smtClean="0"/>
              <a:t/>
            </a:r>
            <a:br>
              <a:rPr lang="en-US" sz="3600" dirty="0" smtClean="0"/>
            </a:br>
            <a:r>
              <a:rPr lang="en-US" sz="3600" dirty="0" smtClean="0"/>
              <a:t/>
            </a:r>
            <a:br>
              <a:rPr lang="en-US" sz="3600" dirty="0" smtClean="0"/>
            </a:br>
            <a:r>
              <a:rPr lang="en-US" sz="3600" dirty="0" smtClean="0"/>
              <a:t>Naphtha is a byproduct of the petroleum distillation process. It is as dense as petrol and leaves no residue. Attendants mix some of it in the petrol, and you are none the wiser as you fill '</a:t>
            </a:r>
            <a:r>
              <a:rPr lang="en-US" sz="3600" dirty="0" err="1" smtClean="0"/>
              <a:t>er</a:t>
            </a:r>
            <a:r>
              <a:rPr lang="en-US" sz="3600" dirty="0" smtClean="0"/>
              <a:t> up with less petrol than you bought.</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97563"/>
          </a:xfrm>
        </p:spPr>
        <p:txBody>
          <a:bodyPr>
            <a:normAutofit/>
          </a:bodyPr>
          <a:lstStyle/>
          <a:p>
            <a:pPr algn="ctr">
              <a:buNone/>
            </a:pPr>
            <a:endParaRPr lang="en-US" sz="3200" b="1" dirty="0" smtClean="0"/>
          </a:p>
          <a:p>
            <a:pPr algn="ctr">
              <a:buNone/>
            </a:pPr>
            <a:r>
              <a:rPr lang="en-US" sz="3200" b="1" dirty="0" smtClean="0"/>
              <a:t>5</a:t>
            </a:r>
            <a:r>
              <a:rPr lang="en-US" sz="3200" b="1" dirty="0" smtClean="0"/>
              <a:t>) 'Double-checking' the required amount</a:t>
            </a:r>
            <a:r>
              <a:rPr lang="en-US" sz="3200" dirty="0" smtClean="0"/>
              <a:t/>
            </a:r>
            <a:br>
              <a:rPr lang="en-US" sz="3200" dirty="0" smtClean="0"/>
            </a:br>
            <a:r>
              <a:rPr lang="en-US" sz="3200" dirty="0" smtClean="0"/>
              <a:t/>
            </a:r>
            <a:br>
              <a:rPr lang="en-US" sz="3200" dirty="0" smtClean="0"/>
            </a:br>
            <a:r>
              <a:rPr lang="en-US" sz="3200" dirty="0" smtClean="0"/>
              <a:t>The attendant asks you how much petrol you want. You say you want petrol worth Rs 1,000. He stops at Rs 200 while configuring the meter, and reconfirms, and 'updates' the value by Rs 800. You might think that you are receiving petrol for Rs 1,000 -- but you are only getting petrol for Rs 800, as he has not actually reset the meter.</a:t>
            </a:r>
            <a:endParaRPr lang="en-U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461</Words>
  <Application>Microsoft Office PowerPoint</Application>
  <PresentationFormat>Custom</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PCAL </vt:lpstr>
      <vt:lpstr>Why Pcal?</vt:lpstr>
      <vt:lpstr>Slide 5</vt:lpstr>
      <vt:lpstr>Slide 6</vt:lpstr>
      <vt:lpstr>Slide 7</vt:lpstr>
      <vt:lpstr>Slide 8</vt:lpstr>
      <vt:lpstr>Slide 9</vt:lpstr>
      <vt:lpstr>ADVANTAGE</vt:lpstr>
    </vt:vector>
  </TitlesOfParts>
  <Company>Deloitte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Mr HHH</cp:lastModifiedBy>
  <cp:revision>27</cp:revision>
  <dcterms:created xsi:type="dcterms:W3CDTF">2018-02-28T13:17:13Z</dcterms:created>
  <dcterms:modified xsi:type="dcterms:W3CDTF">2018-03-12T13:44:02Z</dcterms:modified>
</cp:coreProperties>
</file>