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3" r:id="rId2"/>
    <p:sldId id="256" r:id="rId3"/>
    <p:sldId id="264" r:id="rId4"/>
    <p:sldId id="266" r:id="rId5"/>
    <p:sldId id="26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6" autoAdjust="0"/>
    <p:restoredTop sz="94660"/>
  </p:normalViewPr>
  <p:slideViewPr>
    <p:cSldViewPr snapToGrid="0">
      <p:cViewPr>
        <p:scale>
          <a:sx n="75" d="100"/>
          <a:sy n="75" d="100"/>
        </p:scale>
        <p:origin x="-528" y="-5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64433D-CC8D-4D4A-85C7-CA1C6F93A989}" type="datetimeFigureOut">
              <a:rPr lang="en-US" smtClean="0"/>
              <a:pPr/>
              <a:t>3/14/2018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580BD5-5B61-4780-8136-710FFAA60D7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0087A4-61B4-45DB-895B-0788304ED177}" type="datetimeFigureOut">
              <a:rPr lang="en-US" smtClean="0"/>
              <a:pPr/>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pPr/>
              <a:t>‹#›</a:t>
            </a:fld>
            <a:endParaRPr lang="en-US"/>
          </a:p>
        </p:txBody>
      </p:sp>
    </p:spTree>
    <p:extLst>
      <p:ext uri="{BB962C8B-B14F-4D97-AF65-F5344CB8AC3E}">
        <p14:creationId xmlns:p14="http://schemas.microsoft.com/office/powerpoint/2010/main" xmlns="" val="486306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0087A4-61B4-45DB-895B-0788304ED177}" type="datetimeFigureOut">
              <a:rPr lang="en-US" smtClean="0"/>
              <a:pPr/>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pPr/>
              <a:t>‹#›</a:t>
            </a:fld>
            <a:endParaRPr lang="en-US"/>
          </a:p>
        </p:txBody>
      </p:sp>
    </p:spTree>
    <p:extLst>
      <p:ext uri="{BB962C8B-B14F-4D97-AF65-F5344CB8AC3E}">
        <p14:creationId xmlns:p14="http://schemas.microsoft.com/office/powerpoint/2010/main" xmlns="" val="496737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0087A4-61B4-45DB-895B-0788304ED177}" type="datetimeFigureOut">
              <a:rPr lang="en-US" smtClean="0"/>
              <a:pPr/>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pPr/>
              <a:t>‹#›</a:t>
            </a:fld>
            <a:endParaRPr lang="en-US"/>
          </a:p>
        </p:txBody>
      </p:sp>
    </p:spTree>
    <p:extLst>
      <p:ext uri="{BB962C8B-B14F-4D97-AF65-F5344CB8AC3E}">
        <p14:creationId xmlns:p14="http://schemas.microsoft.com/office/powerpoint/2010/main" xmlns="" val="3607635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0087A4-61B4-45DB-895B-0788304ED177}" type="datetimeFigureOut">
              <a:rPr lang="en-US" smtClean="0"/>
              <a:pPr/>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pPr/>
              <a:t>‹#›</a:t>
            </a:fld>
            <a:endParaRPr lang="en-US"/>
          </a:p>
        </p:txBody>
      </p:sp>
    </p:spTree>
    <p:extLst>
      <p:ext uri="{BB962C8B-B14F-4D97-AF65-F5344CB8AC3E}">
        <p14:creationId xmlns:p14="http://schemas.microsoft.com/office/powerpoint/2010/main" xmlns="" val="404901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A0087A4-61B4-45DB-895B-0788304ED177}" type="datetimeFigureOut">
              <a:rPr lang="en-US" smtClean="0"/>
              <a:pPr/>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pPr/>
              <a:t>‹#›</a:t>
            </a:fld>
            <a:endParaRPr lang="en-US"/>
          </a:p>
        </p:txBody>
      </p:sp>
    </p:spTree>
    <p:extLst>
      <p:ext uri="{BB962C8B-B14F-4D97-AF65-F5344CB8AC3E}">
        <p14:creationId xmlns:p14="http://schemas.microsoft.com/office/powerpoint/2010/main" xmlns="" val="3394313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0087A4-61B4-45DB-895B-0788304ED177}" type="datetimeFigureOut">
              <a:rPr lang="en-US" smtClean="0"/>
              <a:pPr/>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FB725-B704-445C-8851-04D432DE755E}" type="slidenum">
              <a:rPr lang="en-US" smtClean="0"/>
              <a:pPr/>
              <a:t>‹#›</a:t>
            </a:fld>
            <a:endParaRPr lang="en-US"/>
          </a:p>
        </p:txBody>
      </p:sp>
    </p:spTree>
    <p:extLst>
      <p:ext uri="{BB962C8B-B14F-4D97-AF65-F5344CB8AC3E}">
        <p14:creationId xmlns:p14="http://schemas.microsoft.com/office/powerpoint/2010/main" xmlns="" val="2890213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0087A4-61B4-45DB-895B-0788304ED177}" type="datetimeFigureOut">
              <a:rPr lang="en-US" smtClean="0"/>
              <a:pPr/>
              <a:t>3/14/2018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1FB725-B704-445C-8851-04D432DE755E}" type="slidenum">
              <a:rPr lang="en-US" smtClean="0"/>
              <a:pPr/>
              <a:t>‹#›</a:t>
            </a:fld>
            <a:endParaRPr lang="en-US"/>
          </a:p>
        </p:txBody>
      </p:sp>
    </p:spTree>
    <p:extLst>
      <p:ext uri="{BB962C8B-B14F-4D97-AF65-F5344CB8AC3E}">
        <p14:creationId xmlns:p14="http://schemas.microsoft.com/office/powerpoint/2010/main" xmlns="" val="1177509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0087A4-61B4-45DB-895B-0788304ED177}" type="datetimeFigureOut">
              <a:rPr lang="en-US" smtClean="0"/>
              <a:pPr/>
              <a:t>3/14/2018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1FB725-B704-445C-8851-04D432DE755E}" type="slidenum">
              <a:rPr lang="en-US" smtClean="0"/>
              <a:pPr/>
              <a:t>‹#›</a:t>
            </a:fld>
            <a:endParaRPr lang="en-US"/>
          </a:p>
        </p:txBody>
      </p:sp>
    </p:spTree>
    <p:extLst>
      <p:ext uri="{BB962C8B-B14F-4D97-AF65-F5344CB8AC3E}">
        <p14:creationId xmlns:p14="http://schemas.microsoft.com/office/powerpoint/2010/main" xmlns="" val="535259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0087A4-61B4-45DB-895B-0788304ED177}" type="datetimeFigureOut">
              <a:rPr lang="en-US" smtClean="0"/>
              <a:pPr/>
              <a:t>3/14/2018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1FB725-B704-445C-8851-04D432DE755E}" type="slidenum">
              <a:rPr lang="en-US" smtClean="0"/>
              <a:pPr/>
              <a:t>‹#›</a:t>
            </a:fld>
            <a:endParaRPr lang="en-US"/>
          </a:p>
        </p:txBody>
      </p:sp>
    </p:spTree>
    <p:extLst>
      <p:ext uri="{BB962C8B-B14F-4D97-AF65-F5344CB8AC3E}">
        <p14:creationId xmlns:p14="http://schemas.microsoft.com/office/powerpoint/2010/main" xmlns="" val="166570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A0087A4-61B4-45DB-895B-0788304ED177}" type="datetimeFigureOut">
              <a:rPr lang="en-US" smtClean="0"/>
              <a:pPr/>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FB725-B704-445C-8851-04D432DE755E}" type="slidenum">
              <a:rPr lang="en-US" smtClean="0"/>
              <a:pPr/>
              <a:t>‹#›</a:t>
            </a:fld>
            <a:endParaRPr lang="en-US"/>
          </a:p>
        </p:txBody>
      </p:sp>
    </p:spTree>
    <p:extLst>
      <p:ext uri="{BB962C8B-B14F-4D97-AF65-F5344CB8AC3E}">
        <p14:creationId xmlns:p14="http://schemas.microsoft.com/office/powerpoint/2010/main" xmlns="" val="823595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A0087A4-61B4-45DB-895B-0788304ED177}" type="datetimeFigureOut">
              <a:rPr lang="en-US" smtClean="0"/>
              <a:pPr/>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FB725-B704-445C-8851-04D432DE755E}" type="slidenum">
              <a:rPr lang="en-US" smtClean="0"/>
              <a:pPr/>
              <a:t>‹#›</a:t>
            </a:fld>
            <a:endParaRPr lang="en-US"/>
          </a:p>
        </p:txBody>
      </p:sp>
    </p:spTree>
    <p:extLst>
      <p:ext uri="{BB962C8B-B14F-4D97-AF65-F5344CB8AC3E}">
        <p14:creationId xmlns:p14="http://schemas.microsoft.com/office/powerpoint/2010/main" xmlns="" val="31663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0087A4-61B4-45DB-895B-0788304ED177}" type="datetimeFigureOut">
              <a:rPr lang="en-US" smtClean="0"/>
              <a:pPr/>
              <a:t>3/14/2018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1FB725-B704-445C-8851-04D432DE755E}" type="slidenum">
              <a:rPr lang="en-US" smtClean="0"/>
              <a:pPr/>
              <a:t>‹#›</a:t>
            </a:fld>
            <a:endParaRPr lang="en-US"/>
          </a:p>
        </p:txBody>
      </p:sp>
    </p:spTree>
    <p:extLst>
      <p:ext uri="{BB962C8B-B14F-4D97-AF65-F5344CB8AC3E}">
        <p14:creationId xmlns:p14="http://schemas.microsoft.com/office/powerpoint/2010/main" xmlns="" val="1074289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2794000" y="367506"/>
            <a:ext cx="6553200" cy="3556794"/>
          </a:xfrm>
          <a:prstGeom prst="rect">
            <a:avLst/>
          </a:prstGeom>
          <a:noFill/>
          <a:ln w="9525">
            <a:noFill/>
            <a:miter lim="800000"/>
            <a:headEnd/>
            <a:tailEnd/>
          </a:ln>
          <a:effectLst/>
        </p:spPr>
      </p:pic>
      <p:sp>
        <p:nvSpPr>
          <p:cNvPr id="6" name="TextBox 5"/>
          <p:cNvSpPr txBox="1"/>
          <p:nvPr/>
        </p:nvSpPr>
        <p:spPr>
          <a:xfrm>
            <a:off x="4216400" y="4356100"/>
            <a:ext cx="7975600" cy="2185214"/>
          </a:xfrm>
          <a:prstGeom prst="rect">
            <a:avLst/>
          </a:prstGeom>
          <a:noFill/>
        </p:spPr>
        <p:txBody>
          <a:bodyPr wrap="square" rtlCol="0">
            <a:spAutoFit/>
          </a:bodyPr>
          <a:lstStyle/>
          <a:p>
            <a:r>
              <a:rPr lang="en-US" sz="3200" b="1" dirty="0" smtClean="0"/>
              <a:t>Team </a:t>
            </a:r>
            <a:r>
              <a:rPr lang="en-US" sz="3200" b="1" dirty="0" err="1" smtClean="0"/>
              <a:t>CGC_Rebounder</a:t>
            </a:r>
            <a:endParaRPr lang="en-US" sz="3200" b="1" dirty="0" smtClean="0"/>
          </a:p>
          <a:p>
            <a:r>
              <a:rPr lang="en-US" sz="3200" b="1" dirty="0" smtClean="0"/>
              <a:t>Project Name</a:t>
            </a:r>
            <a:r>
              <a:rPr lang="en-US" sz="3200" b="1" dirty="0" smtClean="0"/>
              <a:t>:-</a:t>
            </a:r>
            <a:r>
              <a:rPr lang="en-US" sz="3200" b="1" dirty="0" err="1" smtClean="0"/>
              <a:t>Ttime</a:t>
            </a:r>
            <a:r>
              <a:rPr lang="en-US" sz="3200" b="1" dirty="0" smtClean="0"/>
              <a:t> (Traffic Time )</a:t>
            </a:r>
            <a:endParaRPr lang="en-US" sz="3200" b="1" dirty="0" smtClean="0"/>
          </a:p>
          <a:p>
            <a:r>
              <a:rPr lang="en-US" dirty="0" smtClean="0"/>
              <a:t>Team captain:- </a:t>
            </a:r>
            <a:r>
              <a:rPr lang="en-US" dirty="0" err="1" smtClean="0"/>
              <a:t>Bhawna</a:t>
            </a:r>
            <a:r>
              <a:rPr lang="en-US" dirty="0" smtClean="0"/>
              <a:t> </a:t>
            </a:r>
            <a:r>
              <a:rPr lang="en-US" dirty="0" err="1" smtClean="0"/>
              <a:t>Rajput</a:t>
            </a:r>
            <a:endParaRPr lang="en-US" dirty="0" smtClean="0"/>
          </a:p>
          <a:p>
            <a:r>
              <a:rPr lang="en-US" dirty="0" smtClean="0"/>
              <a:t>Team member:- </a:t>
            </a:r>
            <a:r>
              <a:rPr lang="en-US" dirty="0" err="1" smtClean="0"/>
              <a:t>Himanshu</a:t>
            </a:r>
            <a:r>
              <a:rPr lang="en-US" dirty="0" smtClean="0"/>
              <a:t> Kumar</a:t>
            </a:r>
          </a:p>
          <a:p>
            <a:r>
              <a:rPr lang="en-US" dirty="0" smtClean="0"/>
              <a:t>Team member:- </a:t>
            </a:r>
            <a:r>
              <a:rPr lang="en-US" dirty="0" err="1" smtClean="0"/>
              <a:t>Surendra</a:t>
            </a:r>
            <a:r>
              <a:rPr lang="en-US" dirty="0" smtClean="0"/>
              <a:t> Singh </a:t>
            </a:r>
            <a:r>
              <a:rPr lang="en-US" dirty="0" err="1" smtClean="0"/>
              <a:t>Hada</a:t>
            </a:r>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3"/>
          <p:cNvSpPr txBox="1">
            <a:spLocks/>
          </p:cNvSpPr>
          <p:nvPr/>
        </p:nvSpPr>
        <p:spPr>
          <a:xfrm>
            <a:off x="356475" y="602070"/>
            <a:ext cx="8371762" cy="36440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2000" b="0" kern="1200">
                <a:solidFill>
                  <a:srgbClr val="575757"/>
                </a:solidFill>
                <a:latin typeface="+mn-lt"/>
                <a:ea typeface="+mn-ea"/>
                <a:cs typeface="+mn-cs"/>
              </a:defRPr>
            </a:lvl1pPr>
            <a:lvl2pPr marL="101600" indent="-101600" algn="l" defTabSz="914400" rtl="0" eaLnBrk="1" latinLnBrk="0" hangingPunct="1">
              <a:spcBef>
                <a:spcPts val="0"/>
              </a:spcBef>
              <a:spcAft>
                <a:spcPts val="1000"/>
              </a:spcAft>
              <a:buClrTx/>
              <a:buSzPct val="100000"/>
              <a:buFont typeface="Arial" panose="020B0604020202020204" pitchFamily="34" charset="0"/>
              <a:buChar char="•"/>
              <a:defRPr lang="en-US" sz="1000" b="0" kern="1200" dirty="0" smtClean="0">
                <a:solidFill>
                  <a:schemeClr val="tx1"/>
                </a:solidFill>
                <a:latin typeface="+mn-lt"/>
                <a:ea typeface="+mn-ea"/>
                <a:cs typeface="+mn-cs"/>
              </a:defRPr>
            </a:lvl2pPr>
            <a:lvl3pPr marL="228600" indent="-101600" algn="l" defTabSz="914400" rtl="0" eaLnBrk="1" latinLnBrk="0" hangingPunct="1">
              <a:spcBef>
                <a:spcPts val="0"/>
              </a:spcBef>
              <a:spcAft>
                <a:spcPts val="1000"/>
              </a:spcAft>
              <a:buClrTx/>
              <a:buSzPct val="100000"/>
              <a:buFont typeface="Arial" panose="020B0604020202020204" pitchFamily="34" charset="0"/>
              <a:buChar char="−"/>
              <a:defRPr lang="en-US" sz="1000" b="0" kern="1200" dirty="0" smtClean="0">
                <a:solidFill>
                  <a:schemeClr val="tx1"/>
                </a:solidFill>
                <a:latin typeface="+mn-lt"/>
                <a:ea typeface="+mn-ea"/>
                <a:cs typeface="+mn-cs"/>
              </a:defRPr>
            </a:lvl3pPr>
            <a:lvl4pPr marL="355600" indent="-101600" algn="l" defTabSz="914400" rtl="0" eaLnBrk="1" latinLnBrk="0" hangingPunct="1">
              <a:spcBef>
                <a:spcPts val="0"/>
              </a:spcBef>
              <a:spcAft>
                <a:spcPts val="1000"/>
              </a:spcAft>
              <a:buClrTx/>
              <a:buSzPct val="100000"/>
              <a:buFont typeface="Arial" panose="020B0604020202020204" pitchFamily="34" charset="0"/>
              <a:buChar char="◦"/>
              <a:defRPr lang="en-US" sz="1000" b="0" kern="1200" baseline="0" dirty="0" smtClean="0">
                <a:solidFill>
                  <a:schemeClr val="tx1"/>
                </a:solidFill>
                <a:latin typeface="+mn-lt"/>
                <a:ea typeface="+mn-ea"/>
                <a:cs typeface="+mn-cs"/>
              </a:defRPr>
            </a:lvl4pPr>
            <a:lvl5pPr marL="482600" indent="-101600" algn="l" defTabSz="798513" rtl="0" eaLnBrk="1" latinLnBrk="0" hangingPunct="1">
              <a:spcBef>
                <a:spcPts val="0"/>
              </a:spcBef>
              <a:spcAft>
                <a:spcPts val="1000"/>
              </a:spcAft>
              <a:buClrTx/>
              <a:buSzPct val="100000"/>
              <a:buFont typeface="Arial" panose="020B0604020202020204" pitchFamily="34" charset="0"/>
              <a:buChar char="−"/>
              <a:tabLst/>
              <a:defRPr lang="en-US" sz="1000" b="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Tx/>
              <a:buNone/>
              <a:tabLst/>
              <a:defRPr/>
            </a:pPr>
            <a:r>
              <a:rPr kumimoji="0" lang="en-US" sz="1800" b="0" i="0" u="none" strike="noStrike" kern="1200" cap="none" spc="0" normalizeH="0" baseline="0" noProof="0" dirty="0" smtClean="0">
                <a:ln>
                  <a:noFill/>
                </a:ln>
                <a:solidFill>
                  <a:srgbClr val="575757"/>
                </a:solidFill>
                <a:effectLst/>
                <a:uLnTx/>
                <a:uFillTx/>
                <a:latin typeface="Verdana"/>
                <a:ea typeface="+mn-ea"/>
                <a:cs typeface="+mn-cs"/>
              </a:rPr>
              <a:t>Phase 1 – Ideation – Sample</a:t>
            </a:r>
            <a:endParaRPr kumimoji="0" lang="en-US" sz="1800" b="0" i="0" u="none" strike="noStrike" kern="1200" cap="none" spc="0" normalizeH="0" baseline="0" noProof="0" dirty="0">
              <a:ln>
                <a:noFill/>
              </a:ln>
              <a:solidFill>
                <a:srgbClr val="575757"/>
              </a:solidFill>
              <a:effectLst/>
              <a:uLnTx/>
              <a:uFillTx/>
              <a:latin typeface="Verdana"/>
              <a:ea typeface="+mn-ea"/>
              <a:cs typeface="+mn-cs"/>
            </a:endParaRPr>
          </a:p>
        </p:txBody>
      </p:sp>
      <p:sp>
        <p:nvSpPr>
          <p:cNvPr id="9" name="Title 2"/>
          <p:cNvSpPr txBox="1">
            <a:spLocks/>
          </p:cNvSpPr>
          <p:nvPr/>
        </p:nvSpPr>
        <p:spPr bwMode="gray">
          <a:xfrm>
            <a:off x="356475" y="267969"/>
            <a:ext cx="8371762" cy="334101"/>
          </a:xfrm>
          <a:prstGeom prst="rect">
            <a:avLst/>
          </a:prstGeom>
        </p:spPr>
        <p:txBody>
          <a:bodyPr vert="horz" lIns="0" tIns="0" rIns="0" bIns="0" rtlCol="0" anchor="t" anchorCtr="0">
            <a:noAutofit/>
          </a:bodyPr>
          <a:lstStyle>
            <a:lvl1pPr algn="l" defTabSz="914400" rtl="0" eaLnBrk="1" latinLnBrk="0" hangingPunct="1">
              <a:spcBef>
                <a:spcPct val="0"/>
              </a:spcBef>
              <a:buNone/>
              <a:defRPr sz="20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800" b="1" i="0" u="none" strike="noStrike" kern="1200" cap="none" spc="0" normalizeH="0" baseline="0" noProof="0" dirty="0" smtClean="0">
                <a:ln>
                  <a:noFill/>
                </a:ln>
                <a:solidFill>
                  <a:sysClr val="windowText" lastClr="000000"/>
                </a:solidFill>
                <a:effectLst/>
                <a:uLnTx/>
                <a:uFillTx/>
                <a:latin typeface="Verdana"/>
                <a:ea typeface="+mj-ea"/>
                <a:cs typeface="+mj-cs"/>
              </a:rPr>
              <a:t>Round 2</a:t>
            </a:r>
            <a:endParaRPr kumimoji="0" lang="en-US" sz="1800" b="1" i="0" u="none" strike="noStrike" kern="1200" cap="none" spc="0" normalizeH="0" baseline="0" noProof="0" dirty="0">
              <a:ln>
                <a:noFill/>
              </a:ln>
              <a:solidFill>
                <a:sysClr val="windowText" lastClr="000000"/>
              </a:solidFill>
              <a:effectLst/>
              <a:uLnTx/>
              <a:uFillTx/>
              <a:latin typeface="Verdana"/>
              <a:ea typeface="+mj-ea"/>
              <a:cs typeface="+mj-cs"/>
            </a:endParaRPr>
          </a:p>
        </p:txBody>
      </p:sp>
      <p:graphicFrame>
        <p:nvGraphicFramePr>
          <p:cNvPr id="10" name="Table 9"/>
          <p:cNvGraphicFramePr>
            <a:graphicFrameLocks noGrp="1"/>
          </p:cNvGraphicFramePr>
          <p:nvPr>
            <p:extLst>
              <p:ext uri="{D42A27DB-BD31-4B8C-83A1-F6EECF244321}">
                <p14:modId xmlns:p14="http://schemas.microsoft.com/office/powerpoint/2010/main" xmlns="" val="4276547739"/>
              </p:ext>
            </p:extLst>
          </p:nvPr>
        </p:nvGraphicFramePr>
        <p:xfrm>
          <a:off x="336712" y="966470"/>
          <a:ext cx="9913417" cy="5394418"/>
        </p:xfrm>
        <a:graphic>
          <a:graphicData uri="http://schemas.openxmlformats.org/drawingml/2006/table">
            <a:tbl>
              <a:tblPr firstRow="1" bandRow="1"/>
              <a:tblGrid>
                <a:gridCol w="2413652">
                  <a:extLst>
                    <a:ext uri="{9D8B030D-6E8A-4147-A177-3AD203B41FA5}">
                      <a16:colId xmlns:a16="http://schemas.microsoft.com/office/drawing/2014/main" xmlns="" val="20000"/>
                    </a:ext>
                  </a:extLst>
                </a:gridCol>
                <a:gridCol w="7499765">
                  <a:extLst>
                    <a:ext uri="{9D8B030D-6E8A-4147-A177-3AD203B41FA5}">
                      <a16:colId xmlns:a16="http://schemas.microsoft.com/office/drawing/2014/main" xmlns="" val="20001"/>
                    </a:ext>
                  </a:extLst>
                </a:gridCol>
              </a:tblGrid>
              <a:tr h="403673">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indent="0">
                        <a:lnSpc>
                          <a:spcPct val="110000"/>
                        </a:lnSpc>
                        <a:buFont typeface="Arial" panose="020B0604020202020204" pitchFamily="34" charset="0"/>
                        <a:buNone/>
                      </a:pPr>
                      <a:r>
                        <a:rPr lang="en-US" sz="1200" b="1" dirty="0" smtClean="0">
                          <a:solidFill>
                            <a:schemeClr val="accent1"/>
                          </a:solidFill>
                          <a:latin typeface="+mn-lt"/>
                        </a:rPr>
                        <a:t>Defined Deliverables</a:t>
                      </a:r>
                      <a:endParaRPr lang="en-US" sz="1200" b="1" dirty="0">
                        <a:solidFill>
                          <a:schemeClr val="accent1"/>
                        </a:solidFill>
                        <a:latin typeface="+mn-lt"/>
                      </a:endParaRPr>
                    </a:p>
                  </a:txBody>
                  <a:tcPr marT="91440" marB="91440" anchor="ctr">
                    <a:lnL w="57150" cap="flat" cmpd="sng" algn="ctr">
                      <a:no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38100" cap="flat" cmpd="sng" algn="ctr">
                      <a:solidFill>
                        <a:srgbClr val="86BC25"/>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r>
                        <a:rPr lang="en-US" sz="1200" b="1" dirty="0" smtClean="0">
                          <a:solidFill>
                            <a:schemeClr val="accent1"/>
                          </a:solidFill>
                          <a:latin typeface="+mn-lt"/>
                        </a:rPr>
                        <a:t>Sample Use</a:t>
                      </a:r>
                      <a:r>
                        <a:rPr lang="en-US" sz="1200" b="1" baseline="0" dirty="0" smtClean="0">
                          <a:solidFill>
                            <a:schemeClr val="accent1"/>
                          </a:solidFill>
                          <a:latin typeface="+mn-lt"/>
                        </a:rPr>
                        <a:t> Case</a:t>
                      </a:r>
                      <a:endParaRPr lang="en-GB" sz="1200" b="1" dirty="0">
                        <a:solidFill>
                          <a:schemeClr val="accent1"/>
                        </a:solidFill>
                        <a:latin typeface="+mn-lt"/>
                      </a:endParaRPr>
                    </a:p>
                  </a:txBody>
                  <a:tcPr marT="91440" marB="91440" anchor="ctr">
                    <a:lnL w="6350" cap="flat" cmpd="sng" algn="ctr">
                      <a:solidFill>
                        <a:sysClr val="window" lastClr="FFFFFF"/>
                      </a:solidFill>
                      <a:prstDash val="solid"/>
                      <a:round/>
                      <a:headEnd type="none" w="med" len="med"/>
                      <a:tailEnd type="none" w="med" len="med"/>
                    </a:lnL>
                    <a:lnR w="57150" cap="flat" cmpd="sng" algn="ctr">
                      <a:noFill/>
                      <a:prstDash val="solid"/>
                      <a:round/>
                      <a:headEnd type="none" w="med" len="med"/>
                      <a:tailEnd type="none" w="med" len="med"/>
                    </a:lnR>
                    <a:lnT w="38100" cap="flat" cmpd="sng" algn="ctr">
                      <a:solidFill>
                        <a:srgbClr val="86BC25"/>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xmlns="" val="10000"/>
                  </a:ext>
                </a:extLst>
              </a:tr>
              <a:tr h="649511">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indent="0" algn="l">
                        <a:lnSpc>
                          <a:spcPct val="110000"/>
                        </a:lnSpc>
                        <a:spcBef>
                          <a:spcPts val="300"/>
                        </a:spcBef>
                        <a:spcAft>
                          <a:spcPts val="600"/>
                        </a:spcAft>
                        <a:buFont typeface="Arial" panose="020B0604020202020204" pitchFamily="34" charset="0"/>
                        <a:buNone/>
                      </a:pPr>
                      <a:r>
                        <a:rPr lang="en-US" sz="1100" b="0" dirty="0" smtClean="0">
                          <a:solidFill>
                            <a:schemeClr val="tx1"/>
                          </a:solidFill>
                          <a:latin typeface="+mn-lt"/>
                        </a:rPr>
                        <a:t>Brief Business Problem</a:t>
                      </a:r>
                      <a:endParaRPr lang="en-US" sz="1100" b="0" dirty="0">
                        <a:solidFill>
                          <a:schemeClr val="tx1"/>
                        </a:solidFill>
                        <a:latin typeface="+mn-lt"/>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lvl="1" indent="0" algn="l">
                        <a:lnSpc>
                          <a:spcPct val="100000"/>
                        </a:lnSpc>
                        <a:spcBef>
                          <a:spcPts val="300"/>
                        </a:spcBef>
                        <a:spcAft>
                          <a:spcPts val="0"/>
                        </a:spcAft>
                        <a:buClrTx/>
                        <a:buSzPct val="100000"/>
                        <a:buFont typeface="Arial"/>
                        <a:buNone/>
                      </a:pPr>
                      <a:r>
                        <a:rPr lang="en-US" sz="1100" b="0" dirty="0" smtClean="0">
                          <a:solidFill>
                            <a:schemeClr val="tx1"/>
                          </a:solidFill>
                          <a:latin typeface="+mn-lt"/>
                        </a:rPr>
                        <a:t>Traffic Now days There is Lots Of traffic as we can see in our day life still Traffic Lights are not able to Manage them </a:t>
                      </a:r>
                    </a:p>
                    <a:p>
                      <a:pPr marL="0" lvl="1" indent="0" algn="l">
                        <a:lnSpc>
                          <a:spcPct val="100000"/>
                        </a:lnSpc>
                        <a:spcBef>
                          <a:spcPts val="300"/>
                        </a:spcBef>
                        <a:spcAft>
                          <a:spcPts val="0"/>
                        </a:spcAft>
                        <a:buClrTx/>
                        <a:buSzPct val="100000"/>
                        <a:buFont typeface="Arial"/>
                        <a:buNone/>
                      </a:pPr>
                      <a:r>
                        <a:rPr lang="en-US" sz="1100" b="0" dirty="0" smtClean="0">
                          <a:solidFill>
                            <a:schemeClr val="tx1"/>
                          </a:solidFill>
                          <a:latin typeface="+mn-lt"/>
                        </a:rPr>
                        <a:t>Lots Of time wastage is consider apart </a:t>
                      </a:r>
                    </a:p>
                    <a:p>
                      <a:pPr marL="0" lvl="1" indent="0" algn="l">
                        <a:lnSpc>
                          <a:spcPct val="100000"/>
                        </a:lnSpc>
                        <a:spcBef>
                          <a:spcPts val="300"/>
                        </a:spcBef>
                        <a:spcAft>
                          <a:spcPts val="0"/>
                        </a:spcAft>
                        <a:buClrTx/>
                        <a:buSzPct val="100000"/>
                        <a:buFont typeface="Arial"/>
                        <a:buNone/>
                      </a:pPr>
                      <a:r>
                        <a:rPr lang="en-US" sz="1100" b="0" dirty="0" smtClean="0">
                          <a:solidFill>
                            <a:schemeClr val="tx1"/>
                          </a:solidFill>
                          <a:latin typeface="+mn-lt"/>
                        </a:rPr>
                        <a:t>and there are some slots Which are green but there is no one to cross the road </a:t>
                      </a:r>
                      <a:endParaRPr lang="en-US" sz="1100" b="0" dirty="0" smtClean="0">
                        <a:solidFill>
                          <a:schemeClr val="tx1"/>
                        </a:solidFill>
                        <a:latin typeface="+mn-lt"/>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1441741">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indent="0" algn="l">
                        <a:lnSpc>
                          <a:spcPct val="110000"/>
                        </a:lnSpc>
                        <a:spcBef>
                          <a:spcPts val="300"/>
                        </a:spcBef>
                        <a:spcAft>
                          <a:spcPts val="600"/>
                        </a:spcAft>
                        <a:buFont typeface="Arial" panose="020B0604020202020204" pitchFamily="34" charset="0"/>
                        <a:buNone/>
                      </a:pPr>
                      <a:r>
                        <a:rPr lang="en-US" sz="1100" b="0" dirty="0" smtClean="0">
                          <a:solidFill>
                            <a:schemeClr val="tx1"/>
                          </a:solidFill>
                          <a:latin typeface="+mn-lt"/>
                        </a:rPr>
                        <a:t>Proposed solution</a:t>
                      </a:r>
                      <a:endParaRPr lang="en-US" sz="1100" b="0" dirty="0">
                        <a:solidFill>
                          <a:schemeClr val="tx1"/>
                        </a:solidFill>
                        <a:latin typeface="+mn-lt"/>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lvl="1" indent="0" algn="l" defTabSz="914400" rtl="0" eaLnBrk="1" latinLnBrk="0" hangingPunct="1">
                        <a:lnSpc>
                          <a:spcPct val="100000"/>
                        </a:lnSpc>
                        <a:spcBef>
                          <a:spcPts val="300"/>
                        </a:spcBef>
                        <a:spcAft>
                          <a:spcPts val="0"/>
                        </a:spcAft>
                        <a:buClrTx/>
                        <a:buSzPct val="100000"/>
                        <a:buFont typeface="Arial"/>
                        <a:buNone/>
                      </a:pPr>
                      <a:r>
                        <a:rPr lang="en-US" sz="1100" b="0" kern="1200" dirty="0" smtClean="0">
                          <a:solidFill>
                            <a:schemeClr val="tx1"/>
                          </a:solidFill>
                          <a:latin typeface="+mn-lt"/>
                          <a:ea typeface="+mn-ea"/>
                          <a:cs typeface="+mn-cs"/>
                        </a:rPr>
                        <a:t>For this there must be a sensor attached to two pillar of a side it will pass out some rays and in return the signal lights will be changing </a:t>
                      </a:r>
                    </a:p>
                    <a:p>
                      <a:pPr marL="0" lvl="1" indent="0" algn="l" defTabSz="914400" rtl="0" eaLnBrk="1" latinLnBrk="0" hangingPunct="1">
                        <a:lnSpc>
                          <a:spcPct val="100000"/>
                        </a:lnSpc>
                        <a:spcBef>
                          <a:spcPts val="300"/>
                        </a:spcBef>
                        <a:spcAft>
                          <a:spcPts val="0"/>
                        </a:spcAft>
                        <a:buClrTx/>
                        <a:buSzPct val="100000"/>
                        <a:buFont typeface="Arial"/>
                        <a:buNone/>
                      </a:pPr>
                      <a:r>
                        <a:rPr lang="en-US" sz="1100" b="0" kern="1200" dirty="0" smtClean="0">
                          <a:solidFill>
                            <a:schemeClr val="tx1"/>
                          </a:solidFill>
                          <a:latin typeface="+mn-lt"/>
                          <a:ea typeface="+mn-ea"/>
                          <a:cs typeface="+mn-cs"/>
                        </a:rPr>
                        <a:t>the First pillar will use to navigate at the origin of the zebra Road to get the estimate of the Rush up in the Locality on the other side the another pillar embedded with the senor will detect the rush up at its end if there is rush up at the lights then the calculations will be put in the code embedded to the machines other wise the signal will be set to the red </a:t>
                      </a:r>
                      <a:endParaRPr lang="en-US" sz="1100" b="0" kern="1200" dirty="0">
                        <a:solidFill>
                          <a:schemeClr val="tx1"/>
                        </a:solidFill>
                        <a:latin typeface="+mn-lt"/>
                        <a:ea typeface="+mn-ea"/>
                        <a:cs typeface="+mn-cs"/>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606845">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indent="0" algn="l">
                        <a:lnSpc>
                          <a:spcPct val="110000"/>
                        </a:lnSpc>
                        <a:spcBef>
                          <a:spcPts val="300"/>
                        </a:spcBef>
                        <a:spcAft>
                          <a:spcPts val="600"/>
                        </a:spcAft>
                        <a:buFont typeface="Arial" panose="020B0604020202020204" pitchFamily="34" charset="0"/>
                        <a:buNone/>
                      </a:pPr>
                      <a:r>
                        <a:rPr lang="en-US" sz="1100" b="0" dirty="0" smtClean="0">
                          <a:solidFill>
                            <a:schemeClr val="tx1"/>
                          </a:solidFill>
                          <a:latin typeface="+mn-lt"/>
                        </a:rPr>
                        <a:t>Proposed Tech Stack</a:t>
                      </a:r>
                      <a:endParaRPr lang="en-US" sz="1100" b="0" dirty="0">
                        <a:solidFill>
                          <a:schemeClr val="tx1"/>
                        </a:solidFill>
                        <a:latin typeface="+mn-lt"/>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lvl="1" indent="0" algn="l" defTabSz="914400" rtl="0" eaLnBrk="1" latinLnBrk="0" hangingPunct="1">
                        <a:lnSpc>
                          <a:spcPct val="100000"/>
                        </a:lnSpc>
                        <a:spcBef>
                          <a:spcPts val="300"/>
                        </a:spcBef>
                        <a:spcAft>
                          <a:spcPts val="0"/>
                        </a:spcAft>
                        <a:buClrTx/>
                        <a:buSzPct val="100000"/>
                        <a:buFont typeface="Arial"/>
                        <a:buNone/>
                      </a:pPr>
                      <a:r>
                        <a:rPr lang="en-US" sz="1100" b="0" kern="1200" dirty="0" smtClean="0">
                          <a:solidFill>
                            <a:schemeClr val="tx1"/>
                          </a:solidFill>
                          <a:latin typeface="+mn-lt"/>
                          <a:ea typeface="+mn-ea"/>
                          <a:cs typeface="+mn-cs"/>
                        </a:rPr>
                        <a:t>Python</a:t>
                      </a:r>
                    </a:p>
                    <a:p>
                      <a:pPr marL="0" lvl="1" indent="0" algn="l" defTabSz="914400" rtl="0" eaLnBrk="1" latinLnBrk="0" hangingPunct="1">
                        <a:lnSpc>
                          <a:spcPct val="100000"/>
                        </a:lnSpc>
                        <a:spcBef>
                          <a:spcPts val="300"/>
                        </a:spcBef>
                        <a:spcAft>
                          <a:spcPts val="0"/>
                        </a:spcAft>
                        <a:buClrTx/>
                        <a:buSzPct val="100000"/>
                        <a:buFont typeface="Arial"/>
                        <a:buNone/>
                      </a:pPr>
                      <a:r>
                        <a:rPr lang="en-US" sz="1100" b="0" kern="1200" dirty="0" smtClean="0">
                          <a:solidFill>
                            <a:schemeClr val="tx1"/>
                          </a:solidFill>
                          <a:latin typeface="+mn-lt"/>
                          <a:ea typeface="+mn-ea"/>
                          <a:cs typeface="+mn-cs"/>
                        </a:rPr>
                        <a:t>JAVA</a:t>
                      </a:r>
                      <a:endParaRPr lang="en-US" sz="1100" b="0" kern="1200" dirty="0">
                        <a:solidFill>
                          <a:schemeClr val="tx1"/>
                        </a:solidFill>
                        <a:latin typeface="+mn-lt"/>
                        <a:ea typeface="+mn-ea"/>
                        <a:cs typeface="+mn-cs"/>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799397">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indent="0" algn="l">
                        <a:lnSpc>
                          <a:spcPct val="110000"/>
                        </a:lnSpc>
                        <a:spcBef>
                          <a:spcPts val="300"/>
                        </a:spcBef>
                        <a:spcAft>
                          <a:spcPts val="600"/>
                        </a:spcAft>
                        <a:buFont typeface="Arial" panose="020B0604020202020204" pitchFamily="34" charset="0"/>
                        <a:buNone/>
                      </a:pPr>
                      <a:r>
                        <a:rPr lang="en-US" sz="1100" b="0" dirty="0" smtClean="0">
                          <a:solidFill>
                            <a:schemeClr val="tx1"/>
                          </a:solidFill>
                          <a:latin typeface="+mn-lt"/>
                        </a:rPr>
                        <a:t>Market Place/Positioning</a:t>
                      </a:r>
                      <a:endParaRPr lang="en-US" sz="1100" b="0" dirty="0">
                        <a:solidFill>
                          <a:schemeClr val="tx1"/>
                        </a:solidFill>
                        <a:latin typeface="+mn-lt"/>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lvl="1" indent="0" algn="l" defTabSz="914400" rtl="0" eaLnBrk="1" latinLnBrk="0" hangingPunct="1">
                        <a:lnSpc>
                          <a:spcPct val="100000"/>
                        </a:lnSpc>
                        <a:spcBef>
                          <a:spcPts val="300"/>
                        </a:spcBef>
                        <a:spcAft>
                          <a:spcPts val="0"/>
                        </a:spcAft>
                        <a:buClrTx/>
                        <a:buSzPct val="100000"/>
                        <a:buFont typeface="Arial"/>
                        <a:buNone/>
                      </a:pPr>
                      <a:r>
                        <a:rPr lang="en-US" sz="1100" b="0" kern="1200" dirty="0" smtClean="0">
                          <a:solidFill>
                            <a:schemeClr val="tx1"/>
                          </a:solidFill>
                          <a:latin typeface="+mn-lt"/>
                          <a:ea typeface="+mn-ea"/>
                          <a:cs typeface="+mn-cs"/>
                        </a:rPr>
                        <a:t>Traffic congestion is a condition on transport networks that occurs as use increases, and is characterized by slower speeds, longer trip times, and increased vehicular </a:t>
                      </a:r>
                      <a:r>
                        <a:rPr lang="en-US" sz="1100" b="0" kern="1200" dirty="0" err="1" smtClean="0">
                          <a:solidFill>
                            <a:schemeClr val="tx1"/>
                          </a:solidFill>
                          <a:latin typeface="+mn-lt"/>
                          <a:ea typeface="+mn-ea"/>
                          <a:cs typeface="+mn-cs"/>
                        </a:rPr>
                        <a:t>queueing</a:t>
                      </a:r>
                      <a:r>
                        <a:rPr lang="en-US" sz="1100" b="0" kern="1200" dirty="0" smtClean="0">
                          <a:solidFill>
                            <a:schemeClr val="tx1"/>
                          </a:solidFill>
                          <a:latin typeface="+mn-lt"/>
                          <a:ea typeface="+mn-ea"/>
                          <a:cs typeface="+mn-cs"/>
                        </a:rPr>
                        <a:t>. When traffic demand is great enough that the interaction between vehicles slows the speed of the traffic stream, this results in some congestion</a:t>
                      </a:r>
                      <a:endParaRPr lang="en-US" sz="1100" b="0" kern="1200" dirty="0">
                        <a:solidFill>
                          <a:schemeClr val="tx1"/>
                        </a:solidFill>
                        <a:latin typeface="+mn-lt"/>
                        <a:ea typeface="+mn-ea"/>
                        <a:cs typeface="+mn-cs"/>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584686">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indent="0" algn="l">
                        <a:lnSpc>
                          <a:spcPct val="110000"/>
                        </a:lnSpc>
                        <a:spcBef>
                          <a:spcPts val="300"/>
                        </a:spcBef>
                        <a:spcAft>
                          <a:spcPts val="600"/>
                        </a:spcAft>
                        <a:buFont typeface="Arial" panose="020B0604020202020204" pitchFamily="34" charset="0"/>
                        <a:buNone/>
                      </a:pPr>
                      <a:r>
                        <a:rPr lang="en-US" sz="1100" b="0" dirty="0" smtClean="0">
                          <a:solidFill>
                            <a:schemeClr val="tx1"/>
                          </a:solidFill>
                          <a:latin typeface="+mn-lt"/>
                        </a:rPr>
                        <a:t>Effort (Hours) and Cost (INR) of Implementation</a:t>
                      </a:r>
                      <a:endParaRPr lang="en-US" sz="1100" b="0" dirty="0">
                        <a:solidFill>
                          <a:schemeClr val="tx1"/>
                        </a:solidFill>
                        <a:latin typeface="+mn-lt"/>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lvl="1" indent="0" algn="l" defTabSz="914400" rtl="0" eaLnBrk="1" latinLnBrk="0" hangingPunct="1">
                        <a:lnSpc>
                          <a:spcPct val="100000"/>
                        </a:lnSpc>
                        <a:spcBef>
                          <a:spcPts val="300"/>
                        </a:spcBef>
                        <a:spcAft>
                          <a:spcPts val="0"/>
                        </a:spcAft>
                        <a:buClrTx/>
                        <a:buSzPct val="100000"/>
                        <a:buFont typeface="Arial"/>
                        <a:buNone/>
                      </a:pPr>
                      <a:r>
                        <a:rPr lang="en-US" sz="1100" b="0" kern="1200" dirty="0" smtClean="0">
                          <a:solidFill>
                            <a:schemeClr val="tx1"/>
                          </a:solidFill>
                          <a:latin typeface="+mn-lt"/>
                          <a:ea typeface="+mn-ea"/>
                          <a:cs typeface="+mn-cs"/>
                        </a:rPr>
                        <a:t>Person Hours - 3 person * 199(7 hours*3 days*5 weeks) = 597 hours</a:t>
                      </a:r>
                    </a:p>
                    <a:p>
                      <a:pPr marL="0" lvl="1" indent="0" algn="l" defTabSz="914400" rtl="0" eaLnBrk="1" latinLnBrk="0" hangingPunct="1">
                        <a:lnSpc>
                          <a:spcPct val="100000"/>
                        </a:lnSpc>
                        <a:spcBef>
                          <a:spcPts val="300"/>
                        </a:spcBef>
                        <a:spcAft>
                          <a:spcPts val="0"/>
                        </a:spcAft>
                        <a:buClrTx/>
                        <a:buSzPct val="100000"/>
                        <a:buFont typeface="Arial"/>
                        <a:buNone/>
                      </a:pPr>
                      <a:r>
                        <a:rPr lang="en-US" sz="1100" b="0" kern="1200" dirty="0" smtClean="0">
                          <a:solidFill>
                            <a:schemeClr val="tx1"/>
                          </a:solidFill>
                          <a:latin typeface="+mn-lt"/>
                          <a:ea typeface="+mn-ea"/>
                          <a:cs typeface="+mn-cs"/>
                        </a:rPr>
                        <a:t>Hardware - Rs. 4000-6000</a:t>
                      </a: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30208665"/>
                  </a:ext>
                </a:extLst>
              </a:tr>
              <a:tr h="394893">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indent="0" algn="l">
                        <a:lnSpc>
                          <a:spcPct val="110000"/>
                        </a:lnSpc>
                        <a:spcBef>
                          <a:spcPts val="300"/>
                        </a:spcBef>
                        <a:spcAft>
                          <a:spcPts val="600"/>
                        </a:spcAft>
                        <a:buFont typeface="Arial" panose="020B0604020202020204" pitchFamily="34" charset="0"/>
                        <a:buNone/>
                      </a:pPr>
                      <a:r>
                        <a:rPr lang="en-US" sz="1100" b="0" dirty="0" smtClean="0">
                          <a:solidFill>
                            <a:schemeClr val="tx1"/>
                          </a:solidFill>
                          <a:latin typeface="+mn-lt"/>
                        </a:rPr>
                        <a:t>Theme Alignment</a:t>
                      </a: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lvl="1" indent="0" algn="l" defTabSz="914400" rtl="0" eaLnBrk="1" latinLnBrk="0" hangingPunct="1">
                        <a:lnSpc>
                          <a:spcPct val="100000"/>
                        </a:lnSpc>
                        <a:spcBef>
                          <a:spcPts val="300"/>
                        </a:spcBef>
                        <a:spcAft>
                          <a:spcPts val="0"/>
                        </a:spcAft>
                        <a:buClrTx/>
                        <a:buSzPct val="100000"/>
                        <a:buFont typeface="Arial"/>
                        <a:buNone/>
                      </a:pPr>
                      <a:r>
                        <a:rPr lang="en-US" sz="1100" b="0" i="0" kern="1200" dirty="0" smtClean="0">
                          <a:solidFill>
                            <a:schemeClr val="dk1"/>
                          </a:solidFill>
                          <a:latin typeface="+mn-lt"/>
                          <a:ea typeface="+mn-ea"/>
                          <a:cs typeface="+mn-cs"/>
                        </a:rPr>
                        <a:t>Data Science/Machine Learning</a:t>
                      </a:r>
                      <a:endParaRPr lang="en-US" sz="1100" b="0" kern="1200" dirty="0">
                        <a:solidFill>
                          <a:schemeClr val="tx1"/>
                        </a:solidFill>
                        <a:latin typeface="+mn-lt"/>
                        <a:ea typeface="+mn-ea"/>
                        <a:cs typeface="+mn-cs"/>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948595122"/>
                  </a:ext>
                </a:extLst>
              </a:tr>
              <a:tr h="401183">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indent="0" algn="l">
                        <a:lnSpc>
                          <a:spcPct val="110000"/>
                        </a:lnSpc>
                        <a:spcBef>
                          <a:spcPts val="300"/>
                        </a:spcBef>
                        <a:spcAft>
                          <a:spcPts val="600"/>
                        </a:spcAft>
                        <a:buFont typeface="Arial" panose="020B0604020202020204" pitchFamily="34" charset="0"/>
                        <a:buNone/>
                      </a:pPr>
                      <a:r>
                        <a:rPr lang="en-US" sz="1100" b="0" dirty="0" smtClean="0">
                          <a:solidFill>
                            <a:schemeClr val="tx1"/>
                          </a:solidFill>
                          <a:latin typeface="+mn-lt"/>
                        </a:rPr>
                        <a:t>Industry Alignment</a:t>
                      </a:r>
                      <a:endParaRPr lang="en-US" sz="1100" b="0" dirty="0">
                        <a:solidFill>
                          <a:schemeClr val="tx1"/>
                        </a:solidFill>
                        <a:latin typeface="+mn-lt"/>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lvl="1" indent="0" algn="l" defTabSz="914400" rtl="0" eaLnBrk="1" latinLnBrk="0" hangingPunct="1">
                        <a:lnSpc>
                          <a:spcPct val="100000"/>
                        </a:lnSpc>
                        <a:spcBef>
                          <a:spcPts val="300"/>
                        </a:spcBef>
                        <a:spcAft>
                          <a:spcPts val="0"/>
                        </a:spcAft>
                        <a:buClrTx/>
                        <a:buSzPct val="100000"/>
                        <a:buFont typeface="Arial"/>
                        <a:buNone/>
                      </a:pPr>
                      <a:r>
                        <a:rPr lang="en-US" sz="1100" b="0" i="0" kern="1200" dirty="0" smtClean="0">
                          <a:solidFill>
                            <a:schemeClr val="dk1"/>
                          </a:solidFill>
                          <a:latin typeface="+mn-lt"/>
                          <a:ea typeface="+mn-ea"/>
                          <a:cs typeface="+mn-cs"/>
                        </a:rPr>
                        <a:t>Government and Public Services</a:t>
                      </a:r>
                      <a:endParaRPr lang="en-US" sz="1100" b="0" kern="1200" dirty="0">
                        <a:solidFill>
                          <a:schemeClr val="tx1"/>
                        </a:solidFill>
                        <a:latin typeface="+mn-lt"/>
                        <a:ea typeface="+mn-ea"/>
                        <a:cs typeface="+mn-cs"/>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399558498"/>
                  </a:ext>
                </a:extLst>
              </a:tr>
            </a:tbl>
          </a:graphicData>
        </a:graphic>
      </p:graphicFrame>
    </p:spTree>
    <p:extLst>
      <p:ext uri="{BB962C8B-B14F-4D97-AF65-F5344CB8AC3E}">
        <p14:creationId xmlns:p14="http://schemas.microsoft.com/office/powerpoint/2010/main" xmlns="" val="1257373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t>Ttime</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a:bodyPr>
          <a:lstStyle/>
          <a:p>
            <a:pPr marL="0" lvl="1" indent="0">
              <a:lnSpc>
                <a:spcPct val="100000"/>
              </a:lnSpc>
              <a:spcBef>
                <a:spcPts val="300"/>
              </a:spcBef>
              <a:buSzPct val="100000"/>
              <a:buNone/>
            </a:pPr>
            <a:r>
              <a:rPr lang="en-US" sz="2000" dirty="0" smtClean="0"/>
              <a:t>Traffic Now days There is Lots Of traffic as we can see in our day life still Traffic Lights are not able to Manage them </a:t>
            </a:r>
            <a:endParaRPr lang="en-US" sz="2000" dirty="0" smtClean="0"/>
          </a:p>
          <a:p>
            <a:pPr marL="0" lvl="1" indent="0">
              <a:lnSpc>
                <a:spcPct val="100000"/>
              </a:lnSpc>
              <a:spcBef>
                <a:spcPts val="300"/>
              </a:spcBef>
              <a:buSzPct val="100000"/>
              <a:buNone/>
            </a:pPr>
            <a:r>
              <a:rPr lang="en-US" sz="2000" dirty="0" smtClean="0"/>
              <a:t>Lots </a:t>
            </a:r>
            <a:r>
              <a:rPr lang="en-US" sz="2000" dirty="0" smtClean="0"/>
              <a:t>Of time wastage is consider apart </a:t>
            </a:r>
            <a:r>
              <a:rPr lang="en-US" sz="2000" dirty="0" smtClean="0"/>
              <a:t> and </a:t>
            </a:r>
            <a:r>
              <a:rPr lang="en-US" sz="2000" dirty="0" smtClean="0"/>
              <a:t>there are some slots Which are green but there is no one to cross the </a:t>
            </a:r>
            <a:r>
              <a:rPr lang="en-US" sz="2000" dirty="0" smtClean="0"/>
              <a:t>road</a:t>
            </a:r>
          </a:p>
          <a:p>
            <a:pPr marL="0" lvl="1" indent="0">
              <a:lnSpc>
                <a:spcPct val="100000"/>
              </a:lnSpc>
              <a:spcBef>
                <a:spcPts val="300"/>
              </a:spcBef>
              <a:buSzPct val="100000"/>
              <a:buNone/>
            </a:pPr>
            <a:endParaRPr lang="en-US" sz="2000" dirty="0" smtClean="0"/>
          </a:p>
          <a:p>
            <a:pPr marL="0" lvl="1" indent="0">
              <a:lnSpc>
                <a:spcPct val="100000"/>
              </a:lnSpc>
              <a:spcBef>
                <a:spcPts val="300"/>
              </a:spcBef>
              <a:buSzPct val="100000"/>
              <a:buNone/>
            </a:pPr>
            <a:r>
              <a:rPr lang="en-US" sz="2000" dirty="0" smtClean="0"/>
              <a:t>For this there must be a sensor attached to two pillar of a side it will pass out some rays and in return the signal lights will be </a:t>
            </a:r>
            <a:r>
              <a:rPr lang="en-US" sz="2000" dirty="0" smtClean="0"/>
              <a:t>changing</a:t>
            </a:r>
            <a:endParaRPr lang="en-US" sz="2000" dirty="0" smtClean="0"/>
          </a:p>
          <a:p>
            <a:pPr marL="0" lvl="1" indent="0">
              <a:lnSpc>
                <a:spcPct val="100000"/>
              </a:lnSpc>
              <a:spcBef>
                <a:spcPts val="300"/>
              </a:spcBef>
              <a:buSzPct val="100000"/>
              <a:buNone/>
            </a:pPr>
            <a:r>
              <a:rPr lang="en-US" sz="2000" dirty="0" smtClean="0"/>
              <a:t>the First pillar will use to navigate at the origin of the zebra Road to get the estimate of the Rush up in the Locality on the other side the another pillar embedded with the senor will detect the rush up at its end if there is rush up at the lights then the calculations will be put in the code embedded to the machines other wise the signal will be set to the red </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a:t>
            </a:r>
            <a:r>
              <a:rPr lang="en-US" dirty="0" err="1" smtClean="0"/>
              <a:t>Ttimr</a:t>
            </a:r>
            <a:r>
              <a:rPr lang="en-US" dirty="0" smtClean="0"/>
              <a:t>?</a:t>
            </a:r>
            <a:endParaRPr lang="en-US" dirty="0"/>
          </a:p>
        </p:txBody>
      </p:sp>
      <p:sp>
        <p:nvSpPr>
          <p:cNvPr id="3" name="Content Placeholder 2"/>
          <p:cNvSpPr>
            <a:spLocks noGrp="1"/>
          </p:cNvSpPr>
          <p:nvPr>
            <p:ph idx="1"/>
          </p:nvPr>
        </p:nvSpPr>
        <p:spPr/>
        <p:txBody>
          <a:bodyPr/>
          <a:lstStyle/>
          <a:p>
            <a:r>
              <a:rPr lang="en-US" dirty="0" smtClean="0"/>
              <a:t>There are many Problems through which Public user are facing now days </a:t>
            </a:r>
          </a:p>
          <a:p>
            <a:r>
              <a:rPr lang="en-US" dirty="0" smtClean="0"/>
              <a:t>Every one wants value to their </a:t>
            </a:r>
            <a:r>
              <a:rPr lang="en-US" dirty="0" smtClean="0"/>
              <a:t>Time </a:t>
            </a:r>
            <a:endParaRPr lang="en-US" dirty="0" smtClean="0"/>
          </a:p>
          <a:p>
            <a:r>
              <a:rPr lang="en-US" dirty="0" smtClean="0"/>
              <a:t>Everyone </a:t>
            </a:r>
            <a:r>
              <a:rPr lang="en-US" dirty="0" smtClean="0"/>
              <a:t>get </a:t>
            </a:r>
            <a:r>
              <a:rPr lang="en-US" dirty="0" smtClean="0"/>
              <a:t>Irritating While standing the Queue and seeing no one on the other side</a:t>
            </a:r>
            <a:endParaRPr lang="en-US" dirty="0" smtClean="0"/>
          </a:p>
          <a:p>
            <a:r>
              <a:rPr lang="en-US" dirty="0" smtClean="0"/>
              <a:t> If yes, then here comes a device to assuage your doubts </a:t>
            </a:r>
            <a:r>
              <a:rPr lang="en-US" dirty="0" smtClean="0"/>
              <a:t>--</a:t>
            </a:r>
            <a:r>
              <a:rPr lang="en-US" dirty="0" err="1" smtClean="0"/>
              <a:t>Ttime</a:t>
            </a:r>
            <a:r>
              <a:rPr lang="en-US" dirty="0" smtClean="0"/>
              <a:t>. </a:t>
            </a:r>
            <a:endParaRPr lang="en-US" dirty="0" smtClean="0"/>
          </a:p>
          <a:p>
            <a:r>
              <a:rPr lang="en-US" dirty="0" smtClean="0"/>
              <a:t>The appliance is connected with </a:t>
            </a:r>
            <a:r>
              <a:rPr lang="en-US" dirty="0" smtClean="0"/>
              <a:t>Pillars</a:t>
            </a:r>
            <a:r>
              <a:rPr lang="en-US" dirty="0" smtClean="0"/>
              <a:t> </a:t>
            </a:r>
            <a:r>
              <a:rPr lang="en-US" dirty="0" smtClean="0"/>
              <a:t>to track the details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a:t>
            </a:r>
            <a:endParaRPr lang="en-US" dirty="0"/>
          </a:p>
        </p:txBody>
      </p:sp>
      <p:sp>
        <p:nvSpPr>
          <p:cNvPr id="3" name="Content Placeholder 2"/>
          <p:cNvSpPr>
            <a:spLocks noGrp="1"/>
          </p:cNvSpPr>
          <p:nvPr>
            <p:ph idx="1"/>
          </p:nvPr>
        </p:nvSpPr>
        <p:spPr/>
        <p:txBody>
          <a:bodyPr>
            <a:normAutofit/>
          </a:bodyPr>
          <a:lstStyle/>
          <a:p>
            <a:r>
              <a:rPr lang="en-US" dirty="0" smtClean="0"/>
              <a:t>The main Advantage Expect all the above listed things are </a:t>
            </a:r>
          </a:p>
          <a:p>
            <a:r>
              <a:rPr lang="en-US" dirty="0" smtClean="0"/>
              <a:t>Use </a:t>
            </a:r>
            <a:r>
              <a:rPr lang="en-US" dirty="0" smtClean="0"/>
              <a:t>of Sensor for auto-detect</a:t>
            </a:r>
          </a:p>
          <a:p>
            <a:r>
              <a:rPr lang="en-US" dirty="0" smtClean="0"/>
              <a:t>Less Man Power</a:t>
            </a:r>
          </a:p>
          <a:p>
            <a:r>
              <a:rPr lang="en-US" dirty="0" smtClean="0"/>
              <a:t>Less Accident as No one will Cross the Road if there is someone on the other side </a:t>
            </a:r>
            <a:endParaRPr lang="en-US" dirty="0" smtClean="0"/>
          </a:p>
          <a:p>
            <a:r>
              <a:rPr lang="en-US" dirty="0" smtClean="0"/>
              <a:t>All the above as everyone now day want the </a:t>
            </a:r>
            <a:r>
              <a:rPr lang="en-US" dirty="0" smtClean="0"/>
              <a:t>value </a:t>
            </a:r>
            <a:r>
              <a:rPr lang="en-US" smtClean="0"/>
              <a:t>of their Time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565</Words>
  <Application>Microsoft Office PowerPoint</Application>
  <PresentationFormat>Custom</PresentationFormat>
  <Paragraphs>46</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Slide 1</vt:lpstr>
      <vt:lpstr>Slide 2</vt:lpstr>
      <vt:lpstr>Ttime </vt:lpstr>
      <vt:lpstr>Why Ttimr?</vt:lpstr>
      <vt:lpstr>ADVANTAGE</vt:lpstr>
    </vt:vector>
  </TitlesOfParts>
  <Company>Deloitte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Arora, Gaurav</dc:creator>
  <cp:lastModifiedBy>Mr HHH</cp:lastModifiedBy>
  <cp:revision>30</cp:revision>
  <dcterms:created xsi:type="dcterms:W3CDTF">2018-02-28T13:17:13Z</dcterms:created>
  <dcterms:modified xsi:type="dcterms:W3CDTF">2018-03-14T14:36:11Z</dcterms:modified>
</cp:coreProperties>
</file>