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7DE3-4C34-48FE-890A-F6D63C7F70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79C8AD-EC53-42EE-8254-2EAF87622F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A1FD10-FF86-4AD9-BC71-37EA3747AD6D}"/>
              </a:ext>
            </a:extLst>
          </p:cNvPr>
          <p:cNvSpPr>
            <a:spLocks noGrp="1"/>
          </p:cNvSpPr>
          <p:nvPr>
            <p:ph type="dt" sz="half" idx="10"/>
          </p:nvPr>
        </p:nvSpPr>
        <p:spPr/>
        <p:txBody>
          <a:bodyPr/>
          <a:lstStyle/>
          <a:p>
            <a:fld id="{BEB2E01A-7215-4639-8228-98FCD313914C}" type="datetimeFigureOut">
              <a:rPr lang="en-IN" smtClean="0"/>
              <a:t>13-11-2021</a:t>
            </a:fld>
            <a:endParaRPr lang="en-IN"/>
          </a:p>
        </p:txBody>
      </p:sp>
      <p:sp>
        <p:nvSpPr>
          <p:cNvPr id="5" name="Footer Placeholder 4">
            <a:extLst>
              <a:ext uri="{FF2B5EF4-FFF2-40B4-BE49-F238E27FC236}">
                <a16:creationId xmlns:a16="http://schemas.microsoft.com/office/drawing/2014/main" id="{68E885A2-A310-4213-AD85-35897FD9C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614B99-94D0-4767-A60B-FFDE10C41AB9}"/>
              </a:ext>
            </a:extLst>
          </p:cNvPr>
          <p:cNvSpPr>
            <a:spLocks noGrp="1"/>
          </p:cNvSpPr>
          <p:nvPr>
            <p:ph type="sldNum" sz="quarter" idx="12"/>
          </p:nvPr>
        </p:nvSpPr>
        <p:spPr/>
        <p:txBody>
          <a:bodyPr/>
          <a:lstStyle/>
          <a:p>
            <a:fld id="{5324C6DC-3A6D-40DE-9A33-E5BFD1D11E96}" type="slidenum">
              <a:rPr lang="en-IN" smtClean="0"/>
              <a:t>‹#›</a:t>
            </a:fld>
            <a:endParaRPr lang="en-IN"/>
          </a:p>
        </p:txBody>
      </p:sp>
    </p:spTree>
    <p:extLst>
      <p:ext uri="{BB962C8B-B14F-4D97-AF65-F5344CB8AC3E}">
        <p14:creationId xmlns:p14="http://schemas.microsoft.com/office/powerpoint/2010/main" val="293237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426F-D618-4BA2-A655-32CB55449E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0825B-39CD-48CF-A6A7-901D4FAAC0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9053B-369B-4BFD-B5E3-F4BF5A460DDB}"/>
              </a:ext>
            </a:extLst>
          </p:cNvPr>
          <p:cNvSpPr>
            <a:spLocks noGrp="1"/>
          </p:cNvSpPr>
          <p:nvPr>
            <p:ph type="dt" sz="half" idx="10"/>
          </p:nvPr>
        </p:nvSpPr>
        <p:spPr/>
        <p:txBody>
          <a:bodyPr/>
          <a:lstStyle/>
          <a:p>
            <a:fld id="{BEB2E01A-7215-4639-8228-98FCD313914C}" type="datetimeFigureOut">
              <a:rPr lang="en-IN" smtClean="0"/>
              <a:t>13-11-2021</a:t>
            </a:fld>
            <a:endParaRPr lang="en-IN"/>
          </a:p>
        </p:txBody>
      </p:sp>
      <p:sp>
        <p:nvSpPr>
          <p:cNvPr id="5" name="Footer Placeholder 4">
            <a:extLst>
              <a:ext uri="{FF2B5EF4-FFF2-40B4-BE49-F238E27FC236}">
                <a16:creationId xmlns:a16="http://schemas.microsoft.com/office/drawing/2014/main" id="{F18FAD70-1C25-4C78-AA9D-5E8B1153BD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660670-4F93-4712-8625-ED51EE169073}"/>
              </a:ext>
            </a:extLst>
          </p:cNvPr>
          <p:cNvSpPr>
            <a:spLocks noGrp="1"/>
          </p:cNvSpPr>
          <p:nvPr>
            <p:ph type="sldNum" sz="quarter" idx="12"/>
          </p:nvPr>
        </p:nvSpPr>
        <p:spPr/>
        <p:txBody>
          <a:bodyPr/>
          <a:lstStyle/>
          <a:p>
            <a:fld id="{5324C6DC-3A6D-40DE-9A33-E5BFD1D11E96}" type="slidenum">
              <a:rPr lang="en-IN" smtClean="0"/>
              <a:t>‹#›</a:t>
            </a:fld>
            <a:endParaRPr lang="en-IN"/>
          </a:p>
        </p:txBody>
      </p:sp>
    </p:spTree>
    <p:extLst>
      <p:ext uri="{BB962C8B-B14F-4D97-AF65-F5344CB8AC3E}">
        <p14:creationId xmlns:p14="http://schemas.microsoft.com/office/powerpoint/2010/main" val="179284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EDD7F-FB4A-4B40-8A9F-7F01C62C70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2CE71F-F3D7-45EE-8763-C8C55D224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12B2F-F3FF-42D7-8B58-889554B0AE34}"/>
              </a:ext>
            </a:extLst>
          </p:cNvPr>
          <p:cNvSpPr>
            <a:spLocks noGrp="1"/>
          </p:cNvSpPr>
          <p:nvPr>
            <p:ph type="dt" sz="half" idx="10"/>
          </p:nvPr>
        </p:nvSpPr>
        <p:spPr/>
        <p:txBody>
          <a:bodyPr/>
          <a:lstStyle/>
          <a:p>
            <a:fld id="{BEB2E01A-7215-4639-8228-98FCD313914C}" type="datetimeFigureOut">
              <a:rPr lang="en-IN" smtClean="0"/>
              <a:t>13-11-2021</a:t>
            </a:fld>
            <a:endParaRPr lang="en-IN"/>
          </a:p>
        </p:txBody>
      </p:sp>
      <p:sp>
        <p:nvSpPr>
          <p:cNvPr id="5" name="Footer Placeholder 4">
            <a:extLst>
              <a:ext uri="{FF2B5EF4-FFF2-40B4-BE49-F238E27FC236}">
                <a16:creationId xmlns:a16="http://schemas.microsoft.com/office/drawing/2014/main" id="{BA169195-8830-4AEF-A55C-B7C8570D1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95901-E0E0-42F3-A981-E327496CF1BA}"/>
              </a:ext>
            </a:extLst>
          </p:cNvPr>
          <p:cNvSpPr>
            <a:spLocks noGrp="1"/>
          </p:cNvSpPr>
          <p:nvPr>
            <p:ph type="sldNum" sz="quarter" idx="12"/>
          </p:nvPr>
        </p:nvSpPr>
        <p:spPr/>
        <p:txBody>
          <a:bodyPr/>
          <a:lstStyle/>
          <a:p>
            <a:fld id="{5324C6DC-3A6D-40DE-9A33-E5BFD1D11E96}" type="slidenum">
              <a:rPr lang="en-IN" smtClean="0"/>
              <a:t>‹#›</a:t>
            </a:fld>
            <a:endParaRPr lang="en-IN"/>
          </a:p>
        </p:txBody>
      </p:sp>
    </p:spTree>
    <p:extLst>
      <p:ext uri="{BB962C8B-B14F-4D97-AF65-F5344CB8AC3E}">
        <p14:creationId xmlns:p14="http://schemas.microsoft.com/office/powerpoint/2010/main" val="152517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9965-1F14-4429-8B01-A44EEB9C62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AB697B-50E0-4D89-8345-F0E8167C3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80094E-A018-4C01-B9DB-F599654E8C0B}"/>
              </a:ext>
            </a:extLst>
          </p:cNvPr>
          <p:cNvSpPr>
            <a:spLocks noGrp="1"/>
          </p:cNvSpPr>
          <p:nvPr>
            <p:ph type="dt" sz="half" idx="10"/>
          </p:nvPr>
        </p:nvSpPr>
        <p:spPr/>
        <p:txBody>
          <a:bodyPr/>
          <a:lstStyle/>
          <a:p>
            <a:fld id="{BEB2E01A-7215-4639-8228-98FCD313914C}" type="datetimeFigureOut">
              <a:rPr lang="en-IN" smtClean="0"/>
              <a:t>13-11-2021</a:t>
            </a:fld>
            <a:endParaRPr lang="en-IN"/>
          </a:p>
        </p:txBody>
      </p:sp>
      <p:sp>
        <p:nvSpPr>
          <p:cNvPr id="5" name="Footer Placeholder 4">
            <a:extLst>
              <a:ext uri="{FF2B5EF4-FFF2-40B4-BE49-F238E27FC236}">
                <a16:creationId xmlns:a16="http://schemas.microsoft.com/office/drawing/2014/main" id="{577DAC00-8F8E-4E23-874F-1ABD2357F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FD3609-CB76-43F2-847B-ADCC356E44F7}"/>
              </a:ext>
            </a:extLst>
          </p:cNvPr>
          <p:cNvSpPr>
            <a:spLocks noGrp="1"/>
          </p:cNvSpPr>
          <p:nvPr>
            <p:ph type="sldNum" sz="quarter" idx="12"/>
          </p:nvPr>
        </p:nvSpPr>
        <p:spPr/>
        <p:txBody>
          <a:bodyPr/>
          <a:lstStyle/>
          <a:p>
            <a:fld id="{5324C6DC-3A6D-40DE-9A33-E5BFD1D11E96}" type="slidenum">
              <a:rPr lang="en-IN" smtClean="0"/>
              <a:t>‹#›</a:t>
            </a:fld>
            <a:endParaRPr lang="en-IN"/>
          </a:p>
        </p:txBody>
      </p:sp>
    </p:spTree>
    <p:extLst>
      <p:ext uri="{BB962C8B-B14F-4D97-AF65-F5344CB8AC3E}">
        <p14:creationId xmlns:p14="http://schemas.microsoft.com/office/powerpoint/2010/main" val="2323383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CDC8-EFFA-4066-A32E-558B14BB75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0C915B-5D9F-4F05-A5BC-611E8B4045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E201E3-FE9F-431F-8A65-1127D3E7473B}"/>
              </a:ext>
            </a:extLst>
          </p:cNvPr>
          <p:cNvSpPr>
            <a:spLocks noGrp="1"/>
          </p:cNvSpPr>
          <p:nvPr>
            <p:ph type="dt" sz="half" idx="10"/>
          </p:nvPr>
        </p:nvSpPr>
        <p:spPr/>
        <p:txBody>
          <a:bodyPr/>
          <a:lstStyle/>
          <a:p>
            <a:fld id="{BEB2E01A-7215-4639-8228-98FCD313914C}" type="datetimeFigureOut">
              <a:rPr lang="en-IN" smtClean="0"/>
              <a:t>13-11-2021</a:t>
            </a:fld>
            <a:endParaRPr lang="en-IN"/>
          </a:p>
        </p:txBody>
      </p:sp>
      <p:sp>
        <p:nvSpPr>
          <p:cNvPr id="5" name="Footer Placeholder 4">
            <a:extLst>
              <a:ext uri="{FF2B5EF4-FFF2-40B4-BE49-F238E27FC236}">
                <a16:creationId xmlns:a16="http://schemas.microsoft.com/office/drawing/2014/main" id="{970A92C8-B702-4113-A20C-B59BD0A65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BCDB1-ECA0-498E-8269-84740EA85498}"/>
              </a:ext>
            </a:extLst>
          </p:cNvPr>
          <p:cNvSpPr>
            <a:spLocks noGrp="1"/>
          </p:cNvSpPr>
          <p:nvPr>
            <p:ph type="sldNum" sz="quarter" idx="12"/>
          </p:nvPr>
        </p:nvSpPr>
        <p:spPr/>
        <p:txBody>
          <a:bodyPr/>
          <a:lstStyle/>
          <a:p>
            <a:fld id="{5324C6DC-3A6D-40DE-9A33-E5BFD1D11E96}" type="slidenum">
              <a:rPr lang="en-IN" smtClean="0"/>
              <a:t>‹#›</a:t>
            </a:fld>
            <a:endParaRPr lang="en-IN"/>
          </a:p>
        </p:txBody>
      </p:sp>
    </p:spTree>
    <p:extLst>
      <p:ext uri="{BB962C8B-B14F-4D97-AF65-F5344CB8AC3E}">
        <p14:creationId xmlns:p14="http://schemas.microsoft.com/office/powerpoint/2010/main" val="392629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F62C-47C0-4EC6-B33B-E833744575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C50242-6DF6-4B65-822F-57991C0AD7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33CF78-87C3-441F-8D69-928115D8A0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75DA98-8027-4B6A-80AF-EFD435B48C85}"/>
              </a:ext>
            </a:extLst>
          </p:cNvPr>
          <p:cNvSpPr>
            <a:spLocks noGrp="1"/>
          </p:cNvSpPr>
          <p:nvPr>
            <p:ph type="dt" sz="half" idx="10"/>
          </p:nvPr>
        </p:nvSpPr>
        <p:spPr/>
        <p:txBody>
          <a:bodyPr/>
          <a:lstStyle/>
          <a:p>
            <a:fld id="{BEB2E01A-7215-4639-8228-98FCD313914C}" type="datetimeFigureOut">
              <a:rPr lang="en-IN" smtClean="0"/>
              <a:t>13-11-2021</a:t>
            </a:fld>
            <a:endParaRPr lang="en-IN"/>
          </a:p>
        </p:txBody>
      </p:sp>
      <p:sp>
        <p:nvSpPr>
          <p:cNvPr id="6" name="Footer Placeholder 5">
            <a:extLst>
              <a:ext uri="{FF2B5EF4-FFF2-40B4-BE49-F238E27FC236}">
                <a16:creationId xmlns:a16="http://schemas.microsoft.com/office/drawing/2014/main" id="{A97CD4EF-A5B1-4911-83A3-623EA0DF68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9D5E49-8627-411E-AACD-884746FB0DCC}"/>
              </a:ext>
            </a:extLst>
          </p:cNvPr>
          <p:cNvSpPr>
            <a:spLocks noGrp="1"/>
          </p:cNvSpPr>
          <p:nvPr>
            <p:ph type="sldNum" sz="quarter" idx="12"/>
          </p:nvPr>
        </p:nvSpPr>
        <p:spPr/>
        <p:txBody>
          <a:bodyPr/>
          <a:lstStyle/>
          <a:p>
            <a:fld id="{5324C6DC-3A6D-40DE-9A33-E5BFD1D11E96}" type="slidenum">
              <a:rPr lang="en-IN" smtClean="0"/>
              <a:t>‹#›</a:t>
            </a:fld>
            <a:endParaRPr lang="en-IN"/>
          </a:p>
        </p:txBody>
      </p:sp>
    </p:spTree>
    <p:extLst>
      <p:ext uri="{BB962C8B-B14F-4D97-AF65-F5344CB8AC3E}">
        <p14:creationId xmlns:p14="http://schemas.microsoft.com/office/powerpoint/2010/main" val="308332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3384-F595-4446-8D77-DD73314945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15CD0A-A90E-42B9-831F-580AB1929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292655-0E70-4D44-9591-6D8D01B05B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57BD32-5C31-4518-A9FA-2774BDB7C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C060B6-37CD-443C-A169-A3F31CB654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46D87E-707D-46FA-928D-F858D3237B45}"/>
              </a:ext>
            </a:extLst>
          </p:cNvPr>
          <p:cNvSpPr>
            <a:spLocks noGrp="1"/>
          </p:cNvSpPr>
          <p:nvPr>
            <p:ph type="dt" sz="half" idx="10"/>
          </p:nvPr>
        </p:nvSpPr>
        <p:spPr/>
        <p:txBody>
          <a:bodyPr/>
          <a:lstStyle/>
          <a:p>
            <a:fld id="{BEB2E01A-7215-4639-8228-98FCD313914C}" type="datetimeFigureOut">
              <a:rPr lang="en-IN" smtClean="0"/>
              <a:t>13-11-2021</a:t>
            </a:fld>
            <a:endParaRPr lang="en-IN"/>
          </a:p>
        </p:txBody>
      </p:sp>
      <p:sp>
        <p:nvSpPr>
          <p:cNvPr id="8" name="Footer Placeholder 7">
            <a:extLst>
              <a:ext uri="{FF2B5EF4-FFF2-40B4-BE49-F238E27FC236}">
                <a16:creationId xmlns:a16="http://schemas.microsoft.com/office/drawing/2014/main" id="{0F6B40A3-94E1-45DA-B156-0A6B0B5C2E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6D1FD4-8B41-42B1-966B-1637ED7E4219}"/>
              </a:ext>
            </a:extLst>
          </p:cNvPr>
          <p:cNvSpPr>
            <a:spLocks noGrp="1"/>
          </p:cNvSpPr>
          <p:nvPr>
            <p:ph type="sldNum" sz="quarter" idx="12"/>
          </p:nvPr>
        </p:nvSpPr>
        <p:spPr/>
        <p:txBody>
          <a:bodyPr/>
          <a:lstStyle/>
          <a:p>
            <a:fld id="{5324C6DC-3A6D-40DE-9A33-E5BFD1D11E96}" type="slidenum">
              <a:rPr lang="en-IN" smtClean="0"/>
              <a:t>‹#›</a:t>
            </a:fld>
            <a:endParaRPr lang="en-IN"/>
          </a:p>
        </p:txBody>
      </p:sp>
    </p:spTree>
    <p:extLst>
      <p:ext uri="{BB962C8B-B14F-4D97-AF65-F5344CB8AC3E}">
        <p14:creationId xmlns:p14="http://schemas.microsoft.com/office/powerpoint/2010/main" val="337286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4EF8-CB33-45F5-8ECC-6B6D6C1F92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CBE4E4-FB50-45CB-890B-7151613968C4}"/>
              </a:ext>
            </a:extLst>
          </p:cNvPr>
          <p:cNvSpPr>
            <a:spLocks noGrp="1"/>
          </p:cNvSpPr>
          <p:nvPr>
            <p:ph type="dt" sz="half" idx="10"/>
          </p:nvPr>
        </p:nvSpPr>
        <p:spPr/>
        <p:txBody>
          <a:bodyPr/>
          <a:lstStyle/>
          <a:p>
            <a:fld id="{BEB2E01A-7215-4639-8228-98FCD313914C}" type="datetimeFigureOut">
              <a:rPr lang="en-IN" smtClean="0"/>
              <a:t>13-11-2021</a:t>
            </a:fld>
            <a:endParaRPr lang="en-IN"/>
          </a:p>
        </p:txBody>
      </p:sp>
      <p:sp>
        <p:nvSpPr>
          <p:cNvPr id="4" name="Footer Placeholder 3">
            <a:extLst>
              <a:ext uri="{FF2B5EF4-FFF2-40B4-BE49-F238E27FC236}">
                <a16:creationId xmlns:a16="http://schemas.microsoft.com/office/drawing/2014/main" id="{EFF0FEE2-C517-4F2D-AC45-E279F14AEC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179474-6634-40EE-AE01-E17FFB67B8EF}"/>
              </a:ext>
            </a:extLst>
          </p:cNvPr>
          <p:cNvSpPr>
            <a:spLocks noGrp="1"/>
          </p:cNvSpPr>
          <p:nvPr>
            <p:ph type="sldNum" sz="quarter" idx="12"/>
          </p:nvPr>
        </p:nvSpPr>
        <p:spPr/>
        <p:txBody>
          <a:bodyPr/>
          <a:lstStyle/>
          <a:p>
            <a:fld id="{5324C6DC-3A6D-40DE-9A33-E5BFD1D11E96}" type="slidenum">
              <a:rPr lang="en-IN" smtClean="0"/>
              <a:t>‹#›</a:t>
            </a:fld>
            <a:endParaRPr lang="en-IN"/>
          </a:p>
        </p:txBody>
      </p:sp>
    </p:spTree>
    <p:extLst>
      <p:ext uri="{BB962C8B-B14F-4D97-AF65-F5344CB8AC3E}">
        <p14:creationId xmlns:p14="http://schemas.microsoft.com/office/powerpoint/2010/main" val="305499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005675-B6C8-4381-B565-9C31DB6489F1}"/>
              </a:ext>
            </a:extLst>
          </p:cNvPr>
          <p:cNvSpPr>
            <a:spLocks noGrp="1"/>
          </p:cNvSpPr>
          <p:nvPr>
            <p:ph type="dt" sz="half" idx="10"/>
          </p:nvPr>
        </p:nvSpPr>
        <p:spPr/>
        <p:txBody>
          <a:bodyPr/>
          <a:lstStyle/>
          <a:p>
            <a:fld id="{BEB2E01A-7215-4639-8228-98FCD313914C}" type="datetimeFigureOut">
              <a:rPr lang="en-IN" smtClean="0"/>
              <a:t>13-11-2021</a:t>
            </a:fld>
            <a:endParaRPr lang="en-IN"/>
          </a:p>
        </p:txBody>
      </p:sp>
      <p:sp>
        <p:nvSpPr>
          <p:cNvPr id="3" name="Footer Placeholder 2">
            <a:extLst>
              <a:ext uri="{FF2B5EF4-FFF2-40B4-BE49-F238E27FC236}">
                <a16:creationId xmlns:a16="http://schemas.microsoft.com/office/drawing/2014/main" id="{94E287C1-930C-4295-92EA-64C72C248F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A4F4E9-47C6-4740-A676-AEC633CDE6F8}"/>
              </a:ext>
            </a:extLst>
          </p:cNvPr>
          <p:cNvSpPr>
            <a:spLocks noGrp="1"/>
          </p:cNvSpPr>
          <p:nvPr>
            <p:ph type="sldNum" sz="quarter" idx="12"/>
          </p:nvPr>
        </p:nvSpPr>
        <p:spPr/>
        <p:txBody>
          <a:bodyPr/>
          <a:lstStyle/>
          <a:p>
            <a:fld id="{5324C6DC-3A6D-40DE-9A33-E5BFD1D11E96}" type="slidenum">
              <a:rPr lang="en-IN" smtClean="0"/>
              <a:t>‹#›</a:t>
            </a:fld>
            <a:endParaRPr lang="en-IN"/>
          </a:p>
        </p:txBody>
      </p:sp>
    </p:spTree>
    <p:extLst>
      <p:ext uri="{BB962C8B-B14F-4D97-AF65-F5344CB8AC3E}">
        <p14:creationId xmlns:p14="http://schemas.microsoft.com/office/powerpoint/2010/main" val="152771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752A-A195-42E1-AB3A-31C73D344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EE3495-7869-483F-B99C-D55340A90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72BC3C-F30B-4B74-BF20-D88C5E451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A250E-C90D-4B5C-BF1B-314BDAC050F1}"/>
              </a:ext>
            </a:extLst>
          </p:cNvPr>
          <p:cNvSpPr>
            <a:spLocks noGrp="1"/>
          </p:cNvSpPr>
          <p:nvPr>
            <p:ph type="dt" sz="half" idx="10"/>
          </p:nvPr>
        </p:nvSpPr>
        <p:spPr/>
        <p:txBody>
          <a:bodyPr/>
          <a:lstStyle/>
          <a:p>
            <a:fld id="{BEB2E01A-7215-4639-8228-98FCD313914C}" type="datetimeFigureOut">
              <a:rPr lang="en-IN" smtClean="0"/>
              <a:t>13-11-2021</a:t>
            </a:fld>
            <a:endParaRPr lang="en-IN"/>
          </a:p>
        </p:txBody>
      </p:sp>
      <p:sp>
        <p:nvSpPr>
          <p:cNvPr id="6" name="Footer Placeholder 5">
            <a:extLst>
              <a:ext uri="{FF2B5EF4-FFF2-40B4-BE49-F238E27FC236}">
                <a16:creationId xmlns:a16="http://schemas.microsoft.com/office/drawing/2014/main" id="{0AF7DC96-192D-4B9A-9A4C-E59B61DB0D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8674E5-E095-45E2-AE32-E8EF3E2C3F86}"/>
              </a:ext>
            </a:extLst>
          </p:cNvPr>
          <p:cNvSpPr>
            <a:spLocks noGrp="1"/>
          </p:cNvSpPr>
          <p:nvPr>
            <p:ph type="sldNum" sz="quarter" idx="12"/>
          </p:nvPr>
        </p:nvSpPr>
        <p:spPr/>
        <p:txBody>
          <a:bodyPr/>
          <a:lstStyle/>
          <a:p>
            <a:fld id="{5324C6DC-3A6D-40DE-9A33-E5BFD1D11E96}" type="slidenum">
              <a:rPr lang="en-IN" smtClean="0"/>
              <a:t>‹#›</a:t>
            </a:fld>
            <a:endParaRPr lang="en-IN"/>
          </a:p>
        </p:txBody>
      </p:sp>
    </p:spTree>
    <p:extLst>
      <p:ext uri="{BB962C8B-B14F-4D97-AF65-F5344CB8AC3E}">
        <p14:creationId xmlns:p14="http://schemas.microsoft.com/office/powerpoint/2010/main" val="290223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0B01-12C8-4F42-AB07-D9E7925B5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3E33AB-5270-416D-B2E7-13A49055B4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227ECB-DFA1-4C83-BE6A-87ED73906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9E1B8-014F-4FBB-8147-AECD43CD3BCD}"/>
              </a:ext>
            </a:extLst>
          </p:cNvPr>
          <p:cNvSpPr>
            <a:spLocks noGrp="1"/>
          </p:cNvSpPr>
          <p:nvPr>
            <p:ph type="dt" sz="half" idx="10"/>
          </p:nvPr>
        </p:nvSpPr>
        <p:spPr/>
        <p:txBody>
          <a:bodyPr/>
          <a:lstStyle/>
          <a:p>
            <a:fld id="{BEB2E01A-7215-4639-8228-98FCD313914C}" type="datetimeFigureOut">
              <a:rPr lang="en-IN" smtClean="0"/>
              <a:t>13-11-2021</a:t>
            </a:fld>
            <a:endParaRPr lang="en-IN"/>
          </a:p>
        </p:txBody>
      </p:sp>
      <p:sp>
        <p:nvSpPr>
          <p:cNvPr id="6" name="Footer Placeholder 5">
            <a:extLst>
              <a:ext uri="{FF2B5EF4-FFF2-40B4-BE49-F238E27FC236}">
                <a16:creationId xmlns:a16="http://schemas.microsoft.com/office/drawing/2014/main" id="{59778914-3B70-4DA4-A82C-BD177D5267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1D4312-DE43-4035-9FD2-7F689BDD93DE}"/>
              </a:ext>
            </a:extLst>
          </p:cNvPr>
          <p:cNvSpPr>
            <a:spLocks noGrp="1"/>
          </p:cNvSpPr>
          <p:nvPr>
            <p:ph type="sldNum" sz="quarter" idx="12"/>
          </p:nvPr>
        </p:nvSpPr>
        <p:spPr/>
        <p:txBody>
          <a:bodyPr/>
          <a:lstStyle/>
          <a:p>
            <a:fld id="{5324C6DC-3A6D-40DE-9A33-E5BFD1D11E96}" type="slidenum">
              <a:rPr lang="en-IN" smtClean="0"/>
              <a:t>‹#›</a:t>
            </a:fld>
            <a:endParaRPr lang="en-IN"/>
          </a:p>
        </p:txBody>
      </p:sp>
    </p:spTree>
    <p:extLst>
      <p:ext uri="{BB962C8B-B14F-4D97-AF65-F5344CB8AC3E}">
        <p14:creationId xmlns:p14="http://schemas.microsoft.com/office/powerpoint/2010/main" val="28505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593DF-25F9-43BE-8730-0E6F3C708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C9FBDF-57F6-4244-B33E-A08900B6B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6A2A35-AEB6-4D11-BCB3-B45CAAD3E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2E01A-7215-4639-8228-98FCD313914C}" type="datetimeFigureOut">
              <a:rPr lang="en-IN" smtClean="0"/>
              <a:t>13-11-2021</a:t>
            </a:fld>
            <a:endParaRPr lang="en-IN"/>
          </a:p>
        </p:txBody>
      </p:sp>
      <p:sp>
        <p:nvSpPr>
          <p:cNvPr id="5" name="Footer Placeholder 4">
            <a:extLst>
              <a:ext uri="{FF2B5EF4-FFF2-40B4-BE49-F238E27FC236}">
                <a16:creationId xmlns:a16="http://schemas.microsoft.com/office/drawing/2014/main" id="{AB3120D5-2A24-415B-87C4-86FE7E81D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A74B67-8548-43E2-AEC2-8B0EAE6E1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4C6DC-3A6D-40DE-9A33-E5BFD1D11E96}" type="slidenum">
              <a:rPr lang="en-IN" smtClean="0"/>
              <a:t>‹#›</a:t>
            </a:fld>
            <a:endParaRPr lang="en-IN"/>
          </a:p>
        </p:txBody>
      </p:sp>
    </p:spTree>
    <p:extLst>
      <p:ext uri="{BB962C8B-B14F-4D97-AF65-F5344CB8AC3E}">
        <p14:creationId xmlns:p14="http://schemas.microsoft.com/office/powerpoint/2010/main" val="140912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xplore.skillbuilder.aws/learn/course/6233/play/19879/core-aws-%20%20%20%20%20%20%20%20%20%20%20%20%20%20%20storage-services%3Blp%3D93" TargetMode="External"/><Relationship Id="rId2" Type="http://schemas.openxmlformats.org/officeDocument/2006/relationships/hyperlink" Target="https://www.ijert.org/cloud-storage-in-context-of-amazon-web-services" TargetMode="External"/><Relationship Id="rId1" Type="http://schemas.openxmlformats.org/officeDocument/2006/relationships/slideLayout" Target="../slideLayouts/slideLayout2.xml"/><Relationship Id="rId4" Type="http://schemas.openxmlformats.org/officeDocument/2006/relationships/hyperlink" Target="https://elearning.starcertification.org/pluginfile.php/34086/mod_resource/content/1/Cloud%20Computing%20for%20LMS/Index.html%23/reader/chapter/54?vi=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A684B5-8B45-484E-806B-F6FA14ACF75B}"/>
              </a:ext>
            </a:extLst>
          </p:cNvPr>
          <p:cNvPicPr>
            <a:picLocks noChangeAspect="1" noChangeArrowheads="1"/>
          </p:cNvPicPr>
          <p:nvPr/>
        </p:nvPicPr>
        <p:blipFill>
          <a:blip r:embed="rId2" cstate="print"/>
          <a:srcRect/>
          <a:stretch>
            <a:fillRect/>
          </a:stretch>
        </p:blipFill>
        <p:spPr bwMode="auto">
          <a:xfrm>
            <a:off x="1524000" y="579779"/>
            <a:ext cx="9144000" cy="2849221"/>
          </a:xfrm>
          <a:prstGeom prst="rect">
            <a:avLst/>
          </a:prstGeom>
          <a:noFill/>
          <a:ln w="9525">
            <a:noFill/>
            <a:miter lim="800000"/>
            <a:headEnd/>
            <a:tailEnd/>
          </a:ln>
        </p:spPr>
      </p:pic>
      <p:sp>
        <p:nvSpPr>
          <p:cNvPr id="5" name="Subtitle 2">
            <a:extLst>
              <a:ext uri="{FF2B5EF4-FFF2-40B4-BE49-F238E27FC236}">
                <a16:creationId xmlns:a16="http://schemas.microsoft.com/office/drawing/2014/main" id="{6728496A-6AED-469D-A335-C8CDAF87448A}"/>
              </a:ext>
            </a:extLst>
          </p:cNvPr>
          <p:cNvSpPr>
            <a:spLocks noGrp="1"/>
          </p:cNvSpPr>
          <p:nvPr>
            <p:ph type="subTitle" idx="1"/>
          </p:nvPr>
        </p:nvSpPr>
        <p:spPr>
          <a:xfrm>
            <a:off x="1524000" y="3602038"/>
            <a:ext cx="9144000" cy="301119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solidFill>
                  <a:srgbClr val="FF0000"/>
                </a:solidFill>
                <a:latin typeface="Times New Roman" panose="02020603050405020304" pitchFamily="18" charset="0"/>
                <a:cs typeface="Times New Roman" panose="02020603050405020304" pitchFamily="18" charset="0"/>
              </a:rPr>
              <a:t>PROFESSIONAL TRAINING PRESENTATION</a:t>
            </a:r>
          </a:p>
          <a:p>
            <a:r>
              <a:rPr lang="en-US" sz="2000" dirty="0">
                <a:solidFill>
                  <a:schemeClr val="tx1"/>
                </a:solidFill>
                <a:latin typeface="Times New Roman" panose="02020603050405020304" pitchFamily="18" charset="0"/>
                <a:cs typeface="Times New Roman" panose="02020603050405020304" pitchFamily="18" charset="0"/>
              </a:rPr>
              <a:t>SATHYABAMA INSTITUTE OF SCIENCE AND TECHNOLOGY</a:t>
            </a:r>
          </a:p>
          <a:p>
            <a:r>
              <a:rPr lang="en-US" sz="2000" dirty="0">
                <a:solidFill>
                  <a:schemeClr val="tx1"/>
                </a:solidFill>
                <a:latin typeface="Times New Roman" panose="02020603050405020304" pitchFamily="18" charset="0"/>
                <a:cs typeface="Times New Roman" panose="02020603050405020304" pitchFamily="18" charset="0"/>
              </a:rPr>
              <a:t>DEPARTMENT OF SCIENCE AND TECHNOLOGY</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accent2"/>
                </a:solidFill>
                <a:latin typeface="Times New Roman" panose="02020603050405020304" pitchFamily="18" charset="0"/>
                <a:cs typeface="Times New Roman" panose="02020603050405020304" pitchFamily="18" charset="0"/>
              </a:rPr>
              <a:t>D. BHEEMASHANKARRAHUL</a:t>
            </a:r>
          </a:p>
          <a:p>
            <a:r>
              <a:rPr lang="en-US" sz="2000" dirty="0">
                <a:solidFill>
                  <a:schemeClr val="accent2"/>
                </a:solidFill>
                <a:latin typeface="Times New Roman" panose="02020603050405020304" pitchFamily="18" charset="0"/>
                <a:cs typeface="Times New Roman" panose="02020603050405020304" pitchFamily="18" charset="0"/>
              </a:rPr>
              <a:t>			            REG:-39110286</a:t>
            </a:r>
          </a:p>
          <a:p>
            <a:endParaRPr lang="en-US" sz="3600" dirty="0">
              <a:solidFill>
                <a:srgbClr val="FF0000"/>
              </a:solidFill>
            </a:endParaRPr>
          </a:p>
        </p:txBody>
      </p:sp>
    </p:spTree>
    <p:extLst>
      <p:ext uri="{BB962C8B-B14F-4D97-AF65-F5344CB8AC3E}">
        <p14:creationId xmlns:p14="http://schemas.microsoft.com/office/powerpoint/2010/main" val="1531627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3A2-10E6-4B02-86A8-CFF6B45D1598}"/>
              </a:ext>
            </a:extLst>
          </p:cNvPr>
          <p:cNvSpPr>
            <a:spLocks noGrp="1"/>
          </p:cNvSpPr>
          <p:nvPr>
            <p:ph type="title"/>
          </p:nvPr>
        </p:nvSpPr>
        <p:spPr>
          <a:xfrm>
            <a:off x="838200" y="291234"/>
            <a:ext cx="10515600" cy="1325563"/>
          </a:xfrm>
        </p:spPr>
        <p:txBody>
          <a:bodyPr>
            <a:normAutofit/>
          </a:bodyPr>
          <a:lstStyle/>
          <a:p>
            <a:r>
              <a:rPr lang="en-US" sz="2400" dirty="0">
                <a:latin typeface="Times New Roman" panose="02020603050405020304" pitchFamily="18" charset="0"/>
                <a:ea typeface="Arial" panose="020B0604020202020204" pitchFamily="34" charset="0"/>
                <a:cs typeface="Times New Roman" panose="02020603050405020304" pitchFamily="18" charset="0"/>
              </a:rPr>
              <a:t>1. </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Amazon Relational Database Service.</a:t>
            </a:r>
            <a:endParaRPr lang="en-IN" sz="2400" dirty="0"/>
          </a:p>
        </p:txBody>
      </p:sp>
      <p:sp>
        <p:nvSpPr>
          <p:cNvPr id="3" name="Content Placeholder 2">
            <a:extLst>
              <a:ext uri="{FF2B5EF4-FFF2-40B4-BE49-F238E27FC236}">
                <a16:creationId xmlns:a16="http://schemas.microsoft.com/office/drawing/2014/main" id="{763FF17C-DB21-4CCD-AA26-2F49B426404E}"/>
              </a:ext>
            </a:extLst>
          </p:cNvPr>
          <p:cNvSpPr>
            <a:spLocks noGrp="1"/>
          </p:cNvSpPr>
          <p:nvPr>
            <p:ph idx="1"/>
          </p:nvPr>
        </p:nvSpPr>
        <p:spPr>
          <a:xfrm>
            <a:off x="838200" y="1336097"/>
            <a:ext cx="10515600" cy="4351338"/>
          </a:xfrm>
        </p:spPr>
        <p:txBody>
          <a:bodyPr>
            <a:noAutofit/>
          </a:bodyPr>
          <a:lstStyle/>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Relational databases use structured query language (SQL) to store and query data. This approach allows data to be stored in an easily understandable, consistent, and scalable way.</a:t>
            </a:r>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Example of data in a relational database</a:t>
            </a:r>
            <a:endParaRPr lang="en-IN" sz="2300" dirty="0">
              <a:latin typeface="Times New Roman" panose="02020603050405020304" pitchFamily="18" charset="0"/>
              <a:cs typeface="Times New Roman" panose="02020603050405020304" pitchFamily="18" charset="0"/>
            </a:endParaRPr>
          </a:p>
        </p:txBody>
      </p:sp>
      <p:pic>
        <p:nvPicPr>
          <p:cNvPr id="4" name="image17.png">
            <a:extLst>
              <a:ext uri="{FF2B5EF4-FFF2-40B4-BE49-F238E27FC236}">
                <a16:creationId xmlns:a16="http://schemas.microsoft.com/office/drawing/2014/main" id="{228FB1B9-0079-42D4-921D-3EAC764E7BB8}"/>
              </a:ext>
            </a:extLst>
          </p:cNvPr>
          <p:cNvPicPr>
            <a:picLocks noChangeAspect="1"/>
          </p:cNvPicPr>
          <p:nvPr/>
        </p:nvPicPr>
        <p:blipFill>
          <a:blip r:embed="rId2" cstate="print"/>
          <a:stretch>
            <a:fillRect/>
          </a:stretch>
        </p:blipFill>
        <p:spPr>
          <a:xfrm>
            <a:off x="3008284" y="3134822"/>
            <a:ext cx="5953760" cy="2552613"/>
          </a:xfrm>
          <a:prstGeom prst="rect">
            <a:avLst/>
          </a:prstGeom>
        </p:spPr>
      </p:pic>
    </p:spTree>
    <p:extLst>
      <p:ext uri="{BB962C8B-B14F-4D97-AF65-F5344CB8AC3E}">
        <p14:creationId xmlns:p14="http://schemas.microsoft.com/office/powerpoint/2010/main" val="371832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99BA-7B2A-4BCF-8A88-D86B2A679D1B}"/>
              </a:ext>
            </a:extLst>
          </p:cNvPr>
          <p:cNvSpPr>
            <a:spLocks noGrp="1"/>
          </p:cNvSpPr>
          <p:nvPr>
            <p:ph type="title"/>
          </p:nvPr>
        </p:nvSpPr>
        <p:spPr/>
        <p:txBody>
          <a:bodyPr>
            <a:normAutofit/>
          </a:bodyPr>
          <a:lstStyle/>
          <a:p>
            <a:r>
              <a:rPr lang="en-US" sz="2400" dirty="0">
                <a:effectLst/>
                <a:latin typeface="Times New Roman" panose="02020603050405020304" pitchFamily="18" charset="0"/>
                <a:ea typeface="Arial" panose="020B0604020202020204" pitchFamily="34" charset="0"/>
                <a:cs typeface="Times New Roman" panose="02020603050405020304" pitchFamily="18" charset="0"/>
              </a:rPr>
              <a:t>2.Amazon Non-Relational Database</a:t>
            </a:r>
            <a:r>
              <a:rPr lang="en-US" sz="2400" spc="-7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Service.</a:t>
            </a:r>
            <a:br>
              <a:rPr lang="en-IN" sz="2400" dirty="0">
                <a:effectLst/>
                <a:latin typeface="Times New Roman" panose="02020603050405020304" pitchFamily="18" charset="0"/>
                <a:ea typeface="Arial" panose="020B0604020202020204" pitchFamily="34"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BDD6A6FA-9F03-4215-846F-C19E029F557E}"/>
              </a:ext>
            </a:extLst>
          </p:cNvPr>
          <p:cNvSpPr>
            <a:spLocks noGrp="1"/>
          </p:cNvSpPr>
          <p:nvPr>
            <p:ph idx="1"/>
          </p:nvPr>
        </p:nvSpPr>
        <p:spPr>
          <a:xfrm>
            <a:off x="838200" y="1253331"/>
            <a:ext cx="10515600" cy="4351338"/>
          </a:xfrm>
        </p:spPr>
        <p:txBody>
          <a:bodyPr>
            <a:normAutofit/>
          </a:bodyPr>
          <a:lstStyle/>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Nonrelational databases are sometimes referred to as “NoSQL databases” because they use structures other than rows and columns to organize data. One type of structural approach for nonrelational databases is key-value pairs. With key-value pairs, data is organized into items (keys), and items have attributes (values). </a:t>
            </a:r>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Example of data in a nonrelational database</a:t>
            </a:r>
          </a:p>
          <a:p>
            <a:endParaRPr lang="en-IN" sz="2300" dirty="0">
              <a:latin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pic>
        <p:nvPicPr>
          <p:cNvPr id="12" name="image18.png">
            <a:extLst>
              <a:ext uri="{FF2B5EF4-FFF2-40B4-BE49-F238E27FC236}">
                <a16:creationId xmlns:a16="http://schemas.microsoft.com/office/drawing/2014/main" id="{234253EB-A335-4FEA-B0C5-17D3C740EBBA}"/>
              </a:ext>
            </a:extLst>
          </p:cNvPr>
          <p:cNvPicPr>
            <a:picLocks noChangeAspect="1"/>
          </p:cNvPicPr>
          <p:nvPr/>
        </p:nvPicPr>
        <p:blipFill>
          <a:blip r:embed="rId2" cstate="print"/>
          <a:stretch>
            <a:fillRect/>
          </a:stretch>
        </p:blipFill>
        <p:spPr>
          <a:xfrm>
            <a:off x="3288520" y="3274580"/>
            <a:ext cx="5928995" cy="2904548"/>
          </a:xfrm>
          <a:prstGeom prst="rect">
            <a:avLst/>
          </a:prstGeom>
        </p:spPr>
      </p:pic>
    </p:spTree>
    <p:extLst>
      <p:ext uri="{BB962C8B-B14F-4D97-AF65-F5344CB8AC3E}">
        <p14:creationId xmlns:p14="http://schemas.microsoft.com/office/powerpoint/2010/main" val="302671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A737E-35E2-4F67-BEC5-D1700FA553AC}"/>
              </a:ext>
            </a:extLst>
          </p:cNvPr>
          <p:cNvSpPr>
            <a:spLocks noGrp="1"/>
          </p:cNvSpPr>
          <p:nvPr>
            <p:ph type="title"/>
          </p:nvPr>
        </p:nvSpPr>
        <p:spPr>
          <a:xfrm>
            <a:off x="277091" y="-115162"/>
            <a:ext cx="11076709" cy="1325563"/>
          </a:xfrm>
        </p:spPr>
        <p:txBody>
          <a:bodyPr>
            <a:normAutofit/>
          </a:bodyPr>
          <a:lstStyle/>
          <a:p>
            <a:pPr marL="742950" lvl="1" indent="-285750">
              <a:spcBef>
                <a:spcPts val="385"/>
              </a:spcBef>
              <a:spcAft>
                <a:spcPts val="0"/>
              </a:spcAft>
              <a:tabLst>
                <a:tab pos="845185" algn="l"/>
              </a:tabLst>
            </a:pP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4. PRACTICAL EXPLANATION OF S3</a:t>
            </a:r>
            <a:r>
              <a:rPr lang="en-US" sz="2400" b="1" spc="-3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BUCKETS</a:t>
            </a:r>
            <a:br>
              <a:rPr lang="en-IN" sz="2400" b="1" dirty="0">
                <a:effectLst/>
                <a:latin typeface="Times New Roman" panose="02020603050405020304" pitchFamily="18" charset="0"/>
                <a:ea typeface="Arial" panose="020B0604020202020204" pitchFamily="34"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806AD127-6C66-4F94-AAA4-66F8468EEAF7}"/>
              </a:ext>
            </a:extLst>
          </p:cNvPr>
          <p:cNvSpPr>
            <a:spLocks noGrp="1"/>
          </p:cNvSpPr>
          <p:nvPr>
            <p:ph idx="1"/>
          </p:nvPr>
        </p:nvSpPr>
        <p:spPr>
          <a:xfrm>
            <a:off x="1221797" y="637309"/>
            <a:ext cx="9787948" cy="6086764"/>
          </a:xfrm>
        </p:spPr>
        <p:txBody>
          <a:bodyPr>
            <a:normAutofit lnSpcReduction="10000"/>
          </a:bodyPr>
          <a:lstStyle/>
          <a:p>
            <a:r>
              <a:rPr lang="en-US" sz="2300" dirty="0">
                <a:latin typeface="Times New Roman" panose="02020603050405020304" pitchFamily="18" charset="0"/>
                <a:cs typeface="Times New Roman" panose="02020603050405020304" pitchFamily="18" charset="0"/>
              </a:rPr>
              <a:t>Creation of a bucket</a:t>
            </a:r>
          </a:p>
          <a:p>
            <a:endParaRPr lang="en-IN" dirty="0"/>
          </a:p>
          <a:p>
            <a:endParaRPr lang="en-IN" dirty="0"/>
          </a:p>
          <a:p>
            <a:endParaRPr lang="en-IN" dirty="0"/>
          </a:p>
          <a:p>
            <a:pPr marL="0" indent="0">
              <a:buNone/>
            </a:pPr>
            <a:endParaRPr lang="en-IN" dirty="0"/>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1: Select S3 from the dashboard or search it in the search bar in AWS management console.</a:t>
            </a: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2: In Amazon S3 bucket can be created by clicking on the “Create bucket” option</a:t>
            </a:r>
          </a:p>
          <a:p>
            <a:pPr marL="0" indent="0">
              <a:buNone/>
            </a:pPr>
            <a:endParaRPr lang="en-IN" sz="2300" dirty="0">
              <a:latin typeface="Times New Roman" panose="02020603050405020304" pitchFamily="18" charset="0"/>
              <a:cs typeface="Times New Roman" panose="02020603050405020304" pitchFamily="18" charset="0"/>
            </a:endParaRPr>
          </a:p>
        </p:txBody>
      </p:sp>
      <p:grpSp>
        <p:nvGrpSpPr>
          <p:cNvPr id="13" name="Group 6">
            <a:extLst>
              <a:ext uri="{FF2B5EF4-FFF2-40B4-BE49-F238E27FC236}">
                <a16:creationId xmlns:a16="http://schemas.microsoft.com/office/drawing/2014/main" id="{7CB21E9C-36F0-4094-9BCB-5FB60FB64C01}"/>
              </a:ext>
            </a:extLst>
          </p:cNvPr>
          <p:cNvGrpSpPr>
            <a:grpSpLocks/>
          </p:cNvGrpSpPr>
          <p:nvPr/>
        </p:nvGrpSpPr>
        <p:grpSpPr bwMode="auto">
          <a:xfrm>
            <a:off x="4269653" y="810061"/>
            <a:ext cx="3692236" cy="2074997"/>
            <a:chOff x="1701" y="414"/>
            <a:chExt cx="9121" cy="5131"/>
          </a:xfrm>
        </p:grpSpPr>
        <p:pic>
          <p:nvPicPr>
            <p:cNvPr id="14" name="Picture 7">
              <a:extLst>
                <a:ext uri="{FF2B5EF4-FFF2-40B4-BE49-F238E27FC236}">
                  <a16:creationId xmlns:a16="http://schemas.microsoft.com/office/drawing/2014/main" id="{9B975261-526C-45FF-8E52-B7ADC81AC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 y="414"/>
              <a:ext cx="9121" cy="5131"/>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8">
              <a:extLst>
                <a:ext uri="{FF2B5EF4-FFF2-40B4-BE49-F238E27FC236}">
                  <a16:creationId xmlns:a16="http://schemas.microsoft.com/office/drawing/2014/main" id="{5B50AF07-3124-4284-9B9B-7E4BD7559A40}"/>
                </a:ext>
              </a:extLst>
            </p:cNvPr>
            <p:cNvSpPr>
              <a:spLocks/>
            </p:cNvSpPr>
            <p:nvPr/>
          </p:nvSpPr>
          <p:spPr bwMode="auto">
            <a:xfrm>
              <a:off x="2675" y="911"/>
              <a:ext cx="4663" cy="2009"/>
            </a:xfrm>
            <a:custGeom>
              <a:avLst/>
              <a:gdLst>
                <a:gd name="T0" fmla="+- 0 3239 2675"/>
                <a:gd name="T1" fmla="*/ T0 w 4663"/>
                <a:gd name="T2" fmla="+- 0 2573 912"/>
                <a:gd name="T3" fmla="*/ 2573 h 2009"/>
                <a:gd name="T4" fmla="+- 0 3193 2675"/>
                <a:gd name="T5" fmla="*/ T4 w 4663"/>
                <a:gd name="T6" fmla="+- 0 2566 912"/>
                <a:gd name="T7" fmla="*/ 2566 h 2009"/>
                <a:gd name="T8" fmla="+- 0 2744 2675"/>
                <a:gd name="T9" fmla="*/ T8 w 4663"/>
                <a:gd name="T10" fmla="+- 0 2565 912"/>
                <a:gd name="T11" fmla="*/ 2565 h 2009"/>
                <a:gd name="T12" fmla="+- 0 2695 2675"/>
                <a:gd name="T13" fmla="*/ T12 w 4663"/>
                <a:gd name="T14" fmla="+- 0 2569 912"/>
                <a:gd name="T15" fmla="*/ 2569 h 2009"/>
                <a:gd name="T16" fmla="+- 0 2689 2675"/>
                <a:gd name="T17" fmla="*/ T16 w 4663"/>
                <a:gd name="T18" fmla="+- 0 2571 912"/>
                <a:gd name="T19" fmla="*/ 2571 h 2009"/>
                <a:gd name="T20" fmla="+- 0 2683 2675"/>
                <a:gd name="T21" fmla="*/ T20 w 4663"/>
                <a:gd name="T22" fmla="+- 0 2574 912"/>
                <a:gd name="T23" fmla="*/ 2574 h 2009"/>
                <a:gd name="T24" fmla="+- 0 2675 2675"/>
                <a:gd name="T25" fmla="*/ T24 w 4663"/>
                <a:gd name="T26" fmla="+- 0 2580 912"/>
                <a:gd name="T27" fmla="*/ 2580 h 2009"/>
                <a:gd name="T28" fmla="+- 0 2847 2675"/>
                <a:gd name="T29" fmla="*/ T28 w 4663"/>
                <a:gd name="T30" fmla="+- 0 2918 912"/>
                <a:gd name="T31" fmla="*/ 2918 h 2009"/>
                <a:gd name="T32" fmla="+- 0 2853 2675"/>
                <a:gd name="T33" fmla="*/ T32 w 4663"/>
                <a:gd name="T34" fmla="+- 0 2914 912"/>
                <a:gd name="T35" fmla="*/ 2914 h 2009"/>
                <a:gd name="T36" fmla="+- 0 2859 2675"/>
                <a:gd name="T37" fmla="*/ T36 w 4663"/>
                <a:gd name="T38" fmla="+- 0 2911 912"/>
                <a:gd name="T39" fmla="*/ 2911 h 2009"/>
                <a:gd name="T40" fmla="+- 0 2865 2675"/>
                <a:gd name="T41" fmla="*/ T40 w 4663"/>
                <a:gd name="T42" fmla="+- 0 2909 912"/>
                <a:gd name="T43" fmla="*/ 2909 h 2009"/>
                <a:gd name="T44" fmla="+- 0 2877 2675"/>
                <a:gd name="T45" fmla="*/ T44 w 4663"/>
                <a:gd name="T46" fmla="+- 0 2907 912"/>
                <a:gd name="T47" fmla="*/ 2907 h 2009"/>
                <a:gd name="T48" fmla="+- 0 3032 2675"/>
                <a:gd name="T49" fmla="*/ T48 w 4663"/>
                <a:gd name="T50" fmla="+- 0 2906 912"/>
                <a:gd name="T51" fmla="*/ 2906 h 2009"/>
                <a:gd name="T52" fmla="+- 0 3069 2675"/>
                <a:gd name="T53" fmla="*/ T52 w 4663"/>
                <a:gd name="T54" fmla="+- 0 2913 912"/>
                <a:gd name="T55" fmla="*/ 2913 h 2009"/>
                <a:gd name="T56" fmla="+- 0 3257 2675"/>
                <a:gd name="T57" fmla="*/ T56 w 4663"/>
                <a:gd name="T58" fmla="+- 0 2917 912"/>
                <a:gd name="T59" fmla="*/ 2917 h 2009"/>
                <a:gd name="T60" fmla="+- 0 5129 2675"/>
                <a:gd name="T61" fmla="*/ T60 w 4663"/>
                <a:gd name="T62" fmla="+- 0 1059 912"/>
                <a:gd name="T63" fmla="*/ 1059 h 2009"/>
                <a:gd name="T64" fmla="+- 0 5086 2675"/>
                <a:gd name="T65" fmla="*/ T64 w 4663"/>
                <a:gd name="T66" fmla="+- 0 1055 912"/>
                <a:gd name="T67" fmla="*/ 1055 h 2009"/>
                <a:gd name="T68" fmla="+- 0 4924 2675"/>
                <a:gd name="T69" fmla="*/ T68 w 4663"/>
                <a:gd name="T70" fmla="+- 0 1024 912"/>
                <a:gd name="T71" fmla="*/ 1024 h 2009"/>
                <a:gd name="T72" fmla="+- 0 4754 2675"/>
                <a:gd name="T73" fmla="*/ T72 w 4663"/>
                <a:gd name="T74" fmla="+- 0 976 912"/>
                <a:gd name="T75" fmla="*/ 976 h 2009"/>
                <a:gd name="T76" fmla="+- 0 4593 2675"/>
                <a:gd name="T77" fmla="*/ T76 w 4663"/>
                <a:gd name="T78" fmla="+- 0 938 912"/>
                <a:gd name="T79" fmla="*/ 938 h 2009"/>
                <a:gd name="T80" fmla="+- 0 4523 2675"/>
                <a:gd name="T81" fmla="*/ T80 w 4663"/>
                <a:gd name="T82" fmla="+- 0 918 912"/>
                <a:gd name="T83" fmla="*/ 918 h 2009"/>
                <a:gd name="T84" fmla="+- 0 4495 2675"/>
                <a:gd name="T85" fmla="*/ T84 w 4663"/>
                <a:gd name="T86" fmla="+- 0 913 912"/>
                <a:gd name="T87" fmla="*/ 913 h 2009"/>
                <a:gd name="T88" fmla="+- 0 4258 2675"/>
                <a:gd name="T89" fmla="*/ T88 w 4663"/>
                <a:gd name="T90" fmla="+- 0 912 912"/>
                <a:gd name="T91" fmla="*/ 912 h 2009"/>
                <a:gd name="T92" fmla="+- 0 4116 2675"/>
                <a:gd name="T93" fmla="*/ T92 w 4663"/>
                <a:gd name="T94" fmla="+- 0 916 912"/>
                <a:gd name="T95" fmla="*/ 916 h 2009"/>
                <a:gd name="T96" fmla="+- 0 4110 2675"/>
                <a:gd name="T97" fmla="*/ T96 w 4663"/>
                <a:gd name="T98" fmla="+- 0 916 912"/>
                <a:gd name="T99" fmla="*/ 916 h 2009"/>
                <a:gd name="T100" fmla="+- 0 4108 2675"/>
                <a:gd name="T101" fmla="*/ T100 w 4663"/>
                <a:gd name="T102" fmla="+- 0 917 912"/>
                <a:gd name="T103" fmla="*/ 917 h 2009"/>
                <a:gd name="T104" fmla="+- 0 4107 2675"/>
                <a:gd name="T105" fmla="*/ T104 w 4663"/>
                <a:gd name="T106" fmla="+- 0 918 912"/>
                <a:gd name="T107" fmla="*/ 918 h 2009"/>
                <a:gd name="T108" fmla="+- 0 4106 2675"/>
                <a:gd name="T109" fmla="*/ T108 w 4663"/>
                <a:gd name="T110" fmla="+- 0 920 912"/>
                <a:gd name="T111" fmla="*/ 920 h 2009"/>
                <a:gd name="T112" fmla="+- 0 4104 2675"/>
                <a:gd name="T113" fmla="*/ T112 w 4663"/>
                <a:gd name="T114" fmla="+- 0 921 912"/>
                <a:gd name="T115" fmla="*/ 921 h 2009"/>
                <a:gd name="T116" fmla="+- 0 4103 2675"/>
                <a:gd name="T117" fmla="*/ T116 w 4663"/>
                <a:gd name="T118" fmla="+- 0 922 912"/>
                <a:gd name="T119" fmla="*/ 922 h 2009"/>
                <a:gd name="T120" fmla="+- 0 4102 2675"/>
                <a:gd name="T121" fmla="*/ T120 w 4663"/>
                <a:gd name="T122" fmla="+- 0 924 912"/>
                <a:gd name="T123" fmla="*/ 924 h 2009"/>
                <a:gd name="T124" fmla="+- 0 4102 2675"/>
                <a:gd name="T125" fmla="*/ T124 w 4663"/>
                <a:gd name="T126" fmla="+- 0 1266 912"/>
                <a:gd name="T127" fmla="*/ 1266 h 2009"/>
                <a:gd name="T128" fmla="+- 0 4272 2675"/>
                <a:gd name="T129" fmla="*/ T128 w 4663"/>
                <a:gd name="T130" fmla="+- 0 1265 912"/>
                <a:gd name="T131" fmla="*/ 1265 h 2009"/>
                <a:gd name="T132" fmla="+- 0 4273 2675"/>
                <a:gd name="T133" fmla="*/ T132 w 4663"/>
                <a:gd name="T134" fmla="+- 0 1263 912"/>
                <a:gd name="T135" fmla="*/ 1263 h 2009"/>
                <a:gd name="T136" fmla="+- 0 4274 2675"/>
                <a:gd name="T137" fmla="*/ T136 w 4663"/>
                <a:gd name="T138" fmla="+- 0 1261 912"/>
                <a:gd name="T139" fmla="*/ 1261 h 2009"/>
                <a:gd name="T140" fmla="+- 0 4275 2675"/>
                <a:gd name="T141" fmla="*/ T140 w 4663"/>
                <a:gd name="T142" fmla="+- 0 1260 912"/>
                <a:gd name="T143" fmla="*/ 1260 h 2009"/>
                <a:gd name="T144" fmla="+- 0 4277 2675"/>
                <a:gd name="T145" fmla="*/ T144 w 4663"/>
                <a:gd name="T146" fmla="+- 0 1258 912"/>
                <a:gd name="T147" fmla="*/ 1258 h 2009"/>
                <a:gd name="T148" fmla="+- 0 4278 2675"/>
                <a:gd name="T149" fmla="*/ T148 w 4663"/>
                <a:gd name="T150" fmla="+- 0 1257 912"/>
                <a:gd name="T151" fmla="*/ 1257 h 2009"/>
                <a:gd name="T152" fmla="+- 0 4280 2675"/>
                <a:gd name="T153" fmla="*/ T152 w 4663"/>
                <a:gd name="T154" fmla="+- 0 1256 912"/>
                <a:gd name="T155" fmla="*/ 1256 h 2009"/>
                <a:gd name="T156" fmla="+- 0 4286 2675"/>
                <a:gd name="T157" fmla="*/ T156 w 4663"/>
                <a:gd name="T158" fmla="+- 0 1256 912"/>
                <a:gd name="T159" fmla="*/ 1256 h 2009"/>
                <a:gd name="T160" fmla="+- 0 4316 2675"/>
                <a:gd name="T161" fmla="*/ T160 w 4663"/>
                <a:gd name="T162" fmla="+- 0 1253 912"/>
                <a:gd name="T163" fmla="*/ 1253 h 2009"/>
                <a:gd name="T164" fmla="+- 0 4344 2675"/>
                <a:gd name="T165" fmla="*/ T164 w 4663"/>
                <a:gd name="T166" fmla="+- 0 1256 912"/>
                <a:gd name="T167" fmla="*/ 1256 h 2009"/>
                <a:gd name="T168" fmla="+- 0 4383 2675"/>
                <a:gd name="T169" fmla="*/ T168 w 4663"/>
                <a:gd name="T170" fmla="+- 0 1267 912"/>
                <a:gd name="T171" fmla="*/ 1267 h 2009"/>
                <a:gd name="T172" fmla="+- 0 4562 2675"/>
                <a:gd name="T173" fmla="*/ T172 w 4663"/>
                <a:gd name="T174" fmla="+- 0 1310 912"/>
                <a:gd name="T175" fmla="*/ 1310 h 2009"/>
                <a:gd name="T176" fmla="+- 0 4674 2675"/>
                <a:gd name="T177" fmla="*/ T176 w 4663"/>
                <a:gd name="T178" fmla="+- 0 1348 912"/>
                <a:gd name="T179" fmla="*/ 1348 h 2009"/>
                <a:gd name="T180" fmla="+- 0 4916 2675"/>
                <a:gd name="T181" fmla="*/ T180 w 4663"/>
                <a:gd name="T182" fmla="+- 0 1395 912"/>
                <a:gd name="T183" fmla="*/ 1395 h 2009"/>
                <a:gd name="T184" fmla="+- 0 5008 2675"/>
                <a:gd name="T185" fmla="*/ T184 w 4663"/>
                <a:gd name="T186" fmla="+- 0 1403 912"/>
                <a:gd name="T187" fmla="*/ 1403 h 2009"/>
                <a:gd name="T188" fmla="+- 0 7338 2675"/>
                <a:gd name="T189" fmla="*/ T188 w 4663"/>
                <a:gd name="T190" fmla="+- 0 1399 912"/>
                <a:gd name="T191" fmla="*/ 1399 h 20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4663" h="2009">
                  <a:moveTo>
                    <a:pt x="582" y="1664"/>
                  </a:moveTo>
                  <a:lnTo>
                    <a:pt x="571" y="1662"/>
                  </a:lnTo>
                  <a:lnTo>
                    <a:pt x="564" y="1661"/>
                  </a:lnTo>
                  <a:lnTo>
                    <a:pt x="545" y="1657"/>
                  </a:lnTo>
                  <a:lnTo>
                    <a:pt x="527" y="1654"/>
                  </a:lnTo>
                  <a:lnTo>
                    <a:pt x="518" y="1654"/>
                  </a:lnTo>
                  <a:lnTo>
                    <a:pt x="249" y="1653"/>
                  </a:lnTo>
                  <a:lnTo>
                    <a:pt x="79" y="1653"/>
                  </a:lnTo>
                  <a:lnTo>
                    <a:pt x="69" y="1653"/>
                  </a:lnTo>
                  <a:lnTo>
                    <a:pt x="32" y="1655"/>
                  </a:lnTo>
                  <a:lnTo>
                    <a:pt x="25" y="1655"/>
                  </a:lnTo>
                  <a:lnTo>
                    <a:pt x="20" y="1657"/>
                  </a:lnTo>
                  <a:lnTo>
                    <a:pt x="18" y="1657"/>
                  </a:lnTo>
                  <a:lnTo>
                    <a:pt x="16" y="1658"/>
                  </a:lnTo>
                  <a:lnTo>
                    <a:pt x="14" y="1659"/>
                  </a:lnTo>
                  <a:lnTo>
                    <a:pt x="12" y="1660"/>
                  </a:lnTo>
                  <a:lnTo>
                    <a:pt x="10" y="1661"/>
                  </a:lnTo>
                  <a:lnTo>
                    <a:pt x="8" y="1662"/>
                  </a:lnTo>
                  <a:lnTo>
                    <a:pt x="4" y="1664"/>
                  </a:lnTo>
                  <a:lnTo>
                    <a:pt x="2" y="1666"/>
                  </a:lnTo>
                  <a:lnTo>
                    <a:pt x="0" y="1668"/>
                  </a:lnTo>
                  <a:lnTo>
                    <a:pt x="0" y="2008"/>
                  </a:lnTo>
                  <a:lnTo>
                    <a:pt x="170" y="2008"/>
                  </a:lnTo>
                  <a:lnTo>
                    <a:pt x="172" y="2006"/>
                  </a:lnTo>
                  <a:lnTo>
                    <a:pt x="174" y="2005"/>
                  </a:lnTo>
                  <a:lnTo>
                    <a:pt x="176" y="2004"/>
                  </a:lnTo>
                  <a:lnTo>
                    <a:pt x="178" y="2002"/>
                  </a:lnTo>
                  <a:lnTo>
                    <a:pt x="180" y="2001"/>
                  </a:lnTo>
                  <a:lnTo>
                    <a:pt x="182" y="2000"/>
                  </a:lnTo>
                  <a:lnTo>
                    <a:pt x="184" y="1999"/>
                  </a:lnTo>
                  <a:lnTo>
                    <a:pt x="186" y="1998"/>
                  </a:lnTo>
                  <a:lnTo>
                    <a:pt x="188" y="1997"/>
                  </a:lnTo>
                  <a:lnTo>
                    <a:pt x="190" y="1997"/>
                  </a:lnTo>
                  <a:lnTo>
                    <a:pt x="193" y="1996"/>
                  </a:lnTo>
                  <a:lnTo>
                    <a:pt x="195" y="1996"/>
                  </a:lnTo>
                  <a:lnTo>
                    <a:pt x="202" y="1995"/>
                  </a:lnTo>
                  <a:lnTo>
                    <a:pt x="232" y="1993"/>
                  </a:lnTo>
                  <a:lnTo>
                    <a:pt x="347" y="1994"/>
                  </a:lnTo>
                  <a:lnTo>
                    <a:pt x="357" y="1994"/>
                  </a:lnTo>
                  <a:lnTo>
                    <a:pt x="366" y="1996"/>
                  </a:lnTo>
                  <a:lnTo>
                    <a:pt x="375" y="1997"/>
                  </a:lnTo>
                  <a:lnTo>
                    <a:pt x="394" y="2001"/>
                  </a:lnTo>
                  <a:lnTo>
                    <a:pt x="401" y="2002"/>
                  </a:lnTo>
                  <a:lnTo>
                    <a:pt x="412" y="2005"/>
                  </a:lnTo>
                  <a:lnTo>
                    <a:pt x="582" y="2005"/>
                  </a:lnTo>
                  <a:lnTo>
                    <a:pt x="582" y="1664"/>
                  </a:lnTo>
                  <a:close/>
                  <a:moveTo>
                    <a:pt x="4663" y="147"/>
                  </a:moveTo>
                  <a:lnTo>
                    <a:pt x="2454" y="147"/>
                  </a:lnTo>
                  <a:lnTo>
                    <a:pt x="2449" y="147"/>
                  </a:lnTo>
                  <a:lnTo>
                    <a:pt x="2441" y="147"/>
                  </a:lnTo>
                  <a:lnTo>
                    <a:pt x="2411" y="143"/>
                  </a:lnTo>
                  <a:lnTo>
                    <a:pt x="2377" y="137"/>
                  </a:lnTo>
                  <a:lnTo>
                    <a:pt x="2317" y="126"/>
                  </a:lnTo>
                  <a:lnTo>
                    <a:pt x="2249" y="112"/>
                  </a:lnTo>
                  <a:lnTo>
                    <a:pt x="2194" y="102"/>
                  </a:lnTo>
                  <a:lnTo>
                    <a:pt x="2169" y="95"/>
                  </a:lnTo>
                  <a:lnTo>
                    <a:pt x="2079" y="64"/>
                  </a:lnTo>
                  <a:lnTo>
                    <a:pt x="2058" y="58"/>
                  </a:lnTo>
                  <a:lnTo>
                    <a:pt x="2036" y="54"/>
                  </a:lnTo>
                  <a:lnTo>
                    <a:pt x="1918" y="26"/>
                  </a:lnTo>
                  <a:lnTo>
                    <a:pt x="1878" y="15"/>
                  </a:lnTo>
                  <a:lnTo>
                    <a:pt x="1857" y="8"/>
                  </a:lnTo>
                  <a:lnTo>
                    <a:pt x="1848" y="6"/>
                  </a:lnTo>
                  <a:lnTo>
                    <a:pt x="1839" y="4"/>
                  </a:lnTo>
                  <a:lnTo>
                    <a:pt x="1830" y="3"/>
                  </a:lnTo>
                  <a:lnTo>
                    <a:pt x="1820" y="1"/>
                  </a:lnTo>
                  <a:lnTo>
                    <a:pt x="1811" y="1"/>
                  </a:lnTo>
                  <a:lnTo>
                    <a:pt x="1753" y="0"/>
                  </a:lnTo>
                  <a:lnTo>
                    <a:pt x="1583" y="0"/>
                  </a:lnTo>
                  <a:lnTo>
                    <a:pt x="1465" y="1"/>
                  </a:lnTo>
                  <a:lnTo>
                    <a:pt x="1462" y="1"/>
                  </a:lnTo>
                  <a:lnTo>
                    <a:pt x="1441" y="4"/>
                  </a:lnTo>
                  <a:lnTo>
                    <a:pt x="1437" y="4"/>
                  </a:lnTo>
                  <a:lnTo>
                    <a:pt x="1436" y="4"/>
                  </a:lnTo>
                  <a:lnTo>
                    <a:pt x="1435" y="4"/>
                  </a:lnTo>
                  <a:lnTo>
                    <a:pt x="1435" y="5"/>
                  </a:lnTo>
                  <a:lnTo>
                    <a:pt x="1434" y="5"/>
                  </a:lnTo>
                  <a:lnTo>
                    <a:pt x="1433" y="5"/>
                  </a:lnTo>
                  <a:lnTo>
                    <a:pt x="1432" y="6"/>
                  </a:lnTo>
                  <a:lnTo>
                    <a:pt x="1431" y="7"/>
                  </a:lnTo>
                  <a:lnTo>
                    <a:pt x="1431" y="8"/>
                  </a:lnTo>
                  <a:lnTo>
                    <a:pt x="1430" y="8"/>
                  </a:lnTo>
                  <a:lnTo>
                    <a:pt x="1429" y="8"/>
                  </a:lnTo>
                  <a:lnTo>
                    <a:pt x="1429" y="9"/>
                  </a:lnTo>
                  <a:lnTo>
                    <a:pt x="1428" y="10"/>
                  </a:lnTo>
                  <a:lnTo>
                    <a:pt x="1428" y="11"/>
                  </a:lnTo>
                  <a:lnTo>
                    <a:pt x="1428" y="12"/>
                  </a:lnTo>
                  <a:lnTo>
                    <a:pt x="1427" y="12"/>
                  </a:lnTo>
                  <a:lnTo>
                    <a:pt x="1427" y="13"/>
                  </a:lnTo>
                  <a:lnTo>
                    <a:pt x="1427" y="354"/>
                  </a:lnTo>
                  <a:lnTo>
                    <a:pt x="1597" y="354"/>
                  </a:lnTo>
                  <a:lnTo>
                    <a:pt x="1597" y="353"/>
                  </a:lnTo>
                  <a:lnTo>
                    <a:pt x="1597" y="352"/>
                  </a:lnTo>
                  <a:lnTo>
                    <a:pt x="1598" y="352"/>
                  </a:lnTo>
                  <a:lnTo>
                    <a:pt x="1598" y="351"/>
                  </a:lnTo>
                  <a:lnTo>
                    <a:pt x="1598" y="350"/>
                  </a:lnTo>
                  <a:lnTo>
                    <a:pt x="1599" y="349"/>
                  </a:lnTo>
                  <a:lnTo>
                    <a:pt x="1599" y="348"/>
                  </a:lnTo>
                  <a:lnTo>
                    <a:pt x="1600" y="348"/>
                  </a:lnTo>
                  <a:lnTo>
                    <a:pt x="1601" y="348"/>
                  </a:lnTo>
                  <a:lnTo>
                    <a:pt x="1602" y="347"/>
                  </a:lnTo>
                  <a:lnTo>
                    <a:pt x="1602" y="346"/>
                  </a:lnTo>
                  <a:lnTo>
                    <a:pt x="1603" y="345"/>
                  </a:lnTo>
                  <a:lnTo>
                    <a:pt x="1604" y="345"/>
                  </a:lnTo>
                  <a:lnTo>
                    <a:pt x="1605" y="345"/>
                  </a:lnTo>
                  <a:lnTo>
                    <a:pt x="1605" y="344"/>
                  </a:lnTo>
                  <a:lnTo>
                    <a:pt x="1606" y="344"/>
                  </a:lnTo>
                  <a:lnTo>
                    <a:pt x="1607" y="344"/>
                  </a:lnTo>
                  <a:lnTo>
                    <a:pt x="1611" y="344"/>
                  </a:lnTo>
                  <a:lnTo>
                    <a:pt x="1632" y="341"/>
                  </a:lnTo>
                  <a:lnTo>
                    <a:pt x="1639" y="341"/>
                  </a:lnTo>
                  <a:lnTo>
                    <a:pt x="1641" y="341"/>
                  </a:lnTo>
                  <a:lnTo>
                    <a:pt x="1650" y="342"/>
                  </a:lnTo>
                  <a:lnTo>
                    <a:pt x="1660" y="343"/>
                  </a:lnTo>
                  <a:lnTo>
                    <a:pt x="1669" y="344"/>
                  </a:lnTo>
                  <a:lnTo>
                    <a:pt x="1678" y="346"/>
                  </a:lnTo>
                  <a:lnTo>
                    <a:pt x="1687" y="348"/>
                  </a:lnTo>
                  <a:lnTo>
                    <a:pt x="1708" y="355"/>
                  </a:lnTo>
                  <a:lnTo>
                    <a:pt x="1747" y="366"/>
                  </a:lnTo>
                  <a:lnTo>
                    <a:pt x="1866" y="394"/>
                  </a:lnTo>
                  <a:lnTo>
                    <a:pt x="1887" y="398"/>
                  </a:lnTo>
                  <a:lnTo>
                    <a:pt x="1908" y="404"/>
                  </a:lnTo>
                  <a:lnTo>
                    <a:pt x="1953" y="420"/>
                  </a:lnTo>
                  <a:lnTo>
                    <a:pt x="1999" y="436"/>
                  </a:lnTo>
                  <a:lnTo>
                    <a:pt x="2024" y="442"/>
                  </a:lnTo>
                  <a:lnTo>
                    <a:pt x="2207" y="477"/>
                  </a:lnTo>
                  <a:lnTo>
                    <a:pt x="2241" y="483"/>
                  </a:lnTo>
                  <a:lnTo>
                    <a:pt x="2271" y="487"/>
                  </a:lnTo>
                  <a:lnTo>
                    <a:pt x="2302" y="489"/>
                  </a:lnTo>
                  <a:lnTo>
                    <a:pt x="2333" y="491"/>
                  </a:lnTo>
                  <a:lnTo>
                    <a:pt x="2503" y="491"/>
                  </a:lnTo>
                  <a:lnTo>
                    <a:pt x="2624" y="487"/>
                  </a:lnTo>
                  <a:lnTo>
                    <a:pt x="4663" y="487"/>
                  </a:lnTo>
                  <a:lnTo>
                    <a:pt x="4663" y="147"/>
                  </a:lnTo>
                  <a:close/>
                </a:path>
              </a:pathLst>
            </a:custGeom>
            <a:solidFill>
              <a:srgbClr val="FFFB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49F352D7-E4E5-48F4-AB42-7F8F83BD04A1}"/>
              </a:ext>
            </a:extLst>
          </p:cNvPr>
          <p:cNvGrpSpPr>
            <a:grpSpLocks/>
          </p:cNvGrpSpPr>
          <p:nvPr/>
        </p:nvGrpSpPr>
        <p:grpSpPr bwMode="auto">
          <a:xfrm>
            <a:off x="4085435" y="3429000"/>
            <a:ext cx="4932220" cy="2087129"/>
            <a:chOff x="0" y="0"/>
            <a:chExt cx="9151" cy="5161"/>
          </a:xfrm>
        </p:grpSpPr>
        <p:pic>
          <p:nvPicPr>
            <p:cNvPr id="17" name="Picture 15">
              <a:extLst>
                <a:ext uri="{FF2B5EF4-FFF2-40B4-BE49-F238E27FC236}">
                  <a16:creationId xmlns:a16="http://schemas.microsoft.com/office/drawing/2014/main" id="{0429A6A9-5A2C-441E-9856-415114FB4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 y="15"/>
              <a:ext cx="9121" cy="513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6">
              <a:extLst>
                <a:ext uri="{FF2B5EF4-FFF2-40B4-BE49-F238E27FC236}">
                  <a16:creationId xmlns:a16="http://schemas.microsoft.com/office/drawing/2014/main" id="{8D83D997-3D00-4FEE-8B95-7C226CE5CCBA}"/>
                </a:ext>
              </a:extLst>
            </p:cNvPr>
            <p:cNvSpPr>
              <a:spLocks noChangeArrowheads="1"/>
            </p:cNvSpPr>
            <p:nvPr/>
          </p:nvSpPr>
          <p:spPr bwMode="auto">
            <a:xfrm>
              <a:off x="7" y="7"/>
              <a:ext cx="9136" cy="5146"/>
            </a:xfrm>
            <a:prstGeom prst="rect">
              <a:avLst/>
            </a:prstGeom>
            <a:noFill/>
            <a:ln w="9525">
              <a:solidFill>
                <a:srgbClr val="00AFE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17">
              <a:extLst>
                <a:ext uri="{FF2B5EF4-FFF2-40B4-BE49-F238E27FC236}">
                  <a16:creationId xmlns:a16="http://schemas.microsoft.com/office/drawing/2014/main" id="{D9483650-4C77-4EC7-8DAD-9DCEA1862C0D}"/>
                </a:ext>
              </a:extLst>
            </p:cNvPr>
            <p:cNvSpPr>
              <a:spLocks/>
            </p:cNvSpPr>
            <p:nvPr/>
          </p:nvSpPr>
          <p:spPr bwMode="auto">
            <a:xfrm>
              <a:off x="4717" y="1880"/>
              <a:ext cx="3876" cy="1846"/>
            </a:xfrm>
            <a:custGeom>
              <a:avLst/>
              <a:gdLst>
                <a:gd name="T0" fmla="+- 0 5819 4717"/>
                <a:gd name="T1" fmla="*/ T0 w 3876"/>
                <a:gd name="T2" fmla="+- 0 3373 1881"/>
                <a:gd name="T3" fmla="*/ 3373 h 1846"/>
                <a:gd name="T4" fmla="+- 0 5808 4717"/>
                <a:gd name="T5" fmla="*/ T4 w 3876"/>
                <a:gd name="T6" fmla="+- 0 3373 1881"/>
                <a:gd name="T7" fmla="*/ 3373 h 1846"/>
                <a:gd name="T8" fmla="+- 0 5509 4717"/>
                <a:gd name="T9" fmla="*/ T8 w 3876"/>
                <a:gd name="T10" fmla="+- 0 3373 1881"/>
                <a:gd name="T11" fmla="*/ 3373 h 1846"/>
                <a:gd name="T12" fmla="+- 0 5339 4717"/>
                <a:gd name="T13" fmla="*/ T12 w 3876"/>
                <a:gd name="T14" fmla="+- 0 3373 1881"/>
                <a:gd name="T15" fmla="*/ 3373 h 1846"/>
                <a:gd name="T16" fmla="+- 0 4786 4717"/>
                <a:gd name="T17" fmla="*/ T16 w 3876"/>
                <a:gd name="T18" fmla="+- 0 3373 1881"/>
                <a:gd name="T19" fmla="*/ 3373 h 1846"/>
                <a:gd name="T20" fmla="+- 0 4749 4717"/>
                <a:gd name="T21" fmla="*/ T20 w 3876"/>
                <a:gd name="T22" fmla="+- 0 3374 1881"/>
                <a:gd name="T23" fmla="*/ 3374 h 1846"/>
                <a:gd name="T24" fmla="+- 0 4743 4717"/>
                <a:gd name="T25" fmla="*/ T24 w 3876"/>
                <a:gd name="T26" fmla="+- 0 3374 1881"/>
                <a:gd name="T27" fmla="*/ 3374 h 1846"/>
                <a:gd name="T28" fmla="+- 0 4740 4717"/>
                <a:gd name="T29" fmla="*/ T28 w 3876"/>
                <a:gd name="T30" fmla="+- 0 3375 1881"/>
                <a:gd name="T31" fmla="*/ 3375 h 1846"/>
                <a:gd name="T32" fmla="+- 0 4738 4717"/>
                <a:gd name="T33" fmla="*/ T32 w 3876"/>
                <a:gd name="T34" fmla="+- 0 3375 1881"/>
                <a:gd name="T35" fmla="*/ 3375 h 1846"/>
                <a:gd name="T36" fmla="+- 0 4736 4717"/>
                <a:gd name="T37" fmla="*/ T36 w 3876"/>
                <a:gd name="T38" fmla="+- 0 3376 1881"/>
                <a:gd name="T39" fmla="*/ 3376 h 1846"/>
                <a:gd name="T40" fmla="+- 0 4734 4717"/>
                <a:gd name="T41" fmla="*/ T40 w 3876"/>
                <a:gd name="T42" fmla="+- 0 3377 1881"/>
                <a:gd name="T43" fmla="*/ 3377 h 1846"/>
                <a:gd name="T44" fmla="+- 0 4731 4717"/>
                <a:gd name="T45" fmla="*/ T44 w 3876"/>
                <a:gd name="T46" fmla="+- 0 3378 1881"/>
                <a:gd name="T47" fmla="*/ 3378 h 1846"/>
                <a:gd name="T48" fmla="+- 0 4727 4717"/>
                <a:gd name="T49" fmla="*/ T48 w 3876"/>
                <a:gd name="T50" fmla="+- 0 3380 1881"/>
                <a:gd name="T51" fmla="*/ 3380 h 1846"/>
                <a:gd name="T52" fmla="+- 0 4725 4717"/>
                <a:gd name="T53" fmla="*/ T52 w 3876"/>
                <a:gd name="T54" fmla="+- 0 3381 1881"/>
                <a:gd name="T55" fmla="*/ 3381 h 1846"/>
                <a:gd name="T56" fmla="+- 0 4723 4717"/>
                <a:gd name="T57" fmla="*/ T56 w 3876"/>
                <a:gd name="T58" fmla="+- 0 3382 1881"/>
                <a:gd name="T59" fmla="*/ 3382 h 1846"/>
                <a:gd name="T60" fmla="+- 0 4721 4717"/>
                <a:gd name="T61" fmla="*/ T60 w 3876"/>
                <a:gd name="T62" fmla="+- 0 3383 1881"/>
                <a:gd name="T63" fmla="*/ 3383 h 1846"/>
                <a:gd name="T64" fmla="+- 0 4719 4717"/>
                <a:gd name="T65" fmla="*/ T64 w 3876"/>
                <a:gd name="T66" fmla="+- 0 3385 1881"/>
                <a:gd name="T67" fmla="*/ 3385 h 1846"/>
                <a:gd name="T68" fmla="+- 0 4717 4717"/>
                <a:gd name="T69" fmla="*/ T68 w 3876"/>
                <a:gd name="T70" fmla="+- 0 3386 1881"/>
                <a:gd name="T71" fmla="*/ 3386 h 1846"/>
                <a:gd name="T72" fmla="+- 0 4717 4717"/>
                <a:gd name="T73" fmla="*/ T72 w 3876"/>
                <a:gd name="T74" fmla="+- 0 3726 1881"/>
                <a:gd name="T75" fmla="*/ 3726 h 1846"/>
                <a:gd name="T76" fmla="+- 0 4887 4717"/>
                <a:gd name="T77" fmla="*/ T76 w 3876"/>
                <a:gd name="T78" fmla="+- 0 3726 1881"/>
                <a:gd name="T79" fmla="*/ 3726 h 1846"/>
                <a:gd name="T80" fmla="+- 0 4889 4717"/>
                <a:gd name="T81" fmla="*/ T80 w 3876"/>
                <a:gd name="T82" fmla="+- 0 3725 1881"/>
                <a:gd name="T83" fmla="*/ 3725 h 1846"/>
                <a:gd name="T84" fmla="+- 0 4891 4717"/>
                <a:gd name="T85" fmla="*/ T84 w 3876"/>
                <a:gd name="T86" fmla="+- 0 3724 1881"/>
                <a:gd name="T87" fmla="*/ 3724 h 1846"/>
                <a:gd name="T88" fmla="+- 0 4893 4717"/>
                <a:gd name="T89" fmla="*/ T88 w 3876"/>
                <a:gd name="T90" fmla="+- 0 3722 1881"/>
                <a:gd name="T91" fmla="*/ 3722 h 1846"/>
                <a:gd name="T92" fmla="+- 0 4895 4717"/>
                <a:gd name="T93" fmla="*/ T92 w 3876"/>
                <a:gd name="T94" fmla="+- 0 3721 1881"/>
                <a:gd name="T95" fmla="*/ 3721 h 1846"/>
                <a:gd name="T96" fmla="+- 0 4897 4717"/>
                <a:gd name="T97" fmla="*/ T96 w 3876"/>
                <a:gd name="T98" fmla="+- 0 3720 1881"/>
                <a:gd name="T99" fmla="*/ 3720 h 1846"/>
                <a:gd name="T100" fmla="+- 0 4900 4717"/>
                <a:gd name="T101" fmla="*/ T100 w 3876"/>
                <a:gd name="T102" fmla="+- 0 3719 1881"/>
                <a:gd name="T103" fmla="*/ 3719 h 1846"/>
                <a:gd name="T104" fmla="+- 0 4901 4717"/>
                <a:gd name="T105" fmla="*/ T104 w 3876"/>
                <a:gd name="T106" fmla="+- 0 3718 1881"/>
                <a:gd name="T107" fmla="*/ 3718 h 1846"/>
                <a:gd name="T108" fmla="+- 0 4904 4717"/>
                <a:gd name="T109" fmla="*/ T108 w 3876"/>
                <a:gd name="T110" fmla="+- 0 3717 1881"/>
                <a:gd name="T111" fmla="*/ 3717 h 1846"/>
                <a:gd name="T112" fmla="+- 0 4906 4717"/>
                <a:gd name="T113" fmla="*/ T112 w 3876"/>
                <a:gd name="T114" fmla="+- 0 3716 1881"/>
                <a:gd name="T115" fmla="*/ 3716 h 1846"/>
                <a:gd name="T116" fmla="+- 0 4910 4717"/>
                <a:gd name="T117" fmla="*/ T116 w 3876"/>
                <a:gd name="T118" fmla="+- 0 3715 1881"/>
                <a:gd name="T119" fmla="*/ 3715 h 1846"/>
                <a:gd name="T120" fmla="+- 0 4913 4717"/>
                <a:gd name="T121" fmla="*/ T120 w 3876"/>
                <a:gd name="T122" fmla="+- 0 3714 1881"/>
                <a:gd name="T123" fmla="*/ 3714 h 1846"/>
                <a:gd name="T124" fmla="+- 0 4919 4717"/>
                <a:gd name="T125" fmla="*/ T124 w 3876"/>
                <a:gd name="T126" fmla="+- 0 3714 1881"/>
                <a:gd name="T127" fmla="*/ 3714 h 1846"/>
                <a:gd name="T128" fmla="+- 0 4956 4717"/>
                <a:gd name="T129" fmla="*/ T128 w 3876"/>
                <a:gd name="T130" fmla="+- 0 3713 1881"/>
                <a:gd name="T131" fmla="*/ 3713 h 1846"/>
                <a:gd name="T132" fmla="+- 0 5339 4717"/>
                <a:gd name="T133" fmla="*/ T132 w 3876"/>
                <a:gd name="T134" fmla="+- 0 3713 1881"/>
                <a:gd name="T135" fmla="*/ 3713 h 1846"/>
                <a:gd name="T136" fmla="+- 0 5638 4717"/>
                <a:gd name="T137" fmla="*/ T136 w 3876"/>
                <a:gd name="T138" fmla="+- 0 3713 1881"/>
                <a:gd name="T139" fmla="*/ 3713 h 1846"/>
                <a:gd name="T140" fmla="+- 0 5808 4717"/>
                <a:gd name="T141" fmla="*/ T140 w 3876"/>
                <a:gd name="T142" fmla="+- 0 3713 1881"/>
                <a:gd name="T143" fmla="*/ 3713 h 1846"/>
                <a:gd name="T144" fmla="+- 0 5819 4717"/>
                <a:gd name="T145" fmla="*/ T144 w 3876"/>
                <a:gd name="T146" fmla="+- 0 3713 1881"/>
                <a:gd name="T147" fmla="*/ 3713 h 1846"/>
                <a:gd name="T148" fmla="+- 0 5819 4717"/>
                <a:gd name="T149" fmla="*/ T148 w 3876"/>
                <a:gd name="T150" fmla="+- 0 3373 1881"/>
                <a:gd name="T151" fmla="*/ 3373 h 1846"/>
                <a:gd name="T152" fmla="+- 0 8593 4717"/>
                <a:gd name="T153" fmla="*/ T152 w 3876"/>
                <a:gd name="T154" fmla="+- 0 1881 1881"/>
                <a:gd name="T155" fmla="*/ 1881 h 1846"/>
                <a:gd name="T156" fmla="+- 0 7638 4717"/>
                <a:gd name="T157" fmla="*/ T156 w 3876"/>
                <a:gd name="T158" fmla="+- 0 1881 1881"/>
                <a:gd name="T159" fmla="*/ 1881 h 1846"/>
                <a:gd name="T160" fmla="+- 0 7638 4717"/>
                <a:gd name="T161" fmla="*/ T160 w 3876"/>
                <a:gd name="T162" fmla="+- 0 2221 1881"/>
                <a:gd name="T163" fmla="*/ 2221 h 1846"/>
                <a:gd name="T164" fmla="+- 0 8593 4717"/>
                <a:gd name="T165" fmla="*/ T164 w 3876"/>
                <a:gd name="T166" fmla="+- 0 2221 1881"/>
                <a:gd name="T167" fmla="*/ 2221 h 1846"/>
                <a:gd name="T168" fmla="+- 0 8593 4717"/>
                <a:gd name="T169" fmla="*/ T168 w 3876"/>
                <a:gd name="T170" fmla="+- 0 1881 1881"/>
                <a:gd name="T171" fmla="*/ 1881 h 18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3876" h="1846">
                  <a:moveTo>
                    <a:pt x="1102" y="1492"/>
                  </a:moveTo>
                  <a:lnTo>
                    <a:pt x="1091" y="1492"/>
                  </a:lnTo>
                  <a:lnTo>
                    <a:pt x="792" y="1492"/>
                  </a:lnTo>
                  <a:lnTo>
                    <a:pt x="622" y="1492"/>
                  </a:lnTo>
                  <a:lnTo>
                    <a:pt x="69" y="1492"/>
                  </a:lnTo>
                  <a:lnTo>
                    <a:pt x="32" y="1493"/>
                  </a:lnTo>
                  <a:lnTo>
                    <a:pt x="26" y="1493"/>
                  </a:lnTo>
                  <a:lnTo>
                    <a:pt x="23" y="1494"/>
                  </a:lnTo>
                  <a:lnTo>
                    <a:pt x="21" y="1494"/>
                  </a:lnTo>
                  <a:lnTo>
                    <a:pt x="19" y="1495"/>
                  </a:lnTo>
                  <a:lnTo>
                    <a:pt x="17" y="1496"/>
                  </a:lnTo>
                  <a:lnTo>
                    <a:pt x="14" y="1497"/>
                  </a:lnTo>
                  <a:lnTo>
                    <a:pt x="10" y="1499"/>
                  </a:lnTo>
                  <a:lnTo>
                    <a:pt x="8" y="1500"/>
                  </a:lnTo>
                  <a:lnTo>
                    <a:pt x="6" y="1501"/>
                  </a:lnTo>
                  <a:lnTo>
                    <a:pt x="4" y="1502"/>
                  </a:lnTo>
                  <a:lnTo>
                    <a:pt x="2" y="1504"/>
                  </a:lnTo>
                  <a:lnTo>
                    <a:pt x="0" y="1505"/>
                  </a:lnTo>
                  <a:lnTo>
                    <a:pt x="0" y="1845"/>
                  </a:lnTo>
                  <a:lnTo>
                    <a:pt x="170" y="1845"/>
                  </a:lnTo>
                  <a:lnTo>
                    <a:pt x="172" y="1844"/>
                  </a:lnTo>
                  <a:lnTo>
                    <a:pt x="174" y="1843"/>
                  </a:lnTo>
                  <a:lnTo>
                    <a:pt x="176" y="1841"/>
                  </a:lnTo>
                  <a:lnTo>
                    <a:pt x="178" y="1840"/>
                  </a:lnTo>
                  <a:lnTo>
                    <a:pt x="180" y="1839"/>
                  </a:lnTo>
                  <a:lnTo>
                    <a:pt x="183" y="1838"/>
                  </a:lnTo>
                  <a:lnTo>
                    <a:pt x="184" y="1837"/>
                  </a:lnTo>
                  <a:lnTo>
                    <a:pt x="187" y="1836"/>
                  </a:lnTo>
                  <a:lnTo>
                    <a:pt x="189" y="1835"/>
                  </a:lnTo>
                  <a:lnTo>
                    <a:pt x="193" y="1834"/>
                  </a:lnTo>
                  <a:lnTo>
                    <a:pt x="196" y="1833"/>
                  </a:lnTo>
                  <a:lnTo>
                    <a:pt x="202" y="1833"/>
                  </a:lnTo>
                  <a:lnTo>
                    <a:pt x="239" y="1832"/>
                  </a:lnTo>
                  <a:lnTo>
                    <a:pt x="622" y="1832"/>
                  </a:lnTo>
                  <a:lnTo>
                    <a:pt x="921" y="1832"/>
                  </a:lnTo>
                  <a:lnTo>
                    <a:pt x="1091" y="1832"/>
                  </a:lnTo>
                  <a:lnTo>
                    <a:pt x="1102" y="1832"/>
                  </a:lnTo>
                  <a:lnTo>
                    <a:pt x="1102" y="1492"/>
                  </a:lnTo>
                  <a:close/>
                  <a:moveTo>
                    <a:pt x="3876" y="0"/>
                  </a:moveTo>
                  <a:lnTo>
                    <a:pt x="2921" y="0"/>
                  </a:lnTo>
                  <a:lnTo>
                    <a:pt x="2921" y="340"/>
                  </a:lnTo>
                  <a:lnTo>
                    <a:pt x="3876" y="340"/>
                  </a:lnTo>
                  <a:lnTo>
                    <a:pt x="3876" y="0"/>
                  </a:lnTo>
                  <a:close/>
                </a:path>
              </a:pathLst>
            </a:custGeom>
            <a:solidFill>
              <a:srgbClr val="FFFB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34375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76E99B-4979-4E7C-B53C-E8861AA7ACFA}"/>
              </a:ext>
            </a:extLst>
          </p:cNvPr>
          <p:cNvSpPr>
            <a:spLocks noGrp="1"/>
          </p:cNvSpPr>
          <p:nvPr>
            <p:ph idx="1"/>
          </p:nvPr>
        </p:nvSpPr>
        <p:spPr>
          <a:xfrm>
            <a:off x="872547" y="415636"/>
            <a:ext cx="10446906" cy="5985081"/>
          </a:xfrm>
        </p:spPr>
        <p:txBody>
          <a:bodyPr>
            <a:normAutofit/>
          </a:bodyPr>
          <a:lstStyle/>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3: Give a globally unique name for the bucket.</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4: Finally S3 bucket is created with the name given by the user.</a:t>
            </a:r>
          </a:p>
          <a:p>
            <a:endParaRPr lang="en-IN" sz="2300" dirty="0">
              <a:latin typeface="Times New Roman" panose="02020603050405020304" pitchFamily="18" charset="0"/>
              <a:cs typeface="Times New Roman" panose="02020603050405020304" pitchFamily="18" charset="0"/>
            </a:endParaRPr>
          </a:p>
        </p:txBody>
      </p:sp>
      <p:grpSp>
        <p:nvGrpSpPr>
          <p:cNvPr id="27" name="Group 2">
            <a:extLst>
              <a:ext uri="{FF2B5EF4-FFF2-40B4-BE49-F238E27FC236}">
                <a16:creationId xmlns:a16="http://schemas.microsoft.com/office/drawing/2014/main" id="{32781DA4-3372-4BD0-BDDA-474C085708B9}"/>
              </a:ext>
            </a:extLst>
          </p:cNvPr>
          <p:cNvGrpSpPr>
            <a:grpSpLocks/>
          </p:cNvGrpSpPr>
          <p:nvPr/>
        </p:nvGrpSpPr>
        <p:grpSpPr bwMode="auto">
          <a:xfrm>
            <a:off x="2336799" y="869955"/>
            <a:ext cx="7758545" cy="2559045"/>
            <a:chOff x="1701" y="331"/>
            <a:chExt cx="8983" cy="5131"/>
          </a:xfrm>
        </p:grpSpPr>
        <p:pic>
          <p:nvPicPr>
            <p:cNvPr id="28" name="Picture 3">
              <a:extLst>
                <a:ext uri="{FF2B5EF4-FFF2-40B4-BE49-F238E27FC236}">
                  <a16:creationId xmlns:a16="http://schemas.microsoft.com/office/drawing/2014/main" id="{B79598E1-EC0C-4F72-9485-219BE4CCE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 y="331"/>
              <a:ext cx="4476" cy="513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a:extLst>
                <a:ext uri="{FF2B5EF4-FFF2-40B4-BE49-F238E27FC236}">
                  <a16:creationId xmlns:a16="http://schemas.microsoft.com/office/drawing/2014/main" id="{1A5AC8BE-5972-4D8A-A880-0D8BCA762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 y="331"/>
              <a:ext cx="4440" cy="5083"/>
            </a:xfrm>
            <a:prstGeom prst="rect">
              <a:avLst/>
            </a:prstGeom>
            <a:noFill/>
            <a:extLst>
              <a:ext uri="{909E8E84-426E-40DD-AFC4-6F175D3DCCD1}">
                <a14:hiddenFill xmlns:a14="http://schemas.microsoft.com/office/drawing/2010/main">
                  <a:solidFill>
                    <a:srgbClr val="FFFFFF"/>
                  </a:solidFill>
                </a14:hiddenFill>
              </a:ext>
            </a:extLst>
          </p:spPr>
        </p:pic>
      </p:grpSp>
      <p:pic>
        <p:nvPicPr>
          <p:cNvPr id="30" name="image23.jpeg">
            <a:extLst>
              <a:ext uri="{FF2B5EF4-FFF2-40B4-BE49-F238E27FC236}">
                <a16:creationId xmlns:a16="http://schemas.microsoft.com/office/drawing/2014/main" id="{AFB6BF6F-3C19-4A22-8875-9C65675CC5E6}"/>
              </a:ext>
            </a:extLst>
          </p:cNvPr>
          <p:cNvPicPr>
            <a:picLocks noChangeAspect="1"/>
          </p:cNvPicPr>
          <p:nvPr/>
        </p:nvPicPr>
        <p:blipFill>
          <a:blip r:embed="rId4" cstate="print"/>
          <a:stretch>
            <a:fillRect/>
          </a:stretch>
        </p:blipFill>
        <p:spPr>
          <a:xfrm>
            <a:off x="3812833" y="3988684"/>
            <a:ext cx="4893709" cy="2598594"/>
          </a:xfrm>
          <a:prstGeom prst="rect">
            <a:avLst/>
          </a:prstGeom>
        </p:spPr>
      </p:pic>
    </p:spTree>
    <p:extLst>
      <p:ext uri="{BB962C8B-B14F-4D97-AF65-F5344CB8AC3E}">
        <p14:creationId xmlns:p14="http://schemas.microsoft.com/office/powerpoint/2010/main" val="3455703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4CCCC-4AF0-45A1-8F59-091F2B995985}"/>
              </a:ext>
            </a:extLst>
          </p:cNvPr>
          <p:cNvSpPr>
            <a:spLocks noGrp="1"/>
          </p:cNvSpPr>
          <p:nvPr>
            <p:ph idx="1"/>
          </p:nvPr>
        </p:nvSpPr>
        <p:spPr>
          <a:xfrm>
            <a:off x="847436" y="424872"/>
            <a:ext cx="10515600" cy="6433128"/>
          </a:xfrm>
        </p:spPr>
        <p:txBody>
          <a:bodyPr>
            <a:normAutofit/>
          </a:bodyPr>
          <a:lstStyle/>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Accessing A</a:t>
            </a:r>
            <a:r>
              <a:rPr lang="en-US" sz="230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Bucket</a:t>
            </a: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1: To upload files in S3 bucket, click on “upload” option.</a:t>
            </a: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2: Click on “Add files” and select the file to be added.</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p:txBody>
      </p:sp>
      <p:grpSp>
        <p:nvGrpSpPr>
          <p:cNvPr id="4" name="Group 2">
            <a:extLst>
              <a:ext uri="{FF2B5EF4-FFF2-40B4-BE49-F238E27FC236}">
                <a16:creationId xmlns:a16="http://schemas.microsoft.com/office/drawing/2014/main" id="{D82C0505-0294-4AD5-9E8D-397E5E6B2141}"/>
              </a:ext>
            </a:extLst>
          </p:cNvPr>
          <p:cNvGrpSpPr>
            <a:grpSpLocks/>
          </p:cNvGrpSpPr>
          <p:nvPr/>
        </p:nvGrpSpPr>
        <p:grpSpPr bwMode="auto">
          <a:xfrm>
            <a:off x="3628217" y="815254"/>
            <a:ext cx="4675042" cy="2343583"/>
            <a:chOff x="1701" y="258"/>
            <a:chExt cx="9121" cy="5131"/>
          </a:xfrm>
        </p:grpSpPr>
        <p:pic>
          <p:nvPicPr>
            <p:cNvPr id="6147" name="Picture 3">
              <a:extLst>
                <a:ext uri="{FF2B5EF4-FFF2-40B4-BE49-F238E27FC236}">
                  <a16:creationId xmlns:a16="http://schemas.microsoft.com/office/drawing/2014/main" id="{B6A760A2-499F-4801-B5BC-87D8B05EB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 y="257"/>
              <a:ext cx="9121" cy="513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a:extLst>
                <a:ext uri="{FF2B5EF4-FFF2-40B4-BE49-F238E27FC236}">
                  <a16:creationId xmlns:a16="http://schemas.microsoft.com/office/drawing/2014/main" id="{E8D27D6F-7D33-4964-9109-8088548ADC39}"/>
                </a:ext>
              </a:extLst>
            </p:cNvPr>
            <p:cNvSpPr>
              <a:spLocks/>
            </p:cNvSpPr>
            <p:nvPr/>
          </p:nvSpPr>
          <p:spPr bwMode="auto">
            <a:xfrm>
              <a:off x="6403" y="2094"/>
              <a:ext cx="947" cy="1146"/>
            </a:xfrm>
            <a:custGeom>
              <a:avLst/>
              <a:gdLst>
                <a:gd name="T0" fmla="+- 0 6821 6404"/>
                <a:gd name="T1" fmla="*/ T0 w 947"/>
                <a:gd name="T2" fmla="+- 0 3014 2095"/>
                <a:gd name="T3" fmla="*/ 3014 h 1146"/>
                <a:gd name="T4" fmla="+- 0 6709 6404"/>
                <a:gd name="T5" fmla="*/ T4 w 947"/>
                <a:gd name="T6" fmla="+- 0 3001 2095"/>
                <a:gd name="T7" fmla="*/ 3001 h 1146"/>
                <a:gd name="T8" fmla="+- 0 6621 6404"/>
                <a:gd name="T9" fmla="*/ T8 w 947"/>
                <a:gd name="T10" fmla="+- 0 2985 2095"/>
                <a:gd name="T11" fmla="*/ 2985 h 1146"/>
                <a:gd name="T12" fmla="+- 0 6589 6404"/>
                <a:gd name="T13" fmla="*/ T12 w 947"/>
                <a:gd name="T14" fmla="+- 0 2984 2095"/>
                <a:gd name="T15" fmla="*/ 2984 h 1146"/>
                <a:gd name="T16" fmla="+- 0 6565 6404"/>
                <a:gd name="T17" fmla="*/ T16 w 947"/>
                <a:gd name="T18" fmla="+- 0 2981 2095"/>
                <a:gd name="T19" fmla="*/ 2981 h 1146"/>
                <a:gd name="T20" fmla="+- 0 6536 6404"/>
                <a:gd name="T21" fmla="*/ T20 w 947"/>
                <a:gd name="T22" fmla="+- 0 2974 2095"/>
                <a:gd name="T23" fmla="*/ 2974 h 1146"/>
                <a:gd name="T24" fmla="+- 0 6523 6404"/>
                <a:gd name="T25" fmla="*/ T24 w 947"/>
                <a:gd name="T26" fmla="+- 0 2972 2095"/>
                <a:gd name="T27" fmla="*/ 2972 h 1146"/>
                <a:gd name="T28" fmla="+- 0 6404 6404"/>
                <a:gd name="T29" fmla="*/ T28 w 947"/>
                <a:gd name="T30" fmla="+- 0 2972 2095"/>
                <a:gd name="T31" fmla="*/ 2972 h 1146"/>
                <a:gd name="T32" fmla="+- 0 6410 6404"/>
                <a:gd name="T33" fmla="*/ T32 w 947"/>
                <a:gd name="T34" fmla="+- 0 3199 2095"/>
                <a:gd name="T35" fmla="*/ 3199 h 1146"/>
                <a:gd name="T36" fmla="+- 0 6423 6404"/>
                <a:gd name="T37" fmla="*/ T36 w 947"/>
                <a:gd name="T38" fmla="+- 0 3200 2095"/>
                <a:gd name="T39" fmla="*/ 3200 h 1146"/>
                <a:gd name="T40" fmla="+- 0 6452 6404"/>
                <a:gd name="T41" fmla="*/ T40 w 947"/>
                <a:gd name="T42" fmla="+- 0 3208 2095"/>
                <a:gd name="T43" fmla="*/ 3208 h 1146"/>
                <a:gd name="T44" fmla="+- 0 6476 6404"/>
                <a:gd name="T45" fmla="*/ T44 w 947"/>
                <a:gd name="T46" fmla="+- 0 3211 2095"/>
                <a:gd name="T47" fmla="*/ 3211 h 1146"/>
                <a:gd name="T48" fmla="+- 0 6508 6404"/>
                <a:gd name="T49" fmla="*/ T48 w 947"/>
                <a:gd name="T50" fmla="+- 0 3212 2095"/>
                <a:gd name="T51" fmla="*/ 3212 h 1146"/>
                <a:gd name="T52" fmla="+- 0 6568 6404"/>
                <a:gd name="T53" fmla="*/ T52 w 947"/>
                <a:gd name="T54" fmla="+- 0 3222 2095"/>
                <a:gd name="T55" fmla="*/ 3222 h 1146"/>
                <a:gd name="T56" fmla="+- 0 6624 6404"/>
                <a:gd name="T57" fmla="*/ T56 w 947"/>
                <a:gd name="T58" fmla="+- 0 3233 2095"/>
                <a:gd name="T59" fmla="*/ 3233 h 1146"/>
                <a:gd name="T60" fmla="+- 0 6821 6404"/>
                <a:gd name="T61" fmla="*/ T60 w 947"/>
                <a:gd name="T62" fmla="+- 0 3241 2095"/>
                <a:gd name="T63" fmla="*/ 3241 h 1146"/>
                <a:gd name="T64" fmla="+- 0 7026 6404"/>
                <a:gd name="T65" fmla="*/ T64 w 947"/>
                <a:gd name="T66" fmla="+- 0 3014 2095"/>
                <a:gd name="T67" fmla="*/ 3014 h 1146"/>
                <a:gd name="T68" fmla="+- 0 7165 6404"/>
                <a:gd name="T69" fmla="*/ T68 w 947"/>
                <a:gd name="T70" fmla="+- 0 2149 2095"/>
                <a:gd name="T71" fmla="*/ 2149 h 1146"/>
                <a:gd name="T72" fmla="+- 0 7122 6404"/>
                <a:gd name="T73" fmla="*/ T72 w 947"/>
                <a:gd name="T74" fmla="+- 0 2146 2095"/>
                <a:gd name="T75" fmla="*/ 2146 h 1146"/>
                <a:gd name="T76" fmla="+- 0 7094 6404"/>
                <a:gd name="T77" fmla="*/ T76 w 947"/>
                <a:gd name="T78" fmla="+- 0 2140 2095"/>
                <a:gd name="T79" fmla="*/ 2140 h 1146"/>
                <a:gd name="T80" fmla="+- 0 7045 6404"/>
                <a:gd name="T81" fmla="*/ T80 w 947"/>
                <a:gd name="T82" fmla="+- 0 2128 2095"/>
                <a:gd name="T83" fmla="*/ 2128 h 1146"/>
                <a:gd name="T84" fmla="+- 0 6990 6404"/>
                <a:gd name="T85" fmla="*/ T84 w 947"/>
                <a:gd name="T86" fmla="+- 0 2127 2095"/>
                <a:gd name="T87" fmla="*/ 2127 h 1146"/>
                <a:gd name="T88" fmla="+- 0 6978 6404"/>
                <a:gd name="T89" fmla="*/ T88 w 947"/>
                <a:gd name="T90" fmla="+- 0 2126 2095"/>
                <a:gd name="T91" fmla="*/ 2126 h 1146"/>
                <a:gd name="T92" fmla="+- 0 6961 6404"/>
                <a:gd name="T93" fmla="*/ T92 w 947"/>
                <a:gd name="T94" fmla="+- 0 2122 2095"/>
                <a:gd name="T95" fmla="*/ 2122 h 1146"/>
                <a:gd name="T96" fmla="+- 0 6933 6404"/>
                <a:gd name="T97" fmla="*/ T96 w 947"/>
                <a:gd name="T98" fmla="+- 0 2110 2095"/>
                <a:gd name="T99" fmla="*/ 2110 h 1146"/>
                <a:gd name="T100" fmla="+- 0 6931 6404"/>
                <a:gd name="T101" fmla="*/ T100 w 947"/>
                <a:gd name="T102" fmla="+- 0 2109 2095"/>
                <a:gd name="T103" fmla="*/ 2109 h 1146"/>
                <a:gd name="T104" fmla="+- 0 6929 6404"/>
                <a:gd name="T105" fmla="*/ T104 w 947"/>
                <a:gd name="T106" fmla="+- 0 2109 2095"/>
                <a:gd name="T107" fmla="*/ 2109 h 1146"/>
                <a:gd name="T108" fmla="+- 0 6927 6404"/>
                <a:gd name="T109" fmla="*/ T108 w 947"/>
                <a:gd name="T110" fmla="+- 0 2107 2095"/>
                <a:gd name="T111" fmla="*/ 2107 h 1146"/>
                <a:gd name="T112" fmla="+- 0 6926 6404"/>
                <a:gd name="T113" fmla="*/ T112 w 947"/>
                <a:gd name="T114" fmla="+- 0 2106 2095"/>
                <a:gd name="T115" fmla="*/ 2106 h 1146"/>
                <a:gd name="T116" fmla="+- 0 6924 6404"/>
                <a:gd name="T117" fmla="*/ T116 w 947"/>
                <a:gd name="T118" fmla="+- 0 2105 2095"/>
                <a:gd name="T119" fmla="*/ 2105 h 1146"/>
                <a:gd name="T120" fmla="+- 0 6923 6404"/>
                <a:gd name="T121" fmla="*/ T120 w 947"/>
                <a:gd name="T122" fmla="+- 0 2103 2095"/>
                <a:gd name="T123" fmla="*/ 2103 h 1146"/>
                <a:gd name="T124" fmla="+- 0 6922 6404"/>
                <a:gd name="T125" fmla="*/ T124 w 947"/>
                <a:gd name="T126" fmla="+- 0 2101 2095"/>
                <a:gd name="T127" fmla="*/ 2101 h 1146"/>
                <a:gd name="T128" fmla="+- 0 6920 6404"/>
                <a:gd name="T129" fmla="*/ T128 w 947"/>
                <a:gd name="T130" fmla="+- 0 2100 2095"/>
                <a:gd name="T131" fmla="*/ 2100 h 1146"/>
                <a:gd name="T132" fmla="+- 0 6919 6404"/>
                <a:gd name="T133" fmla="*/ T132 w 947"/>
                <a:gd name="T134" fmla="+- 0 2098 2095"/>
                <a:gd name="T135" fmla="*/ 2098 h 1146"/>
                <a:gd name="T136" fmla="+- 0 6919 6404"/>
                <a:gd name="T137" fmla="*/ T136 w 947"/>
                <a:gd name="T138" fmla="+- 0 2096 2095"/>
                <a:gd name="T139" fmla="*/ 2096 h 1146"/>
                <a:gd name="T140" fmla="+- 0 6805 6404"/>
                <a:gd name="T141" fmla="*/ T140 w 947"/>
                <a:gd name="T142" fmla="+- 0 2095 2095"/>
                <a:gd name="T143" fmla="*/ 2095 h 1146"/>
                <a:gd name="T144" fmla="+- 0 6806 6404"/>
                <a:gd name="T145" fmla="*/ T144 w 947"/>
                <a:gd name="T146" fmla="+- 0 2324 2095"/>
                <a:gd name="T147" fmla="*/ 2324 h 1146"/>
                <a:gd name="T148" fmla="+- 0 6806 6404"/>
                <a:gd name="T149" fmla="*/ T148 w 947"/>
                <a:gd name="T150" fmla="+- 0 2326 2095"/>
                <a:gd name="T151" fmla="*/ 2326 h 1146"/>
                <a:gd name="T152" fmla="+- 0 6808 6404"/>
                <a:gd name="T153" fmla="*/ T152 w 947"/>
                <a:gd name="T154" fmla="+- 0 2327 2095"/>
                <a:gd name="T155" fmla="*/ 2327 h 1146"/>
                <a:gd name="T156" fmla="+- 0 6809 6404"/>
                <a:gd name="T157" fmla="*/ T156 w 947"/>
                <a:gd name="T158" fmla="+- 0 2329 2095"/>
                <a:gd name="T159" fmla="*/ 2329 h 1146"/>
                <a:gd name="T160" fmla="+- 0 6810 6404"/>
                <a:gd name="T161" fmla="*/ T160 w 947"/>
                <a:gd name="T162" fmla="+- 0 2331 2095"/>
                <a:gd name="T163" fmla="*/ 2331 h 1146"/>
                <a:gd name="T164" fmla="+- 0 6812 6404"/>
                <a:gd name="T165" fmla="*/ T164 w 947"/>
                <a:gd name="T166" fmla="+- 0 2332 2095"/>
                <a:gd name="T167" fmla="*/ 2332 h 1146"/>
                <a:gd name="T168" fmla="+- 0 6813 6404"/>
                <a:gd name="T169" fmla="*/ T168 w 947"/>
                <a:gd name="T170" fmla="+- 0 2334 2095"/>
                <a:gd name="T171" fmla="*/ 2334 h 1146"/>
                <a:gd name="T172" fmla="+- 0 6814 6404"/>
                <a:gd name="T173" fmla="*/ T172 w 947"/>
                <a:gd name="T174" fmla="+- 0 2335 2095"/>
                <a:gd name="T175" fmla="*/ 2335 h 1146"/>
                <a:gd name="T176" fmla="+- 0 6816 6404"/>
                <a:gd name="T177" fmla="*/ T176 w 947"/>
                <a:gd name="T178" fmla="+- 0 2335 2095"/>
                <a:gd name="T179" fmla="*/ 2335 h 1146"/>
                <a:gd name="T180" fmla="+- 0 6818 6404"/>
                <a:gd name="T181" fmla="*/ T180 w 947"/>
                <a:gd name="T182" fmla="+- 0 2337 2095"/>
                <a:gd name="T183" fmla="*/ 2337 h 1146"/>
                <a:gd name="T184" fmla="+- 0 6844 6404"/>
                <a:gd name="T185" fmla="*/ T184 w 947"/>
                <a:gd name="T186" fmla="+- 0 2347 2095"/>
                <a:gd name="T187" fmla="*/ 2347 h 1146"/>
                <a:gd name="T188" fmla="+- 0 6854 6404"/>
                <a:gd name="T189" fmla="*/ T188 w 947"/>
                <a:gd name="T190" fmla="+- 0 2350 2095"/>
                <a:gd name="T191" fmla="*/ 2350 h 1146"/>
                <a:gd name="T192" fmla="+- 0 6871 6404"/>
                <a:gd name="T193" fmla="*/ T192 w 947"/>
                <a:gd name="T194" fmla="+- 0 2353 2095"/>
                <a:gd name="T195" fmla="*/ 2353 h 1146"/>
                <a:gd name="T196" fmla="+- 0 6882 6404"/>
                <a:gd name="T197" fmla="*/ T196 w 947"/>
                <a:gd name="T198" fmla="+- 0 2354 2095"/>
                <a:gd name="T199" fmla="*/ 2354 h 1146"/>
                <a:gd name="T200" fmla="+- 0 6932 6404"/>
                <a:gd name="T201" fmla="*/ T200 w 947"/>
                <a:gd name="T202" fmla="+- 0 2355 2095"/>
                <a:gd name="T203" fmla="*/ 2355 h 1146"/>
                <a:gd name="T204" fmla="+- 0 6995 6404"/>
                <a:gd name="T205" fmla="*/ T204 w 947"/>
                <a:gd name="T206" fmla="+- 0 2371 2095"/>
                <a:gd name="T207" fmla="*/ 2371 h 1146"/>
                <a:gd name="T208" fmla="+- 0 7022 6404"/>
                <a:gd name="T209" fmla="*/ T208 w 947"/>
                <a:gd name="T210" fmla="+- 0 2375 2095"/>
                <a:gd name="T211" fmla="*/ 2375 h 1146"/>
                <a:gd name="T212" fmla="+- 0 7165 6404"/>
                <a:gd name="T213" fmla="*/ T212 w 947"/>
                <a:gd name="T214" fmla="+- 0 2376 2095"/>
                <a:gd name="T215" fmla="*/ 2376 h 1146"/>
                <a:gd name="T216" fmla="+- 0 7350 6404"/>
                <a:gd name="T217" fmla="*/ T216 w 947"/>
                <a:gd name="T218" fmla="+- 0 2149 2095"/>
                <a:gd name="T219" fmla="*/ 2149 h 11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947" h="1146">
                  <a:moveTo>
                    <a:pt x="622" y="919"/>
                  </a:moveTo>
                  <a:lnTo>
                    <a:pt x="417" y="919"/>
                  </a:lnTo>
                  <a:lnTo>
                    <a:pt x="333" y="911"/>
                  </a:lnTo>
                  <a:lnTo>
                    <a:pt x="305" y="906"/>
                  </a:lnTo>
                  <a:lnTo>
                    <a:pt x="261" y="897"/>
                  </a:lnTo>
                  <a:lnTo>
                    <a:pt x="217" y="890"/>
                  </a:lnTo>
                  <a:lnTo>
                    <a:pt x="201" y="889"/>
                  </a:lnTo>
                  <a:lnTo>
                    <a:pt x="185" y="889"/>
                  </a:lnTo>
                  <a:lnTo>
                    <a:pt x="168" y="887"/>
                  </a:lnTo>
                  <a:lnTo>
                    <a:pt x="161" y="886"/>
                  </a:lnTo>
                  <a:lnTo>
                    <a:pt x="148" y="883"/>
                  </a:lnTo>
                  <a:lnTo>
                    <a:pt x="132" y="879"/>
                  </a:lnTo>
                  <a:lnTo>
                    <a:pt x="126" y="878"/>
                  </a:lnTo>
                  <a:lnTo>
                    <a:pt x="119" y="877"/>
                  </a:lnTo>
                  <a:lnTo>
                    <a:pt x="6" y="877"/>
                  </a:lnTo>
                  <a:lnTo>
                    <a:pt x="0" y="877"/>
                  </a:lnTo>
                  <a:lnTo>
                    <a:pt x="0" y="1104"/>
                  </a:lnTo>
                  <a:lnTo>
                    <a:pt x="6" y="1104"/>
                  </a:lnTo>
                  <a:lnTo>
                    <a:pt x="12" y="1105"/>
                  </a:lnTo>
                  <a:lnTo>
                    <a:pt x="19" y="1105"/>
                  </a:lnTo>
                  <a:lnTo>
                    <a:pt x="35" y="1109"/>
                  </a:lnTo>
                  <a:lnTo>
                    <a:pt x="48" y="1113"/>
                  </a:lnTo>
                  <a:lnTo>
                    <a:pt x="54" y="1114"/>
                  </a:lnTo>
                  <a:lnTo>
                    <a:pt x="72" y="1116"/>
                  </a:lnTo>
                  <a:lnTo>
                    <a:pt x="88" y="1116"/>
                  </a:lnTo>
                  <a:lnTo>
                    <a:pt x="104" y="1117"/>
                  </a:lnTo>
                  <a:lnTo>
                    <a:pt x="148" y="1123"/>
                  </a:lnTo>
                  <a:lnTo>
                    <a:pt x="164" y="1127"/>
                  </a:lnTo>
                  <a:lnTo>
                    <a:pt x="192" y="1133"/>
                  </a:lnTo>
                  <a:lnTo>
                    <a:pt x="220" y="1138"/>
                  </a:lnTo>
                  <a:lnTo>
                    <a:pt x="303" y="1146"/>
                  </a:lnTo>
                  <a:lnTo>
                    <a:pt x="417" y="1146"/>
                  </a:lnTo>
                  <a:lnTo>
                    <a:pt x="622" y="1146"/>
                  </a:lnTo>
                  <a:lnTo>
                    <a:pt x="622" y="919"/>
                  </a:lnTo>
                  <a:close/>
                  <a:moveTo>
                    <a:pt x="946" y="54"/>
                  </a:moveTo>
                  <a:lnTo>
                    <a:pt x="761" y="54"/>
                  </a:lnTo>
                  <a:lnTo>
                    <a:pt x="732" y="53"/>
                  </a:lnTo>
                  <a:lnTo>
                    <a:pt x="718" y="51"/>
                  </a:lnTo>
                  <a:lnTo>
                    <a:pt x="704" y="49"/>
                  </a:lnTo>
                  <a:lnTo>
                    <a:pt x="690" y="45"/>
                  </a:lnTo>
                  <a:lnTo>
                    <a:pt x="677" y="42"/>
                  </a:lnTo>
                  <a:lnTo>
                    <a:pt x="641" y="33"/>
                  </a:lnTo>
                  <a:lnTo>
                    <a:pt x="620" y="32"/>
                  </a:lnTo>
                  <a:lnTo>
                    <a:pt x="586" y="32"/>
                  </a:lnTo>
                  <a:lnTo>
                    <a:pt x="580" y="31"/>
                  </a:lnTo>
                  <a:lnTo>
                    <a:pt x="574" y="31"/>
                  </a:lnTo>
                  <a:lnTo>
                    <a:pt x="563" y="28"/>
                  </a:lnTo>
                  <a:lnTo>
                    <a:pt x="557" y="27"/>
                  </a:lnTo>
                  <a:lnTo>
                    <a:pt x="554" y="26"/>
                  </a:lnTo>
                  <a:lnTo>
                    <a:pt x="529" y="15"/>
                  </a:lnTo>
                  <a:lnTo>
                    <a:pt x="527" y="15"/>
                  </a:lnTo>
                  <a:lnTo>
                    <a:pt x="527" y="14"/>
                  </a:lnTo>
                  <a:lnTo>
                    <a:pt x="526" y="14"/>
                  </a:lnTo>
                  <a:lnTo>
                    <a:pt x="525" y="14"/>
                  </a:lnTo>
                  <a:lnTo>
                    <a:pt x="524" y="13"/>
                  </a:lnTo>
                  <a:lnTo>
                    <a:pt x="523" y="12"/>
                  </a:lnTo>
                  <a:lnTo>
                    <a:pt x="522" y="12"/>
                  </a:lnTo>
                  <a:lnTo>
                    <a:pt x="522" y="11"/>
                  </a:lnTo>
                  <a:lnTo>
                    <a:pt x="521" y="10"/>
                  </a:lnTo>
                  <a:lnTo>
                    <a:pt x="520" y="10"/>
                  </a:lnTo>
                  <a:lnTo>
                    <a:pt x="519" y="9"/>
                  </a:lnTo>
                  <a:lnTo>
                    <a:pt x="519" y="8"/>
                  </a:lnTo>
                  <a:lnTo>
                    <a:pt x="518" y="7"/>
                  </a:lnTo>
                  <a:lnTo>
                    <a:pt x="518" y="6"/>
                  </a:lnTo>
                  <a:lnTo>
                    <a:pt x="517" y="6"/>
                  </a:lnTo>
                  <a:lnTo>
                    <a:pt x="516" y="5"/>
                  </a:lnTo>
                  <a:lnTo>
                    <a:pt x="516" y="4"/>
                  </a:lnTo>
                  <a:lnTo>
                    <a:pt x="515" y="3"/>
                  </a:lnTo>
                  <a:lnTo>
                    <a:pt x="515" y="2"/>
                  </a:lnTo>
                  <a:lnTo>
                    <a:pt x="515" y="1"/>
                  </a:lnTo>
                  <a:lnTo>
                    <a:pt x="515" y="0"/>
                  </a:lnTo>
                  <a:lnTo>
                    <a:pt x="401" y="0"/>
                  </a:lnTo>
                  <a:lnTo>
                    <a:pt x="401" y="228"/>
                  </a:lnTo>
                  <a:lnTo>
                    <a:pt x="402" y="229"/>
                  </a:lnTo>
                  <a:lnTo>
                    <a:pt x="402" y="230"/>
                  </a:lnTo>
                  <a:lnTo>
                    <a:pt x="402" y="231"/>
                  </a:lnTo>
                  <a:lnTo>
                    <a:pt x="403" y="231"/>
                  </a:lnTo>
                  <a:lnTo>
                    <a:pt x="404" y="232"/>
                  </a:lnTo>
                  <a:lnTo>
                    <a:pt x="404" y="233"/>
                  </a:lnTo>
                  <a:lnTo>
                    <a:pt x="405" y="234"/>
                  </a:lnTo>
                  <a:lnTo>
                    <a:pt x="405" y="235"/>
                  </a:lnTo>
                  <a:lnTo>
                    <a:pt x="406" y="236"/>
                  </a:lnTo>
                  <a:lnTo>
                    <a:pt x="408" y="237"/>
                  </a:lnTo>
                  <a:lnTo>
                    <a:pt x="408" y="238"/>
                  </a:lnTo>
                  <a:lnTo>
                    <a:pt x="409" y="239"/>
                  </a:lnTo>
                  <a:lnTo>
                    <a:pt x="410" y="239"/>
                  </a:lnTo>
                  <a:lnTo>
                    <a:pt x="410" y="240"/>
                  </a:lnTo>
                  <a:lnTo>
                    <a:pt x="412" y="240"/>
                  </a:lnTo>
                  <a:lnTo>
                    <a:pt x="413" y="241"/>
                  </a:lnTo>
                  <a:lnTo>
                    <a:pt x="414" y="242"/>
                  </a:lnTo>
                  <a:lnTo>
                    <a:pt x="416" y="242"/>
                  </a:lnTo>
                  <a:lnTo>
                    <a:pt x="440" y="252"/>
                  </a:lnTo>
                  <a:lnTo>
                    <a:pt x="444" y="253"/>
                  </a:lnTo>
                  <a:lnTo>
                    <a:pt x="450" y="255"/>
                  </a:lnTo>
                  <a:lnTo>
                    <a:pt x="460" y="257"/>
                  </a:lnTo>
                  <a:lnTo>
                    <a:pt x="467" y="258"/>
                  </a:lnTo>
                  <a:lnTo>
                    <a:pt x="472" y="259"/>
                  </a:lnTo>
                  <a:lnTo>
                    <a:pt x="478" y="259"/>
                  </a:lnTo>
                  <a:lnTo>
                    <a:pt x="512" y="259"/>
                  </a:lnTo>
                  <a:lnTo>
                    <a:pt x="528" y="260"/>
                  </a:lnTo>
                  <a:lnTo>
                    <a:pt x="564" y="269"/>
                  </a:lnTo>
                  <a:lnTo>
                    <a:pt x="591" y="276"/>
                  </a:lnTo>
                  <a:lnTo>
                    <a:pt x="604" y="278"/>
                  </a:lnTo>
                  <a:lnTo>
                    <a:pt x="618" y="280"/>
                  </a:lnTo>
                  <a:lnTo>
                    <a:pt x="648" y="281"/>
                  </a:lnTo>
                  <a:lnTo>
                    <a:pt x="761" y="281"/>
                  </a:lnTo>
                  <a:lnTo>
                    <a:pt x="946" y="281"/>
                  </a:lnTo>
                  <a:lnTo>
                    <a:pt x="946" y="54"/>
                  </a:lnTo>
                  <a:close/>
                </a:path>
              </a:pathLst>
            </a:custGeom>
            <a:solidFill>
              <a:srgbClr val="FFFB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7" name="image25.jpeg">
            <a:extLst>
              <a:ext uri="{FF2B5EF4-FFF2-40B4-BE49-F238E27FC236}">
                <a16:creationId xmlns:a16="http://schemas.microsoft.com/office/drawing/2014/main" id="{93CF3751-0B48-4B7B-A976-043BD2B33535}"/>
              </a:ext>
            </a:extLst>
          </p:cNvPr>
          <p:cNvPicPr>
            <a:picLocks noChangeAspect="1"/>
          </p:cNvPicPr>
          <p:nvPr/>
        </p:nvPicPr>
        <p:blipFill>
          <a:blip r:embed="rId3" cstate="print"/>
          <a:stretch>
            <a:fillRect/>
          </a:stretch>
        </p:blipFill>
        <p:spPr>
          <a:xfrm>
            <a:off x="3360596" y="3548305"/>
            <a:ext cx="5840730" cy="2705764"/>
          </a:xfrm>
          <a:prstGeom prst="rect">
            <a:avLst/>
          </a:prstGeom>
        </p:spPr>
      </p:pic>
    </p:spTree>
    <p:extLst>
      <p:ext uri="{BB962C8B-B14F-4D97-AF65-F5344CB8AC3E}">
        <p14:creationId xmlns:p14="http://schemas.microsoft.com/office/powerpoint/2010/main" val="164635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33405-58D7-4E8E-9C1D-B4E2E717FE80}"/>
              </a:ext>
            </a:extLst>
          </p:cNvPr>
          <p:cNvSpPr>
            <a:spLocks noGrp="1"/>
          </p:cNvSpPr>
          <p:nvPr>
            <p:ph idx="1"/>
          </p:nvPr>
        </p:nvSpPr>
        <p:spPr>
          <a:xfrm>
            <a:off x="833437" y="372341"/>
            <a:ext cx="10515600" cy="5798272"/>
          </a:xfrm>
        </p:spPr>
        <p:txBody>
          <a:bodyPr>
            <a:normAutofit/>
          </a:bodyPr>
          <a:lstStyle/>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Deleting A</a:t>
            </a:r>
            <a:r>
              <a:rPr lang="en-US" sz="230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Bucket</a:t>
            </a:r>
          </a:p>
          <a:p>
            <a:endParaRPr lang="en-IN" sz="2300" dirty="0">
              <a:latin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a:t>
            </a:r>
            <a:r>
              <a:rPr lang="en-US" sz="2300" spc="-8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1:</a:t>
            </a:r>
            <a:r>
              <a:rPr lang="en-US" sz="23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To</a:t>
            </a:r>
            <a:r>
              <a:rPr lang="en-US" sz="23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delete</a:t>
            </a:r>
            <a:r>
              <a:rPr lang="en-US" sz="2300" spc="-8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a</a:t>
            </a:r>
            <a:r>
              <a:rPr lang="en-US" sz="23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bucket</a:t>
            </a:r>
            <a:r>
              <a:rPr lang="en-US" sz="23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select</a:t>
            </a:r>
            <a:r>
              <a:rPr lang="en-US" sz="23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the</a:t>
            </a:r>
            <a:r>
              <a:rPr lang="en-US" sz="23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bucket</a:t>
            </a:r>
            <a:r>
              <a:rPr lang="en-US" sz="2300" spc="-7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to</a:t>
            </a:r>
            <a:r>
              <a:rPr lang="en-US" sz="2300" spc="-7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be</a:t>
            </a:r>
            <a:r>
              <a:rPr lang="en-US" sz="2300" spc="-8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deleted</a:t>
            </a:r>
            <a:r>
              <a:rPr lang="en-US" sz="2300" spc="-8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and</a:t>
            </a:r>
            <a:r>
              <a:rPr lang="en-US" sz="2300" spc="-7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select</a:t>
            </a:r>
            <a:r>
              <a:rPr lang="en-US" sz="2300" spc="-7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the</a:t>
            </a:r>
            <a:r>
              <a:rPr lang="en-US" sz="23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“Empty”</a:t>
            </a:r>
            <a:r>
              <a:rPr lang="en-US" sz="2300" spc="-8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option Located on the right top of the</a:t>
            </a:r>
            <a:r>
              <a:rPr lang="en-US" sz="23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page.</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grpSp>
        <p:nvGrpSpPr>
          <p:cNvPr id="9" name="Group 10">
            <a:extLst>
              <a:ext uri="{FF2B5EF4-FFF2-40B4-BE49-F238E27FC236}">
                <a16:creationId xmlns:a16="http://schemas.microsoft.com/office/drawing/2014/main" id="{FDC977F0-DABB-43B9-AD4E-532EEBBE5C4F}"/>
              </a:ext>
            </a:extLst>
          </p:cNvPr>
          <p:cNvGrpSpPr>
            <a:grpSpLocks/>
          </p:cNvGrpSpPr>
          <p:nvPr/>
        </p:nvGrpSpPr>
        <p:grpSpPr bwMode="auto">
          <a:xfrm>
            <a:off x="2078181" y="864549"/>
            <a:ext cx="7084291" cy="1414463"/>
            <a:chOff x="1701" y="257"/>
            <a:chExt cx="9119" cy="2227"/>
          </a:xfrm>
        </p:grpSpPr>
        <p:pic>
          <p:nvPicPr>
            <p:cNvPr id="7179" name="Picture 11">
              <a:extLst>
                <a:ext uri="{FF2B5EF4-FFF2-40B4-BE49-F238E27FC236}">
                  <a16:creationId xmlns:a16="http://schemas.microsoft.com/office/drawing/2014/main" id="{FF0488DE-3AFC-41B4-9D99-943FC73DC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 y="257"/>
              <a:ext cx="9119" cy="2209"/>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51600607-F108-4719-AC6B-72EC2E860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 y="1698"/>
              <a:ext cx="360" cy="129"/>
            </a:xfrm>
            <a:prstGeom prst="rect">
              <a:avLst/>
            </a:prstGeom>
            <a:noFill/>
            <a:extLst>
              <a:ext uri="{909E8E84-426E-40DD-AFC4-6F175D3DCCD1}">
                <a14:hiddenFill xmlns:a14="http://schemas.microsoft.com/office/drawing/2010/main">
                  <a:solidFill>
                    <a:srgbClr val="FFFFFF"/>
                  </a:solidFill>
                </a14:hiddenFill>
              </a:ext>
            </a:extLst>
          </p:spPr>
        </p:pic>
        <p:pic>
          <p:nvPicPr>
            <p:cNvPr id="7181" name="Picture 13">
              <a:extLst>
                <a:ext uri="{FF2B5EF4-FFF2-40B4-BE49-F238E27FC236}">
                  <a16:creationId xmlns:a16="http://schemas.microsoft.com/office/drawing/2014/main" id="{718B2CEB-E550-49C1-8093-118EDEF271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9" y="2348"/>
              <a:ext cx="294" cy="1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14">
            <a:extLst>
              <a:ext uri="{FF2B5EF4-FFF2-40B4-BE49-F238E27FC236}">
                <a16:creationId xmlns:a16="http://schemas.microsoft.com/office/drawing/2014/main" id="{6AB5529F-C540-469E-B42B-A718AB17CBC5}"/>
              </a:ext>
            </a:extLst>
          </p:cNvPr>
          <p:cNvGrpSpPr>
            <a:grpSpLocks/>
          </p:cNvGrpSpPr>
          <p:nvPr/>
        </p:nvGrpSpPr>
        <p:grpSpPr bwMode="auto">
          <a:xfrm>
            <a:off x="2285948" y="2364681"/>
            <a:ext cx="6876524" cy="2554742"/>
            <a:chOff x="1701" y="2752"/>
            <a:chExt cx="9121" cy="4024"/>
          </a:xfrm>
        </p:grpSpPr>
        <p:pic>
          <p:nvPicPr>
            <p:cNvPr id="7183" name="Picture 15">
              <a:extLst>
                <a:ext uri="{FF2B5EF4-FFF2-40B4-BE49-F238E27FC236}">
                  <a16:creationId xmlns:a16="http://schemas.microsoft.com/office/drawing/2014/main" id="{37258804-2FD0-4A0F-90F8-F96D2E2944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 y="2752"/>
              <a:ext cx="9121" cy="4024"/>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6">
              <a:extLst>
                <a:ext uri="{FF2B5EF4-FFF2-40B4-BE49-F238E27FC236}">
                  <a16:creationId xmlns:a16="http://schemas.microsoft.com/office/drawing/2014/main" id="{4518D56B-8E5E-4FD5-9E77-617DFF70C224}"/>
                </a:ext>
              </a:extLst>
            </p:cNvPr>
            <p:cNvSpPr>
              <a:spLocks/>
            </p:cNvSpPr>
            <p:nvPr/>
          </p:nvSpPr>
          <p:spPr bwMode="auto">
            <a:xfrm>
              <a:off x="2308" y="6655"/>
              <a:ext cx="811" cy="121"/>
            </a:xfrm>
            <a:custGeom>
              <a:avLst/>
              <a:gdLst>
                <a:gd name="T0" fmla="+- 0 3087 2309"/>
                <a:gd name="T1" fmla="*/ T0 w 811"/>
                <a:gd name="T2" fmla="+- 0 6655 6655"/>
                <a:gd name="T3" fmla="*/ 6655 h 121"/>
                <a:gd name="T4" fmla="+- 0 2309 2309"/>
                <a:gd name="T5" fmla="*/ T4 w 811"/>
                <a:gd name="T6" fmla="+- 0 6655 6655"/>
                <a:gd name="T7" fmla="*/ 6655 h 121"/>
                <a:gd name="T8" fmla="+- 0 2309 2309"/>
                <a:gd name="T9" fmla="*/ T8 w 811"/>
                <a:gd name="T10" fmla="+- 0 6768 6655"/>
                <a:gd name="T11" fmla="*/ 6768 h 121"/>
                <a:gd name="T12" fmla="+- 0 3028 2309"/>
                <a:gd name="T13" fmla="*/ T12 w 811"/>
                <a:gd name="T14" fmla="+- 0 6768 6655"/>
                <a:gd name="T15" fmla="*/ 6768 h 121"/>
                <a:gd name="T16" fmla="+- 0 3055 2309"/>
                <a:gd name="T17" fmla="*/ T16 w 811"/>
                <a:gd name="T18" fmla="+- 0 6769 6655"/>
                <a:gd name="T19" fmla="*/ 6769 h 121"/>
                <a:gd name="T20" fmla="+- 0 3055 2309"/>
                <a:gd name="T21" fmla="*/ T20 w 811"/>
                <a:gd name="T22" fmla="+- 0 6770 6655"/>
                <a:gd name="T23" fmla="*/ 6770 h 121"/>
                <a:gd name="T24" fmla="+- 0 3056 2309"/>
                <a:gd name="T25" fmla="*/ T24 w 811"/>
                <a:gd name="T26" fmla="+- 0 6770 6655"/>
                <a:gd name="T27" fmla="*/ 6770 h 121"/>
                <a:gd name="T28" fmla="+- 0 3057 2309"/>
                <a:gd name="T29" fmla="*/ T28 w 811"/>
                <a:gd name="T30" fmla="+- 0 6770 6655"/>
                <a:gd name="T31" fmla="*/ 6770 h 121"/>
                <a:gd name="T32" fmla="+- 0 3057 2309"/>
                <a:gd name="T33" fmla="*/ T32 w 811"/>
                <a:gd name="T34" fmla="+- 0 6770 6655"/>
                <a:gd name="T35" fmla="*/ 6770 h 121"/>
                <a:gd name="T36" fmla="+- 0 3058 2309"/>
                <a:gd name="T37" fmla="*/ T36 w 811"/>
                <a:gd name="T38" fmla="+- 0 6771 6655"/>
                <a:gd name="T39" fmla="*/ 6771 h 121"/>
                <a:gd name="T40" fmla="+- 0 3058 2309"/>
                <a:gd name="T41" fmla="*/ T40 w 811"/>
                <a:gd name="T42" fmla="+- 0 6771 6655"/>
                <a:gd name="T43" fmla="*/ 6771 h 121"/>
                <a:gd name="T44" fmla="+- 0 3058 2309"/>
                <a:gd name="T45" fmla="*/ T44 w 811"/>
                <a:gd name="T46" fmla="+- 0 6771 6655"/>
                <a:gd name="T47" fmla="*/ 6771 h 121"/>
                <a:gd name="T48" fmla="+- 0 3059 2309"/>
                <a:gd name="T49" fmla="*/ T48 w 811"/>
                <a:gd name="T50" fmla="+- 0 6771 6655"/>
                <a:gd name="T51" fmla="*/ 6771 h 121"/>
                <a:gd name="T52" fmla="+- 0 3059 2309"/>
                <a:gd name="T53" fmla="*/ T52 w 811"/>
                <a:gd name="T54" fmla="+- 0 6772 6655"/>
                <a:gd name="T55" fmla="*/ 6772 h 121"/>
                <a:gd name="T56" fmla="+- 0 3060 2309"/>
                <a:gd name="T57" fmla="*/ T56 w 811"/>
                <a:gd name="T58" fmla="+- 0 6772 6655"/>
                <a:gd name="T59" fmla="*/ 6772 h 121"/>
                <a:gd name="T60" fmla="+- 0 3060 2309"/>
                <a:gd name="T61" fmla="*/ T60 w 811"/>
                <a:gd name="T62" fmla="+- 0 6772 6655"/>
                <a:gd name="T63" fmla="*/ 6772 h 121"/>
                <a:gd name="T64" fmla="+- 0 3061 2309"/>
                <a:gd name="T65" fmla="*/ T64 w 811"/>
                <a:gd name="T66" fmla="+- 0 6773 6655"/>
                <a:gd name="T67" fmla="*/ 6773 h 121"/>
                <a:gd name="T68" fmla="+- 0 3061 2309"/>
                <a:gd name="T69" fmla="*/ T68 w 811"/>
                <a:gd name="T70" fmla="+- 0 6773 6655"/>
                <a:gd name="T71" fmla="*/ 6773 h 121"/>
                <a:gd name="T72" fmla="+- 0 3061 2309"/>
                <a:gd name="T73" fmla="*/ T72 w 811"/>
                <a:gd name="T74" fmla="+- 0 6774 6655"/>
                <a:gd name="T75" fmla="*/ 6774 h 121"/>
                <a:gd name="T76" fmla="+- 0 3062 2309"/>
                <a:gd name="T77" fmla="*/ T76 w 811"/>
                <a:gd name="T78" fmla="+- 0 6774 6655"/>
                <a:gd name="T79" fmla="*/ 6774 h 121"/>
                <a:gd name="T80" fmla="+- 0 3062 2309"/>
                <a:gd name="T81" fmla="*/ T80 w 811"/>
                <a:gd name="T82" fmla="+- 0 6775 6655"/>
                <a:gd name="T83" fmla="*/ 6775 h 121"/>
                <a:gd name="T84" fmla="+- 0 3062 2309"/>
                <a:gd name="T85" fmla="*/ T84 w 811"/>
                <a:gd name="T86" fmla="+- 0 6775 6655"/>
                <a:gd name="T87" fmla="*/ 6775 h 121"/>
                <a:gd name="T88" fmla="+- 0 3063 2309"/>
                <a:gd name="T89" fmla="*/ T88 w 811"/>
                <a:gd name="T90" fmla="+- 0 6776 6655"/>
                <a:gd name="T91" fmla="*/ 6776 h 121"/>
                <a:gd name="T92" fmla="+- 0 3120 2309"/>
                <a:gd name="T93" fmla="*/ T92 w 811"/>
                <a:gd name="T94" fmla="+- 0 6776 6655"/>
                <a:gd name="T95" fmla="*/ 6776 h 121"/>
                <a:gd name="T96" fmla="+- 0 3120 2309"/>
                <a:gd name="T97" fmla="*/ T96 w 811"/>
                <a:gd name="T98" fmla="+- 0 6662 6655"/>
                <a:gd name="T99" fmla="*/ 6662 h 121"/>
                <a:gd name="T100" fmla="+- 0 3119 2309"/>
                <a:gd name="T101" fmla="*/ T100 w 811"/>
                <a:gd name="T102" fmla="+- 0 6662 6655"/>
                <a:gd name="T103" fmla="*/ 6662 h 121"/>
                <a:gd name="T104" fmla="+- 0 3119 2309"/>
                <a:gd name="T105" fmla="*/ T104 w 811"/>
                <a:gd name="T106" fmla="+- 0 6661 6655"/>
                <a:gd name="T107" fmla="*/ 6661 h 121"/>
                <a:gd name="T108" fmla="+- 0 3118 2309"/>
                <a:gd name="T109" fmla="*/ T108 w 811"/>
                <a:gd name="T110" fmla="+- 0 6661 6655"/>
                <a:gd name="T111" fmla="*/ 6661 h 121"/>
                <a:gd name="T112" fmla="+- 0 3118 2309"/>
                <a:gd name="T113" fmla="*/ T112 w 811"/>
                <a:gd name="T114" fmla="+- 0 6661 6655"/>
                <a:gd name="T115" fmla="*/ 6661 h 121"/>
                <a:gd name="T116" fmla="+- 0 3118 2309"/>
                <a:gd name="T117" fmla="*/ T116 w 811"/>
                <a:gd name="T118" fmla="+- 0 6660 6655"/>
                <a:gd name="T119" fmla="*/ 6660 h 121"/>
                <a:gd name="T120" fmla="+- 0 3118 2309"/>
                <a:gd name="T121" fmla="*/ T120 w 811"/>
                <a:gd name="T122" fmla="+- 0 6660 6655"/>
                <a:gd name="T123" fmla="*/ 6660 h 121"/>
                <a:gd name="T124" fmla="+- 0 3117 2309"/>
                <a:gd name="T125" fmla="*/ T124 w 811"/>
                <a:gd name="T126" fmla="+- 0 6660 6655"/>
                <a:gd name="T127" fmla="*/ 6660 h 121"/>
                <a:gd name="T128" fmla="+- 0 3117 2309"/>
                <a:gd name="T129" fmla="*/ T128 w 811"/>
                <a:gd name="T130" fmla="+- 0 6659 6655"/>
                <a:gd name="T131" fmla="*/ 6659 h 121"/>
                <a:gd name="T132" fmla="+- 0 3116 2309"/>
                <a:gd name="T133" fmla="*/ T132 w 811"/>
                <a:gd name="T134" fmla="+- 0 6659 6655"/>
                <a:gd name="T135" fmla="*/ 6659 h 121"/>
                <a:gd name="T136" fmla="+- 0 3116 2309"/>
                <a:gd name="T137" fmla="*/ T136 w 811"/>
                <a:gd name="T138" fmla="+- 0 6658 6655"/>
                <a:gd name="T139" fmla="*/ 6658 h 121"/>
                <a:gd name="T140" fmla="+- 0 3115 2309"/>
                <a:gd name="T141" fmla="*/ T140 w 811"/>
                <a:gd name="T142" fmla="+- 0 6658 6655"/>
                <a:gd name="T143" fmla="*/ 6658 h 121"/>
                <a:gd name="T144" fmla="+- 0 3115 2309"/>
                <a:gd name="T145" fmla="*/ T144 w 811"/>
                <a:gd name="T146" fmla="+- 0 6657 6655"/>
                <a:gd name="T147" fmla="*/ 6657 h 121"/>
                <a:gd name="T148" fmla="+- 0 3114 2309"/>
                <a:gd name="T149" fmla="*/ T148 w 811"/>
                <a:gd name="T150" fmla="+- 0 6657 6655"/>
                <a:gd name="T151" fmla="*/ 6657 h 121"/>
                <a:gd name="T152" fmla="+- 0 3114 2309"/>
                <a:gd name="T153" fmla="*/ T152 w 811"/>
                <a:gd name="T154" fmla="+- 0 6657 6655"/>
                <a:gd name="T155" fmla="*/ 6657 h 121"/>
                <a:gd name="T156" fmla="+- 0 3113 2309"/>
                <a:gd name="T157" fmla="*/ T156 w 811"/>
                <a:gd name="T158" fmla="+- 0 6657 6655"/>
                <a:gd name="T159" fmla="*/ 6657 h 121"/>
                <a:gd name="T160" fmla="+- 0 3113 2309"/>
                <a:gd name="T161" fmla="*/ T160 w 811"/>
                <a:gd name="T162" fmla="+- 0 6656 6655"/>
                <a:gd name="T163" fmla="*/ 6656 h 121"/>
                <a:gd name="T164" fmla="+- 0 3112 2309"/>
                <a:gd name="T165" fmla="*/ T164 w 811"/>
                <a:gd name="T166" fmla="+- 0 6656 6655"/>
                <a:gd name="T167" fmla="*/ 6656 h 121"/>
                <a:gd name="T168" fmla="+- 0 3112 2309"/>
                <a:gd name="T169" fmla="*/ T168 w 811"/>
                <a:gd name="T170" fmla="+- 0 6656 6655"/>
                <a:gd name="T171" fmla="*/ 6656 h 121"/>
                <a:gd name="T172" fmla="+- 0 3087 2309"/>
                <a:gd name="T173" fmla="*/ T172 w 811"/>
                <a:gd name="T174" fmla="+- 0 6655 6655"/>
                <a:gd name="T175" fmla="*/ 6655 h 12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811" h="121">
                  <a:moveTo>
                    <a:pt x="778" y="0"/>
                  </a:moveTo>
                  <a:lnTo>
                    <a:pt x="0" y="0"/>
                  </a:lnTo>
                  <a:lnTo>
                    <a:pt x="0" y="113"/>
                  </a:lnTo>
                  <a:lnTo>
                    <a:pt x="719" y="113"/>
                  </a:lnTo>
                  <a:lnTo>
                    <a:pt x="746" y="114"/>
                  </a:lnTo>
                  <a:lnTo>
                    <a:pt x="746" y="115"/>
                  </a:lnTo>
                  <a:lnTo>
                    <a:pt x="747" y="115"/>
                  </a:lnTo>
                  <a:lnTo>
                    <a:pt x="748" y="115"/>
                  </a:lnTo>
                  <a:lnTo>
                    <a:pt x="749" y="116"/>
                  </a:lnTo>
                  <a:lnTo>
                    <a:pt x="750" y="116"/>
                  </a:lnTo>
                  <a:lnTo>
                    <a:pt x="750" y="117"/>
                  </a:lnTo>
                  <a:lnTo>
                    <a:pt x="751" y="117"/>
                  </a:lnTo>
                  <a:lnTo>
                    <a:pt x="752" y="118"/>
                  </a:lnTo>
                  <a:lnTo>
                    <a:pt x="752" y="119"/>
                  </a:lnTo>
                  <a:lnTo>
                    <a:pt x="753" y="119"/>
                  </a:lnTo>
                  <a:lnTo>
                    <a:pt x="753" y="120"/>
                  </a:lnTo>
                  <a:lnTo>
                    <a:pt x="754" y="121"/>
                  </a:lnTo>
                  <a:lnTo>
                    <a:pt x="811" y="121"/>
                  </a:lnTo>
                  <a:lnTo>
                    <a:pt x="811" y="7"/>
                  </a:lnTo>
                  <a:lnTo>
                    <a:pt x="810" y="7"/>
                  </a:lnTo>
                  <a:lnTo>
                    <a:pt x="810" y="6"/>
                  </a:lnTo>
                  <a:lnTo>
                    <a:pt x="809" y="6"/>
                  </a:lnTo>
                  <a:lnTo>
                    <a:pt x="809" y="5"/>
                  </a:lnTo>
                  <a:lnTo>
                    <a:pt x="808" y="5"/>
                  </a:lnTo>
                  <a:lnTo>
                    <a:pt x="808" y="4"/>
                  </a:lnTo>
                  <a:lnTo>
                    <a:pt x="807" y="4"/>
                  </a:lnTo>
                  <a:lnTo>
                    <a:pt x="807" y="3"/>
                  </a:lnTo>
                  <a:lnTo>
                    <a:pt x="806" y="3"/>
                  </a:lnTo>
                  <a:lnTo>
                    <a:pt x="806" y="2"/>
                  </a:lnTo>
                  <a:lnTo>
                    <a:pt x="805" y="2"/>
                  </a:lnTo>
                  <a:lnTo>
                    <a:pt x="804" y="2"/>
                  </a:lnTo>
                  <a:lnTo>
                    <a:pt x="804" y="1"/>
                  </a:lnTo>
                  <a:lnTo>
                    <a:pt x="803" y="1"/>
                  </a:lnTo>
                  <a:lnTo>
                    <a:pt x="778" y="0"/>
                  </a:lnTo>
                  <a:close/>
                </a:path>
              </a:pathLst>
            </a:custGeom>
            <a:solidFill>
              <a:srgbClr val="FFFB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399919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FBC10-A987-4280-ACB8-A3F2D997533A}"/>
              </a:ext>
            </a:extLst>
          </p:cNvPr>
          <p:cNvSpPr>
            <a:spLocks noGrp="1"/>
          </p:cNvSpPr>
          <p:nvPr>
            <p:ph idx="1"/>
          </p:nvPr>
        </p:nvSpPr>
        <p:spPr>
          <a:xfrm>
            <a:off x="838200" y="587953"/>
            <a:ext cx="10515600" cy="4351338"/>
          </a:xfrm>
        </p:spPr>
        <p:txBody>
          <a:bodyPr>
            <a:normAutofit/>
          </a:bodyPr>
          <a:lstStyle/>
          <a:p>
            <a:pPr marL="0" marR="363220" indent="0">
              <a:lnSpc>
                <a:spcPct val="150000"/>
              </a:lnSpc>
              <a:spcBef>
                <a:spcPts val="465"/>
              </a:spcBef>
              <a:spcAft>
                <a:spcPts val="0"/>
              </a:spcAft>
              <a:buNone/>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2: After emptying the bucket go to the delete menu and enter the bucket name and select the option “Delete bucket”. The bucket got deleted.</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p:txBody>
      </p:sp>
      <p:pic>
        <p:nvPicPr>
          <p:cNvPr id="5" name="image31.jpeg">
            <a:extLst>
              <a:ext uri="{FF2B5EF4-FFF2-40B4-BE49-F238E27FC236}">
                <a16:creationId xmlns:a16="http://schemas.microsoft.com/office/drawing/2014/main" id="{0BEE8CC1-7554-4D4D-95E2-668918FB79C8}"/>
              </a:ext>
            </a:extLst>
          </p:cNvPr>
          <p:cNvPicPr>
            <a:picLocks noChangeAspect="1"/>
          </p:cNvPicPr>
          <p:nvPr/>
        </p:nvPicPr>
        <p:blipFill>
          <a:blip r:embed="rId2" cstate="print"/>
          <a:stretch>
            <a:fillRect/>
          </a:stretch>
        </p:blipFill>
        <p:spPr>
          <a:xfrm>
            <a:off x="3175635" y="1653801"/>
            <a:ext cx="5840730" cy="2751944"/>
          </a:xfrm>
          <a:prstGeom prst="rect">
            <a:avLst/>
          </a:prstGeom>
        </p:spPr>
      </p:pic>
    </p:spTree>
    <p:extLst>
      <p:ext uri="{BB962C8B-B14F-4D97-AF65-F5344CB8AC3E}">
        <p14:creationId xmlns:p14="http://schemas.microsoft.com/office/powerpoint/2010/main" val="4144876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189B-EB2B-459B-B778-6A0E172ADB52}"/>
              </a:ext>
            </a:extLst>
          </p:cNvPr>
          <p:cNvSpPr>
            <a:spLocks noGrp="1"/>
          </p:cNvSpPr>
          <p:nvPr>
            <p:ph type="title"/>
          </p:nvPr>
        </p:nvSpPr>
        <p:spPr>
          <a:xfrm>
            <a:off x="581891" y="365125"/>
            <a:ext cx="10771909" cy="1325563"/>
          </a:xfrm>
        </p:spPr>
        <p:txBody>
          <a:bodyPr>
            <a:noAutofit/>
          </a:bodyPr>
          <a:lstStyle/>
          <a:p>
            <a:pPr marL="742950" lvl="1" indent="-285750">
              <a:spcBef>
                <a:spcPts val="965"/>
              </a:spcBef>
              <a:spcAft>
                <a:spcPts val="0"/>
              </a:spcAft>
              <a:tabLst>
                <a:tab pos="845185" algn="l"/>
              </a:tabLst>
            </a:pPr>
            <a:r>
              <a:rPr lang="en-US" sz="2500" b="1" dirty="0">
                <a:effectLst/>
                <a:latin typeface="Times New Roman" panose="02020603050405020304" pitchFamily="18" charset="0"/>
                <a:ea typeface="Arial" panose="020B0604020202020204" pitchFamily="34" charset="0"/>
                <a:cs typeface="Times New Roman" panose="02020603050405020304" pitchFamily="18" charset="0"/>
              </a:rPr>
              <a:t>5.PRACTICAL EXPLANATION OF AMAZON</a:t>
            </a:r>
            <a:r>
              <a:rPr lang="en-US" sz="2500" b="1" spc="-2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500" b="1" dirty="0">
                <a:effectLst/>
                <a:latin typeface="Times New Roman" panose="02020603050405020304" pitchFamily="18" charset="0"/>
                <a:ea typeface="Arial" panose="020B0604020202020204" pitchFamily="34" charset="0"/>
                <a:cs typeface="Times New Roman" panose="02020603050405020304" pitchFamily="18" charset="0"/>
              </a:rPr>
              <a:t>EBS</a:t>
            </a:r>
            <a:br>
              <a:rPr lang="en-IN" sz="2500" dirty="0">
                <a:effectLst/>
                <a:latin typeface="Times New Roman" panose="02020603050405020304" pitchFamily="18" charset="0"/>
                <a:ea typeface="Arial" panose="020B0604020202020204" pitchFamily="34" charset="0"/>
                <a:cs typeface="Times New Roman" panose="02020603050405020304" pitchFamily="18" charset="0"/>
              </a:rPr>
            </a:br>
            <a:r>
              <a:rPr lang="en-US" sz="2500" b="1" dirty="0">
                <a:effectLst/>
                <a:latin typeface="Times New Roman" panose="02020603050405020304" pitchFamily="18" charset="0"/>
                <a:ea typeface="Arial" panose="020B0604020202020204" pitchFamily="34" charset="0"/>
                <a:cs typeface="Times New Roman" panose="02020603050405020304" pitchFamily="18" charset="0"/>
              </a:rPr>
              <a:t> </a:t>
            </a:r>
            <a:br>
              <a:rPr lang="en-IN" sz="2500" dirty="0">
                <a:effectLst/>
                <a:latin typeface="Times New Roman" panose="02020603050405020304" pitchFamily="18" charset="0"/>
                <a:ea typeface="Arial" panose="020B0604020202020204" pitchFamily="34" charset="0"/>
                <a:cs typeface="Times New Roman" panose="02020603050405020304" pitchFamily="18" charset="0"/>
              </a:rPr>
            </a:br>
            <a:endParaRPr lang="en-IN" sz="2500" dirty="0">
              <a:latin typeface="Times New Roman" panose="02020603050405020304" pitchFamily="18" charset="0"/>
              <a:cs typeface="Times New Roman" panose="02020603050405020304" pitchFamily="18" charset="0"/>
            </a:endParaRPr>
          </a:p>
        </p:txBody>
      </p:sp>
      <p:grpSp>
        <p:nvGrpSpPr>
          <p:cNvPr id="5" name="Group 1">
            <a:extLst>
              <a:ext uri="{FF2B5EF4-FFF2-40B4-BE49-F238E27FC236}">
                <a16:creationId xmlns:a16="http://schemas.microsoft.com/office/drawing/2014/main" id="{878FB8FF-FD69-4D7A-8F7A-3069F559AEF6}"/>
              </a:ext>
            </a:extLst>
          </p:cNvPr>
          <p:cNvGrpSpPr>
            <a:grpSpLocks/>
          </p:cNvGrpSpPr>
          <p:nvPr/>
        </p:nvGrpSpPr>
        <p:grpSpPr bwMode="auto">
          <a:xfrm>
            <a:off x="2280377" y="1652364"/>
            <a:ext cx="6577295" cy="2531709"/>
            <a:chOff x="1701" y="257"/>
            <a:chExt cx="9119" cy="4326"/>
          </a:xfrm>
        </p:grpSpPr>
        <p:pic>
          <p:nvPicPr>
            <p:cNvPr id="8196" name="Picture 4">
              <a:extLst>
                <a:ext uri="{FF2B5EF4-FFF2-40B4-BE49-F238E27FC236}">
                  <a16:creationId xmlns:a16="http://schemas.microsoft.com/office/drawing/2014/main" id="{8620C1B4-6195-4E1A-9431-31EE90CA2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 y="257"/>
              <a:ext cx="9119" cy="4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16A48B9-5006-4FFC-8788-413FCD14526C}"/>
                </a:ext>
              </a:extLst>
            </p:cNvPr>
            <p:cNvSpPr>
              <a:spLocks noChangeArrowheads="1"/>
            </p:cNvSpPr>
            <p:nvPr/>
          </p:nvSpPr>
          <p:spPr bwMode="auto">
            <a:xfrm>
              <a:off x="2794" y="2591"/>
              <a:ext cx="375" cy="114"/>
            </a:xfrm>
            <a:prstGeom prst="rect">
              <a:avLst/>
            </a:prstGeom>
            <a:solidFill>
              <a:srgbClr val="FFFB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a:extLst>
                <a:ext uri="{FF2B5EF4-FFF2-40B4-BE49-F238E27FC236}">
                  <a16:creationId xmlns:a16="http://schemas.microsoft.com/office/drawing/2014/main" id="{7A47040F-5317-432C-91A2-CA7FE2E0B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 y="777"/>
              <a:ext cx="4126" cy="28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6">
            <a:extLst>
              <a:ext uri="{FF2B5EF4-FFF2-40B4-BE49-F238E27FC236}">
                <a16:creationId xmlns:a16="http://schemas.microsoft.com/office/drawing/2014/main" id="{5FDD9BAF-BE71-4B90-BA7C-2B8704D7FB6B}"/>
              </a:ext>
            </a:extLst>
          </p:cNvPr>
          <p:cNvSpPr>
            <a:spLocks noChangeArrowheads="1"/>
          </p:cNvSpPr>
          <p:nvPr/>
        </p:nvSpPr>
        <p:spPr bwMode="auto">
          <a:xfrm>
            <a:off x="198529" y="1804645"/>
            <a:ext cx="13846936" cy="5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Content Placeholder 8">
            <a:extLst>
              <a:ext uri="{FF2B5EF4-FFF2-40B4-BE49-F238E27FC236}">
                <a16:creationId xmlns:a16="http://schemas.microsoft.com/office/drawing/2014/main" id="{82EE60F9-9369-4775-BF32-13B49C3C7A55}"/>
              </a:ext>
            </a:extLst>
          </p:cNvPr>
          <p:cNvSpPr>
            <a:spLocks noGrp="1"/>
          </p:cNvSpPr>
          <p:nvPr>
            <p:ph idx="1"/>
          </p:nvPr>
        </p:nvSpPr>
        <p:spPr>
          <a:xfrm>
            <a:off x="838200" y="1128922"/>
            <a:ext cx="10515600" cy="4262950"/>
          </a:xfrm>
        </p:spPr>
        <p:txBody>
          <a:bodyPr>
            <a:normAutofit/>
          </a:bodyPr>
          <a:lstStyle/>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Creation Of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Ebs</a:t>
            </a:r>
            <a:r>
              <a:rPr lang="en-US" sz="230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Snapshots</a:t>
            </a: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1: For creating EBS Snapshot, go to EC2 by selecting it from management console</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52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B9133-C1CF-40F2-9256-C593B9291067}"/>
              </a:ext>
            </a:extLst>
          </p:cNvPr>
          <p:cNvSpPr>
            <a:spLocks noGrp="1"/>
          </p:cNvSpPr>
          <p:nvPr>
            <p:ph idx="1"/>
          </p:nvPr>
        </p:nvSpPr>
        <p:spPr>
          <a:xfrm>
            <a:off x="514927" y="393988"/>
            <a:ext cx="10515600" cy="6052994"/>
          </a:xfrm>
        </p:spPr>
        <p:txBody>
          <a:bodyPr>
            <a:normAutofit/>
          </a:bodyPr>
          <a:lstStyle/>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2: After entering into EC2 dashboard, we can find Elastic Block Store on the left side and select snapshots.</a:t>
            </a: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3: Select “Create snapshot” to create a new snapshot.</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grpSp>
        <p:nvGrpSpPr>
          <p:cNvPr id="4" name="Group 2">
            <a:extLst>
              <a:ext uri="{FF2B5EF4-FFF2-40B4-BE49-F238E27FC236}">
                <a16:creationId xmlns:a16="http://schemas.microsoft.com/office/drawing/2014/main" id="{3D7E5E1E-9D69-4E32-AE51-DF6479DB2FFE}"/>
              </a:ext>
            </a:extLst>
          </p:cNvPr>
          <p:cNvGrpSpPr>
            <a:grpSpLocks/>
          </p:cNvGrpSpPr>
          <p:nvPr/>
        </p:nvGrpSpPr>
        <p:grpSpPr bwMode="auto">
          <a:xfrm>
            <a:off x="3388302" y="1053347"/>
            <a:ext cx="4998316" cy="2334263"/>
            <a:chOff x="1701" y="1026"/>
            <a:chExt cx="9121" cy="5131"/>
          </a:xfrm>
        </p:grpSpPr>
        <p:pic>
          <p:nvPicPr>
            <p:cNvPr id="9219" name="Picture 3">
              <a:extLst>
                <a:ext uri="{FF2B5EF4-FFF2-40B4-BE49-F238E27FC236}">
                  <a16:creationId xmlns:a16="http://schemas.microsoft.com/office/drawing/2014/main" id="{7532B89B-F614-4385-B99E-CC07393AA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 y="1026"/>
              <a:ext cx="9121" cy="513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7FEF519-B995-455D-B91F-5BC49CF9F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 y="3493"/>
              <a:ext cx="1046" cy="85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9">
            <a:extLst>
              <a:ext uri="{FF2B5EF4-FFF2-40B4-BE49-F238E27FC236}">
                <a16:creationId xmlns:a16="http://schemas.microsoft.com/office/drawing/2014/main" id="{2BF624B8-0C51-4D1D-8581-BEED8FBF48C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6" name="Group 5">
            <a:extLst>
              <a:ext uri="{FF2B5EF4-FFF2-40B4-BE49-F238E27FC236}">
                <a16:creationId xmlns:a16="http://schemas.microsoft.com/office/drawing/2014/main" id="{B4A6C477-2B51-4049-9AE9-BFD0218D50ED}"/>
              </a:ext>
            </a:extLst>
          </p:cNvPr>
          <p:cNvGrpSpPr>
            <a:grpSpLocks/>
          </p:cNvGrpSpPr>
          <p:nvPr/>
        </p:nvGrpSpPr>
        <p:grpSpPr bwMode="auto">
          <a:xfrm>
            <a:off x="2766292" y="4046969"/>
            <a:ext cx="5791200" cy="2334263"/>
            <a:chOff x="0" y="0"/>
            <a:chExt cx="9121" cy="5131"/>
          </a:xfrm>
        </p:grpSpPr>
        <p:pic>
          <p:nvPicPr>
            <p:cNvPr id="9224" name="Picture 8">
              <a:extLst>
                <a:ext uri="{FF2B5EF4-FFF2-40B4-BE49-F238E27FC236}">
                  <a16:creationId xmlns:a16="http://schemas.microsoft.com/office/drawing/2014/main" id="{B6DC7DDF-84A5-4DF9-8F21-E88AE9A407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21" cy="5131"/>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a:extLst>
                <a:ext uri="{FF2B5EF4-FFF2-40B4-BE49-F238E27FC236}">
                  <a16:creationId xmlns:a16="http://schemas.microsoft.com/office/drawing/2014/main" id="{B6183377-3EBF-4468-A7BD-572C394AA4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5" y="858"/>
              <a:ext cx="940" cy="37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962D77A9-0605-4903-8235-047D244909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7" y="1851"/>
              <a:ext cx="1130" cy="3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72083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F3E9060-0975-4F47-A0B3-9F14F856E687}"/>
              </a:ext>
            </a:extLst>
          </p:cNvPr>
          <p:cNvSpPr>
            <a:spLocks noGrp="1"/>
          </p:cNvSpPr>
          <p:nvPr>
            <p:ph idx="1"/>
          </p:nvPr>
        </p:nvSpPr>
        <p:spPr>
          <a:xfrm>
            <a:off x="838200" y="397164"/>
            <a:ext cx="10515600" cy="5779799"/>
          </a:xfrm>
        </p:spPr>
        <p:txBody>
          <a:bodyPr/>
          <a:lstStyle/>
          <a:p>
            <a:pPr marL="102870">
              <a:spcBef>
                <a:spcPts val="465"/>
              </a:spcBef>
              <a:spcAft>
                <a:spcPts val="0"/>
              </a:spcAft>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4: Select the required volume or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instance.</a:t>
            </a:r>
            <a:r>
              <a:rPr lang="en-US" sz="2300" dirty="0" err="1">
                <a:effectLst/>
                <a:latin typeface="Times New Roman" panose="02020603050405020304" pitchFamily="18" charset="0"/>
                <a:ea typeface="Symbol" panose="05050102010706020507" pitchFamily="18" charset="2"/>
                <a:cs typeface="Times New Roman" panose="02020603050405020304" pitchFamily="18" charset="0"/>
              </a:rPr>
              <a:t>Fill</a:t>
            </a:r>
            <a:r>
              <a:rPr lang="en-US" sz="2300" spc="-7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the</a:t>
            </a:r>
            <a:r>
              <a:rPr lang="en-US" sz="2300" spc="-6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blanks</a:t>
            </a:r>
            <a:r>
              <a:rPr lang="en-US" sz="2300" spc="-6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if</a:t>
            </a:r>
            <a:r>
              <a:rPr lang="en-US" sz="2300" spc="-8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necessary</a:t>
            </a:r>
            <a:r>
              <a:rPr lang="en-US" sz="2300" spc="-7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or</a:t>
            </a:r>
            <a:r>
              <a:rPr lang="en-US" sz="2300" spc="-7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leave</a:t>
            </a:r>
            <a:r>
              <a:rPr lang="en-US" sz="2300" spc="-6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them</a:t>
            </a:r>
            <a:r>
              <a:rPr lang="en-US" sz="2300" spc="-6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default</a:t>
            </a:r>
            <a:r>
              <a:rPr lang="en-US" sz="2300" spc="-6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and</a:t>
            </a:r>
            <a:r>
              <a:rPr lang="en-US" sz="2300" spc="-6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click</a:t>
            </a:r>
            <a:r>
              <a:rPr lang="en-US" sz="2300" spc="-7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on</a:t>
            </a:r>
            <a:r>
              <a:rPr lang="en-US" sz="2300" spc="-6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a:effectLst/>
                <a:latin typeface="Times New Roman" panose="02020603050405020304" pitchFamily="18" charset="0"/>
                <a:ea typeface="Symbol" panose="05050102010706020507" pitchFamily="18" charset="2"/>
                <a:cs typeface="Times New Roman" panose="02020603050405020304" pitchFamily="18" charset="0"/>
              </a:rPr>
              <a:t>“Create</a:t>
            </a:r>
            <a:r>
              <a:rPr lang="en-US" sz="2300" spc="-7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300" dirty="0" err="1">
                <a:effectLst/>
                <a:latin typeface="Times New Roman" panose="02020603050405020304" pitchFamily="18" charset="0"/>
                <a:ea typeface="Symbol" panose="05050102010706020507" pitchFamily="18" charset="2"/>
                <a:cs typeface="Times New Roman" panose="02020603050405020304" pitchFamily="18" charset="0"/>
              </a:rPr>
              <a:t>Snapshot”.</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Snapshot</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is</a:t>
            </a:r>
            <a:r>
              <a:rPr lang="en-US" sz="230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created</a:t>
            </a:r>
            <a:endParaRPr lang="en-US" sz="2300" dirty="0">
              <a:latin typeface="Times New Roman" panose="02020603050405020304" pitchFamily="18" charset="0"/>
              <a:cs typeface="Times New Roman" panose="02020603050405020304" pitchFamily="18" charset="0"/>
            </a:endParaRPr>
          </a:p>
          <a:p>
            <a:endParaRPr lang="en-IN" dirty="0"/>
          </a:p>
        </p:txBody>
      </p:sp>
      <p:pic>
        <p:nvPicPr>
          <p:cNvPr id="7" name="image39.png">
            <a:extLst>
              <a:ext uri="{FF2B5EF4-FFF2-40B4-BE49-F238E27FC236}">
                <a16:creationId xmlns:a16="http://schemas.microsoft.com/office/drawing/2014/main" id="{E24EDF1E-A50A-4746-8A5C-7C0CF9139157}"/>
              </a:ext>
            </a:extLst>
          </p:cNvPr>
          <p:cNvPicPr>
            <a:picLocks noChangeAspect="1"/>
          </p:cNvPicPr>
          <p:nvPr/>
        </p:nvPicPr>
        <p:blipFill>
          <a:blip r:embed="rId2" cstate="print"/>
          <a:stretch>
            <a:fillRect/>
          </a:stretch>
        </p:blipFill>
        <p:spPr>
          <a:xfrm>
            <a:off x="3076492" y="1567006"/>
            <a:ext cx="5337835" cy="3309793"/>
          </a:xfrm>
          <a:prstGeom prst="rect">
            <a:avLst/>
          </a:prstGeom>
        </p:spPr>
      </p:pic>
    </p:spTree>
    <p:extLst>
      <p:ext uri="{BB962C8B-B14F-4D97-AF65-F5344CB8AC3E}">
        <p14:creationId xmlns:p14="http://schemas.microsoft.com/office/powerpoint/2010/main" val="217286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D6E91F-F008-43DA-81EF-BE874D80E91D}"/>
              </a:ext>
            </a:extLst>
          </p:cNvPr>
          <p:cNvSpPr>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accent1">
                    <a:lumMod val="50000"/>
                  </a:schemeClr>
                </a:solidFill>
                <a:latin typeface="Times New Roman" panose="02020603050405020304" pitchFamily="18" charset="0"/>
                <a:cs typeface="Times New Roman" panose="02020603050405020304" pitchFamily="18" charset="0"/>
              </a:rPr>
              <a:t>AMAZON WEB SERVICE </a:t>
            </a:r>
            <a:br>
              <a:rPr lang="en-US" dirty="0">
                <a:solidFill>
                  <a:schemeClr val="accent1">
                    <a:lumMod val="50000"/>
                  </a:schemeClr>
                </a:solidFill>
                <a:latin typeface="Times New Roman" panose="02020603050405020304" pitchFamily="18" charset="0"/>
                <a:cs typeface="Times New Roman" panose="02020603050405020304" pitchFamily="18" charset="0"/>
              </a:rPr>
            </a:br>
            <a:r>
              <a:rPr lang="en-US" dirty="0">
                <a:solidFill>
                  <a:schemeClr val="accent1">
                    <a:lumMod val="50000"/>
                  </a:schemeClr>
                </a:solidFill>
                <a:latin typeface="Times New Roman" panose="02020603050405020304" pitchFamily="18" charset="0"/>
                <a:cs typeface="Times New Roman" panose="02020603050405020304" pitchFamily="18" charset="0"/>
              </a:rPr>
              <a:t>BUCKET AND SNAPSHOTS</a:t>
            </a:r>
          </a:p>
        </p:txBody>
      </p:sp>
      <p:sp>
        <p:nvSpPr>
          <p:cNvPr id="5" name="Content Placeholder 2">
            <a:extLst>
              <a:ext uri="{FF2B5EF4-FFF2-40B4-BE49-F238E27FC236}">
                <a16:creationId xmlns:a16="http://schemas.microsoft.com/office/drawing/2014/main" id="{E61702DF-DB99-4316-ADF2-A9035F94B493}"/>
              </a:ext>
            </a:extLst>
          </p:cNvPr>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PRESETATION OUT LINE:-</a:t>
            </a:r>
          </a:p>
          <a:p>
            <a:pPr>
              <a:buNone/>
            </a:pPr>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chemeClr val="tx2">
                    <a:lumMod val="50000"/>
                  </a:schemeClr>
                </a:solidFill>
                <a:latin typeface="Times New Roman" panose="02020603050405020304" pitchFamily="18" charset="0"/>
                <a:cs typeface="Times New Roman" panose="02020603050405020304" pitchFamily="18" charset="0"/>
              </a:rPr>
              <a:t>Course Certificate</a:t>
            </a:r>
          </a:p>
          <a:p>
            <a:pPr>
              <a:buNone/>
            </a:pPr>
            <a:r>
              <a:rPr lang="en-US" sz="2400" dirty="0">
                <a:solidFill>
                  <a:schemeClr val="tx2">
                    <a:lumMod val="50000"/>
                  </a:schemeClr>
                </a:solidFill>
                <a:latin typeface="Times New Roman" panose="02020603050405020304" pitchFamily="18" charset="0"/>
                <a:cs typeface="Times New Roman" panose="02020603050405020304" pitchFamily="18" charset="0"/>
              </a:rPr>
              <a:t>		Introduction</a:t>
            </a:r>
          </a:p>
          <a:p>
            <a:pPr>
              <a:buNone/>
            </a:pPr>
            <a:r>
              <a:rPr lang="en-US" sz="2400" dirty="0">
                <a:solidFill>
                  <a:schemeClr val="tx2">
                    <a:lumMod val="50000"/>
                  </a:schemeClr>
                </a:solidFill>
                <a:latin typeface="Times New Roman" panose="02020603050405020304" pitchFamily="18" charset="0"/>
                <a:cs typeface="Times New Roman" panose="02020603050405020304" pitchFamily="18" charset="0"/>
              </a:rPr>
              <a:t>		Types Of Aws Storage Services</a:t>
            </a:r>
          </a:p>
          <a:p>
            <a:pPr>
              <a:buNone/>
            </a:pPr>
            <a:r>
              <a:rPr lang="en-US" sz="2400" dirty="0">
                <a:solidFill>
                  <a:schemeClr val="tx2">
                    <a:lumMod val="50000"/>
                  </a:schemeClr>
                </a:solidFill>
                <a:latin typeface="Times New Roman" panose="02020603050405020304" pitchFamily="18" charset="0"/>
                <a:cs typeface="Times New Roman" panose="02020603050405020304" pitchFamily="18" charset="0"/>
              </a:rPr>
              <a:t>		Amazon Database Services</a:t>
            </a:r>
          </a:p>
          <a:p>
            <a:pPr>
              <a:buNone/>
            </a:pPr>
            <a:r>
              <a:rPr lang="en-US" sz="2400" dirty="0">
                <a:solidFill>
                  <a:schemeClr val="tx2">
                    <a:lumMod val="50000"/>
                  </a:schemeClr>
                </a:solidFill>
                <a:latin typeface="Times New Roman" panose="02020603050405020304" pitchFamily="18" charset="0"/>
                <a:cs typeface="Times New Roman" panose="02020603050405020304" pitchFamily="18" charset="0"/>
              </a:rPr>
              <a:t>	       Practical Explanation Of S3 Buckets</a:t>
            </a:r>
          </a:p>
          <a:p>
            <a:pPr>
              <a:buNone/>
            </a:pPr>
            <a:r>
              <a:rPr lang="en-US" sz="2400" dirty="0">
                <a:solidFill>
                  <a:schemeClr val="tx2">
                    <a:lumMod val="50000"/>
                  </a:schemeClr>
                </a:solidFill>
                <a:latin typeface="Times New Roman" panose="02020603050405020304" pitchFamily="18" charset="0"/>
                <a:cs typeface="Times New Roman" panose="02020603050405020304" pitchFamily="18" charset="0"/>
              </a:rPr>
              <a:t>           Practical Explanation Of Amazon </a:t>
            </a:r>
            <a:r>
              <a:rPr lang="en-US" sz="2400" dirty="0" err="1">
                <a:solidFill>
                  <a:schemeClr val="tx2">
                    <a:lumMod val="50000"/>
                  </a:schemeClr>
                </a:solidFill>
                <a:latin typeface="Times New Roman" panose="02020603050405020304" pitchFamily="18" charset="0"/>
                <a:cs typeface="Times New Roman" panose="02020603050405020304" pitchFamily="18" charset="0"/>
              </a:rPr>
              <a:t>Ebs</a:t>
            </a:r>
            <a:endParaRPr lang="en-US" sz="2400" dirty="0">
              <a:solidFill>
                <a:schemeClr val="tx2">
                  <a:lumMod val="50000"/>
                </a:schemeClr>
              </a:solidFill>
              <a:latin typeface="Times New Roman" panose="02020603050405020304" pitchFamily="18" charset="0"/>
              <a:cs typeface="Times New Roman" panose="02020603050405020304" pitchFamily="18" charset="0"/>
            </a:endParaRPr>
          </a:p>
          <a:p>
            <a:pPr>
              <a:buNone/>
            </a:pPr>
            <a:r>
              <a:rPr lang="en-US" sz="2400" dirty="0">
                <a:solidFill>
                  <a:schemeClr val="tx2">
                    <a:lumMod val="50000"/>
                  </a:schemeClr>
                </a:solidFill>
                <a:latin typeface="Times New Roman" panose="02020603050405020304" pitchFamily="18" charset="0"/>
                <a:cs typeface="Times New Roman" panose="02020603050405020304" pitchFamily="18" charset="0"/>
              </a:rPr>
              <a:t>	       Conclusion</a:t>
            </a:r>
          </a:p>
          <a:p>
            <a:pPr>
              <a:buNone/>
            </a:pPr>
            <a:r>
              <a:rPr lang="en-US" sz="2400" dirty="0">
                <a:solidFill>
                  <a:schemeClr val="tx2">
                    <a:lumMod val="50000"/>
                  </a:schemeClr>
                </a:solidFill>
                <a:latin typeface="Times New Roman" panose="02020603050405020304" pitchFamily="18" charset="0"/>
                <a:cs typeface="Times New Roman" panose="02020603050405020304" pitchFamily="18" charset="0"/>
              </a:rPr>
              <a:t>		</a:t>
            </a:r>
            <a:r>
              <a:rPr lang="en-US" sz="2400" dirty="0" err="1">
                <a:solidFill>
                  <a:schemeClr val="tx2">
                    <a:lumMod val="50000"/>
                  </a:schemeClr>
                </a:solidFill>
                <a:latin typeface="Times New Roman" panose="02020603050405020304" pitchFamily="18" charset="0"/>
                <a:cs typeface="Times New Roman" panose="02020603050405020304" pitchFamily="18" charset="0"/>
              </a:rPr>
              <a:t>Refrence</a:t>
            </a:r>
            <a:endParaRPr lang="en-US" sz="2400" dirty="0">
              <a:solidFill>
                <a:schemeClr val="tx2">
                  <a:lumMod val="50000"/>
                </a:schemeClr>
              </a:solidFill>
              <a:latin typeface="Times New Roman" panose="02020603050405020304" pitchFamily="18" charset="0"/>
              <a:cs typeface="Times New Roman" panose="02020603050405020304" pitchFamily="18" charset="0"/>
            </a:endParaRPr>
          </a:p>
          <a:p>
            <a:pPr>
              <a:buNone/>
            </a:pPr>
            <a:r>
              <a:rPr lang="en-US" sz="2400" dirty="0">
                <a:solidFill>
                  <a:schemeClr val="tx2">
                    <a:lumMod val="5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24408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3623C-FD58-49AD-81BB-F10B7DAC6476}"/>
              </a:ext>
            </a:extLst>
          </p:cNvPr>
          <p:cNvSpPr>
            <a:spLocks noGrp="1"/>
          </p:cNvSpPr>
          <p:nvPr>
            <p:ph idx="1"/>
          </p:nvPr>
        </p:nvSpPr>
        <p:spPr>
          <a:xfrm>
            <a:off x="838200" y="508000"/>
            <a:ext cx="10515600" cy="5668963"/>
          </a:xfrm>
        </p:spPr>
        <p:txBody>
          <a:bodyPr>
            <a:normAutofit/>
          </a:bodyPr>
          <a:lstStyle/>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DELETION OF</a:t>
            </a:r>
            <a:r>
              <a:rPr lang="en-US" sz="230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SNAPSHOTS</a:t>
            </a: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300" dirty="0">
              <a:latin typeface="Times New Roman" panose="02020603050405020304" pitchFamily="18" charset="0"/>
              <a:ea typeface="Arial" panose="020B0604020202020204" pitchFamily="34" charset="0"/>
              <a:cs typeface="Times New Roman" panose="02020603050405020304" pitchFamily="18" charset="0"/>
            </a:endParaRPr>
          </a:p>
          <a:p>
            <a:pPr marL="102870">
              <a:spcBef>
                <a:spcPts val="1165"/>
              </a:spcBef>
              <a:spcAft>
                <a:spcPts val="0"/>
              </a:spcAft>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Step 1: For deleting a particular snapshot, select the snapshot.</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spcBef>
                <a:spcPts val="20"/>
              </a:spcBef>
              <a:buNone/>
            </a:pP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Click on “Actions” and select “Delete” option and the snapshot gets</a:t>
            </a:r>
            <a:r>
              <a:rPr lang="en-US" sz="2300" spc="-1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deleted</a:t>
            </a:r>
          </a:p>
          <a:p>
            <a:endParaRPr lang="en-IN" sz="2300" dirty="0">
              <a:latin typeface="Times New Roman" panose="02020603050405020304" pitchFamily="18" charset="0"/>
              <a:cs typeface="Times New Roman" panose="02020603050405020304" pitchFamily="18" charset="0"/>
            </a:endParaRPr>
          </a:p>
        </p:txBody>
      </p:sp>
      <p:grpSp>
        <p:nvGrpSpPr>
          <p:cNvPr id="5" name="Group 5">
            <a:extLst>
              <a:ext uri="{FF2B5EF4-FFF2-40B4-BE49-F238E27FC236}">
                <a16:creationId xmlns:a16="http://schemas.microsoft.com/office/drawing/2014/main" id="{EA47FC2A-904B-40E8-BE58-0E32AD67F2DC}"/>
              </a:ext>
            </a:extLst>
          </p:cNvPr>
          <p:cNvGrpSpPr>
            <a:grpSpLocks/>
          </p:cNvGrpSpPr>
          <p:nvPr/>
        </p:nvGrpSpPr>
        <p:grpSpPr bwMode="auto">
          <a:xfrm>
            <a:off x="2715635" y="1099273"/>
            <a:ext cx="5791200" cy="2973964"/>
            <a:chOff x="1701" y="258"/>
            <a:chExt cx="9118" cy="3823"/>
          </a:xfrm>
        </p:grpSpPr>
        <p:pic>
          <p:nvPicPr>
            <p:cNvPr id="10246" name="Picture 6">
              <a:extLst>
                <a:ext uri="{FF2B5EF4-FFF2-40B4-BE49-F238E27FC236}">
                  <a16:creationId xmlns:a16="http://schemas.microsoft.com/office/drawing/2014/main" id="{EC8FE972-2376-4F15-9630-DC80BB1D8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 y="257"/>
              <a:ext cx="9118" cy="3823"/>
            </a:xfrm>
            <a:prstGeom prst="rect">
              <a:avLst/>
            </a:prstGeom>
            <a:noFill/>
            <a:extLst>
              <a:ext uri="{909E8E84-426E-40DD-AFC4-6F175D3DCCD1}">
                <a14:hiddenFill xmlns:a14="http://schemas.microsoft.com/office/drawing/2010/main">
                  <a:solidFill>
                    <a:srgbClr val="FFFFFF"/>
                  </a:solidFill>
                </a14:hiddenFill>
              </a:ext>
            </a:extLst>
          </p:spPr>
        </p:pic>
        <p:pic>
          <p:nvPicPr>
            <p:cNvPr id="10247" name="Picture 7">
              <a:extLst>
                <a:ext uri="{FF2B5EF4-FFF2-40B4-BE49-F238E27FC236}">
                  <a16:creationId xmlns:a16="http://schemas.microsoft.com/office/drawing/2014/main" id="{BFAE479B-5010-4697-A2B6-B3E40A364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 y="628"/>
              <a:ext cx="501" cy="2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442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E2AA-7654-41DE-AE5E-0FB0FAEF3BC5}"/>
              </a:ext>
            </a:extLst>
          </p:cNvPr>
          <p:cNvSpPr>
            <a:spLocks noGrp="1"/>
          </p:cNvSpPr>
          <p:nvPr>
            <p:ph type="title"/>
          </p:nvPr>
        </p:nvSpPr>
        <p:spPr>
          <a:xfrm>
            <a:off x="690418" y="134216"/>
            <a:ext cx="10515600" cy="1325563"/>
          </a:xfrm>
        </p:spPr>
        <p:txBody>
          <a:bodyPr>
            <a:normAutofit/>
          </a:bodyPr>
          <a:lstStyle/>
          <a:p>
            <a:r>
              <a:rPr lang="en-US" sz="2500" b="1" dirty="0">
                <a:latin typeface="Times New Roman" panose="02020603050405020304" pitchFamily="18" charset="0"/>
                <a:cs typeface="Times New Roman" panose="02020603050405020304" pitchFamily="18" charset="0"/>
              </a:rPr>
              <a:t>6.CONCLUSION</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AE0E01-C544-457F-BA27-CAAD34D7DD9E}"/>
              </a:ext>
            </a:extLst>
          </p:cNvPr>
          <p:cNvSpPr>
            <a:spLocks noGrp="1"/>
          </p:cNvSpPr>
          <p:nvPr>
            <p:ph idx="1"/>
          </p:nvPr>
        </p:nvSpPr>
        <p:spPr>
          <a:xfrm>
            <a:off x="838200" y="1302327"/>
            <a:ext cx="10515600" cy="4874636"/>
          </a:xfrm>
        </p:spPr>
        <p:txBody>
          <a:bodyPr>
            <a:normAutofit/>
          </a:bodyPr>
          <a:lstStyle/>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Cloud storage is an emerging technology and has a great changing</a:t>
            </a:r>
            <a:r>
              <a:rPr lang="en-US" sz="2300" spc="-24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impact on the way businesses and organizations manage their information and data. Cloud storage provides massive scalability, high performance, data resiliency, and 99.999% readability. Cloud storage is a critical component of cloud computing because it holds the information used by applications. Big data analytics, data warehouses, Internet of Things, databases, and backup and archive applications all rely on some form of data storage</a:t>
            </a:r>
            <a:r>
              <a:rPr lang="en-US" sz="230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architecture.</a:t>
            </a:r>
          </a:p>
          <a:p>
            <a:r>
              <a:rPr lang="en-US" sz="2300" dirty="0">
                <a:effectLst/>
                <a:latin typeface="Times New Roman" panose="02020603050405020304" pitchFamily="18" charset="0"/>
                <a:ea typeface="Arial" panose="020B0604020202020204" pitchFamily="34" charset="0"/>
                <a:cs typeface="Times New Roman" panose="02020603050405020304" pitchFamily="18" charset="0"/>
              </a:rPr>
              <a:t>AWS</a:t>
            </a:r>
            <a:r>
              <a:rPr lang="en-US" sz="2300" spc="-4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offers</a:t>
            </a:r>
            <a:r>
              <a:rPr lang="en-US" sz="2300" spc="-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a</a:t>
            </a:r>
            <a:r>
              <a:rPr lang="en-US" sz="23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complete</a:t>
            </a:r>
            <a:r>
              <a:rPr lang="en-US" sz="2300" spc="-5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range</a:t>
            </a:r>
            <a:r>
              <a:rPr lang="en-US" sz="23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of</a:t>
            </a:r>
            <a:r>
              <a:rPr lang="en-US" sz="2300" spc="-4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cloud</a:t>
            </a:r>
            <a:r>
              <a:rPr lang="en-US" sz="23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storage</a:t>
            </a:r>
            <a:r>
              <a:rPr lang="en-US" sz="2300" spc="-5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services</a:t>
            </a:r>
            <a:r>
              <a:rPr lang="en-US" sz="2300" spc="-4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to</a:t>
            </a:r>
            <a:r>
              <a:rPr lang="en-US" sz="23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support</a:t>
            </a:r>
            <a:r>
              <a:rPr lang="en-US" sz="2300" spc="-4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both</a:t>
            </a:r>
            <a:r>
              <a:rPr lang="en-US" sz="23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application</a:t>
            </a:r>
            <a:r>
              <a:rPr lang="en-US" sz="23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and archival compliance requirements. Select from object file, and block storage services as well as cloud data migration options to start designing the foundation of your cloud IT</a:t>
            </a:r>
            <a:r>
              <a:rPr lang="en-US" sz="230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environment.</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878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B832-1DAA-4B68-85B1-FC5F7FE36536}"/>
              </a:ext>
            </a:extLst>
          </p:cNvPr>
          <p:cNvSpPr>
            <a:spLocks noGrp="1"/>
          </p:cNvSpPr>
          <p:nvPr>
            <p:ph type="title"/>
          </p:nvPr>
        </p:nvSpPr>
        <p:spPr>
          <a:xfrm>
            <a:off x="838200" y="318945"/>
            <a:ext cx="10515600" cy="1325563"/>
          </a:xfrm>
        </p:spPr>
        <p:txBody>
          <a:bodyPr>
            <a:normAutofit/>
          </a:bodyPr>
          <a:lstStyle/>
          <a:p>
            <a:r>
              <a:rPr lang="en-US" sz="2500" b="1" dirty="0">
                <a:latin typeface="Times New Roman" panose="02020603050405020304" pitchFamily="18" charset="0"/>
                <a:cs typeface="Times New Roman" panose="02020603050405020304" pitchFamily="18" charset="0"/>
              </a:rPr>
              <a:t>7.REFERENCES</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1C1035-C52F-449D-8859-87AB98A65B70}"/>
              </a:ext>
            </a:extLst>
          </p:cNvPr>
          <p:cNvSpPr>
            <a:spLocks noGrp="1"/>
          </p:cNvSpPr>
          <p:nvPr>
            <p:ph idx="1"/>
          </p:nvPr>
        </p:nvSpPr>
        <p:spPr>
          <a:xfrm>
            <a:off x="838200" y="1265385"/>
            <a:ext cx="10515600" cy="5089233"/>
          </a:xfrm>
        </p:spPr>
        <p:txBody>
          <a:bodyPr>
            <a:noAutofit/>
          </a:bodyPr>
          <a:lstStyle/>
          <a:p>
            <a:pPr marL="0" indent="0">
              <a:buNone/>
            </a:pP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222250" lvl="0" indent="0" algn="just">
              <a:lnSpc>
                <a:spcPct val="150000"/>
              </a:lnSpc>
              <a:spcBef>
                <a:spcPts val="975"/>
              </a:spcBef>
              <a:spcAft>
                <a:spcPts val="0"/>
              </a:spcAft>
              <a:buSzPts val="1200"/>
              <a:buNone/>
              <a:tabLst>
                <a:tab pos="1017270" algn="l"/>
              </a:tabLs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1.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Mohd</a:t>
            </a:r>
            <a:r>
              <a:rPr lang="en-US" sz="20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Tajammul</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t>
            </a:r>
            <a:r>
              <a:rPr lang="en-US" sz="20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Iftikhar</a:t>
            </a:r>
            <a:r>
              <a:rPr lang="en-US" sz="20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Aslam</a:t>
            </a:r>
            <a:r>
              <a:rPr lang="en-US" sz="20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Tayubi</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t>
            </a:r>
            <a:r>
              <a:rPr lang="en-US" sz="20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effectLst/>
                <a:latin typeface="Times New Roman" panose="02020603050405020304" pitchFamily="18" charset="0"/>
                <a:ea typeface="Arial" panose="020B0604020202020204" pitchFamily="34" charset="0"/>
                <a:cs typeface="Times New Roman" panose="02020603050405020304" pitchFamily="18" charset="0"/>
              </a:rPr>
              <a:t>Rafat</a:t>
            </a:r>
            <a:r>
              <a:rPr lang="en-US" sz="2000" spc="-7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Praveen,</a:t>
            </a:r>
            <a:r>
              <a:rPr lang="en-US" sz="20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”Cloud</a:t>
            </a:r>
            <a:r>
              <a:rPr lang="en-US" sz="20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Storage</a:t>
            </a:r>
            <a:r>
              <a:rPr lang="en-US" sz="20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in Context of Amazon Web Services”, Volume 10, Issue 01-january-2021, page</a:t>
            </a:r>
            <a:r>
              <a:rPr lang="en-US" sz="200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no:442-446.</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1017270">
              <a:spcBef>
                <a:spcPts val="5"/>
              </a:spcBef>
              <a:spcAft>
                <a:spcPts val="0"/>
              </a:spcAft>
            </a:pPr>
            <a:r>
              <a:rPr lang="en-US" sz="2000" u="sng" dirty="0">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hlinkClick r:id="rId2"/>
              </a:rPr>
              <a:t>https://www.ijert.org/cloud-storage-in-context-of-amazon-web-services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spcBef>
                <a:spcPts val="685"/>
              </a:spcBef>
              <a:spcAft>
                <a:spcPts val="0"/>
              </a:spcAft>
              <a:buSzPts val="1200"/>
              <a:buNone/>
              <a:tabLst>
                <a:tab pos="1017270" algn="l"/>
              </a:tabLs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2. AWS Skill</a:t>
            </a:r>
            <a:r>
              <a:rPr lang="en-US" sz="2000" spc="-1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builder:</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spcBef>
                <a:spcPts val="35"/>
              </a:spcBef>
              <a:buNone/>
            </a:pP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1078230" marR="254635">
              <a:lnSpc>
                <a:spcPct val="150000"/>
              </a:lnSpc>
              <a:spcAft>
                <a:spcPts val="0"/>
              </a:spcAft>
            </a:pPr>
            <a:r>
              <a:rPr lang="en-US" sz="2000" u="sng" dirty="0">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hlinkClick r:id="rId3"/>
              </a:rPr>
              <a:t>https://explore.skillbuilder.aws/learn/course/6233/play/19879/core-aws-</a:t>
            </a:r>
            <a:r>
              <a:rPr lang="en-US" sz="2000" dirty="0">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u="sng" dirty="0" err="1">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hlinkClick r:id="rId3"/>
              </a:rPr>
              <a:t>storag</a:t>
            </a:r>
            <a:r>
              <a:rPr lang="en-US" sz="2000" u="sng" dirty="0" err="1">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hlinkClick r:id="rId3"/>
              </a:rPr>
              <a:t>e-</a:t>
            </a:r>
            <a:r>
              <a:rPr lang="en-US" sz="2000" u="sng" dirty="0" err="1">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hlinkClick r:id="rId3"/>
              </a:rPr>
              <a:t>services;lp</a:t>
            </a:r>
            <a:r>
              <a:rPr lang="en-US" sz="2000" u="sng" dirty="0">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hlinkClick r:id="rId3"/>
              </a:rPr>
              <a:t>=93</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265430" lvl="0" indent="0">
              <a:lnSpc>
                <a:spcPct val="150000"/>
              </a:lnSpc>
              <a:spcBef>
                <a:spcPts val="600"/>
              </a:spcBef>
              <a:spcAft>
                <a:spcPts val="0"/>
              </a:spcAft>
              <a:buSzPts val="1200"/>
              <a:buNone/>
              <a:tabLst>
                <a:tab pos="1017270" algn="l"/>
              </a:tabLs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3. Star Cloud Computing-Star Certification</a:t>
            </a:r>
            <a:r>
              <a:rPr lang="en-US" sz="2000" u="sng" dirty="0">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hlinkClick r:id="rId4"/>
              </a:rPr>
              <a:t> </a:t>
            </a:r>
            <a:r>
              <a:rPr lang="en-US" sz="2000" u="sng" spc="-5" dirty="0">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hlinkClick r:id="rId4"/>
              </a:rPr>
              <a:t>https://elearning.starcertification.org/pluginfile.php/34086/mod_resource</a:t>
            </a:r>
            <a:r>
              <a:rPr lang="en-US" sz="2000" u="sng" dirty="0">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hlinkClick r:id="rId4"/>
              </a:rPr>
              <a:t>/content/1/Cloud%20Computing%20for%20LMS/Index.html#/reader/cha</a:t>
            </a:r>
            <a:r>
              <a:rPr lang="en-US" sz="2000" dirty="0">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u="sng" dirty="0" err="1">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hlinkClick r:id="rId4"/>
              </a:rPr>
              <a:t>pter</a:t>
            </a:r>
            <a:r>
              <a:rPr lang="en-US" sz="2000" u="sng" dirty="0">
                <a:solidFill>
                  <a:srgbClr val="1F4E79"/>
                </a:solidFill>
                <a:effectLst/>
                <a:latin typeface="Times New Roman" panose="02020603050405020304" pitchFamily="18" charset="0"/>
                <a:ea typeface="Arial" panose="020B0604020202020204" pitchFamily="34" charset="0"/>
                <a:cs typeface="Times New Roman" panose="02020603050405020304" pitchFamily="18" charset="0"/>
                <a:hlinkClick r:id="rId4"/>
              </a:rPr>
              <a:t>/54?vi=0</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81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07E7-3449-440C-84D1-D18D076F33CB}"/>
              </a:ext>
            </a:extLst>
          </p:cNvPr>
          <p:cNvSpPr>
            <a:spLocks noGrp="1"/>
          </p:cNvSpPr>
          <p:nvPr>
            <p:ph type="title"/>
          </p:nvPr>
        </p:nvSpPr>
        <p:spPr>
          <a:xfrm>
            <a:off x="838200" y="97274"/>
            <a:ext cx="10515600" cy="1325563"/>
          </a:xfrm>
        </p:spPr>
        <p:txBody>
          <a:bodyPr>
            <a:normAutofit/>
          </a:bodyPr>
          <a:lstStyle/>
          <a:p>
            <a:r>
              <a:rPr lang="en-US" sz="2300" dirty="0">
                <a:latin typeface="Times New Roman" panose="02020603050405020304" pitchFamily="18" charset="0"/>
                <a:cs typeface="Times New Roman" panose="02020603050405020304" pitchFamily="18" charset="0"/>
              </a:rPr>
              <a:t>AIM-</a:t>
            </a:r>
            <a:br>
              <a:rPr lang="en-US" sz="23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 create and access and delete a S3 bucket and create and delete of EBS snapshots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08D744-7AD9-4438-A0FB-5EF2E19A4216}"/>
              </a:ext>
            </a:extLst>
          </p:cNvPr>
          <p:cNvSpPr>
            <a:spLocks noGrp="1"/>
          </p:cNvSpPr>
          <p:nvPr>
            <p:ph idx="1"/>
          </p:nvPr>
        </p:nvSpPr>
        <p:spPr>
          <a:xfrm>
            <a:off x="838200" y="1394693"/>
            <a:ext cx="10515600" cy="5153891"/>
          </a:xfrm>
        </p:spPr>
        <p:txBody>
          <a:bodyPr>
            <a:normAutofit fontScale="55000" lnSpcReduction="20000"/>
          </a:bodyPr>
          <a:lstStyle/>
          <a:p>
            <a:pPr marL="0" indent="0">
              <a:buNone/>
            </a:pPr>
            <a:r>
              <a:rPr lang="en-US" sz="4500" dirty="0">
                <a:latin typeface="Times New Roman" panose="02020603050405020304" pitchFamily="18" charset="0"/>
                <a:ea typeface="Arial" panose="020B0604020202020204" pitchFamily="34" charset="0"/>
                <a:cs typeface="Times New Roman" panose="02020603050405020304" pitchFamily="18" charset="0"/>
              </a:rPr>
              <a:t>1. INTRODUCTION-</a:t>
            </a:r>
            <a:endParaRPr lang="en-US" sz="4500" dirty="0">
              <a:effectLst/>
              <a:latin typeface="Times New Roman" panose="02020603050405020304" pitchFamily="18" charset="0"/>
              <a:ea typeface="Arial" panose="020B0604020202020204" pitchFamily="34" charset="0"/>
              <a:cs typeface="Times New Roman" panose="02020603050405020304" pitchFamily="18" charset="0"/>
            </a:endParaRPr>
          </a:p>
          <a:p>
            <a:pPr marR="474345">
              <a:lnSpc>
                <a:spcPct val="150000"/>
              </a:lnSpc>
              <a:spcBef>
                <a:spcPts val="595"/>
              </a:spcBef>
            </a:pPr>
            <a:r>
              <a:rPr lang="en-US" sz="3600" dirty="0">
                <a:effectLst/>
                <a:latin typeface="Times New Roman" panose="02020603050405020304" pitchFamily="18" charset="0"/>
                <a:ea typeface="Arial" panose="020B0604020202020204" pitchFamily="34" charset="0"/>
                <a:cs typeface="Times New Roman" panose="02020603050405020304" pitchFamily="18" charset="0"/>
              </a:rPr>
              <a:t> cloud storage providers are responsible for keeping the data available and accessible, and the physical environment secured, protected, and running. Cloud Storage is a model of computer data storage in which the digital data is stored in logical pools, said to be on the cloud. The physical storage spans multiple servers(sometimes in multiple locations), and the physical environment is typically owned and managed by a hosting company. People and organizations buy or lease storage capacity from the providers to store user, organization, or application data.     </a:t>
            </a:r>
          </a:p>
          <a:p>
            <a:pPr marR="474345">
              <a:lnSpc>
                <a:spcPct val="150000"/>
              </a:lnSpc>
              <a:spcBef>
                <a:spcPts val="595"/>
              </a:spcBef>
            </a:pPr>
            <a:r>
              <a:rPr lang="en-US" sz="3600" dirty="0">
                <a:effectLst/>
                <a:latin typeface="Times New Roman" panose="02020603050405020304" pitchFamily="18" charset="0"/>
                <a:ea typeface="Arial" panose="020B0604020202020204" pitchFamily="34" charset="0"/>
                <a:cs typeface="Times New Roman" panose="02020603050405020304" pitchFamily="18" charset="0"/>
              </a:rPr>
              <a:t> Amazon Web Services (AWS)</a:t>
            </a:r>
            <a:r>
              <a:rPr lang="en-US" sz="36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600" dirty="0">
                <a:effectLst/>
                <a:latin typeface="Times New Roman" panose="02020603050405020304" pitchFamily="18" charset="0"/>
                <a:ea typeface="Arial" panose="020B0604020202020204" pitchFamily="34" charset="0"/>
                <a:cs typeface="Times New Roman" panose="02020603050405020304" pitchFamily="18" charset="0"/>
              </a:rPr>
              <a:t>provides low-cost data storage with high durability and availability. AWS offers storage choices for backup, archiving, and disaster recovery use cases and provides block, file, and object</a:t>
            </a:r>
            <a:r>
              <a:rPr lang="en-US" sz="3600" spc="-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600" dirty="0">
                <a:effectLst/>
                <a:latin typeface="Times New Roman" panose="02020603050405020304" pitchFamily="18" charset="0"/>
                <a:ea typeface="Arial" panose="020B0604020202020204" pitchFamily="34" charset="0"/>
                <a:cs typeface="Times New Roman" panose="02020603050405020304" pitchFamily="18" charset="0"/>
              </a:rPr>
              <a:t>storage.</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2976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E2EA6-1C94-40F7-8659-B1FB472052B0}"/>
              </a:ext>
            </a:extLst>
          </p:cNvPr>
          <p:cNvSpPr>
            <a:spLocks noGrp="1"/>
          </p:cNvSpPr>
          <p:nvPr>
            <p:ph idx="1"/>
          </p:nvPr>
        </p:nvSpPr>
        <p:spPr>
          <a:xfrm>
            <a:off x="838200" y="649936"/>
            <a:ext cx="10515600" cy="5558127"/>
          </a:xfrm>
        </p:spPr>
        <p:txBody>
          <a:bodyPr>
            <a:noAutofit/>
          </a:bodyPr>
          <a:lstStyle/>
          <a:p>
            <a:pPr marL="102870" marR="474345">
              <a:lnSpc>
                <a:spcPct val="150000"/>
              </a:lnSpc>
              <a:spcBef>
                <a:spcPts val="595"/>
              </a:spcBef>
              <a:spcAft>
                <a:spcPts val="0"/>
              </a:spcAf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Amazon Web Services (AWS) provides low-cost data storage with high durability and availability. AWS offers storage choices for backup, archiving, and disaster recovery use cases and provides block, file, and object</a:t>
            </a:r>
            <a:r>
              <a:rPr lang="en-US" sz="2000" spc="-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storage.</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102870" marR="224790" algn="just">
              <a:lnSpc>
                <a:spcPct val="150000"/>
              </a:lnSpc>
              <a:spcBef>
                <a:spcPts val="595"/>
              </a:spcBef>
              <a:spcAft>
                <a:spcPts val="0"/>
              </a:spcAf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Amazon</a:t>
            </a:r>
            <a:r>
              <a:rPr lang="en-US" sz="2000" spc="-7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Simple</a:t>
            </a:r>
            <a:r>
              <a:rPr lang="en-US" sz="20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Storage</a:t>
            </a:r>
            <a:r>
              <a:rPr lang="en-US" sz="20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Service</a:t>
            </a:r>
            <a:r>
              <a:rPr lang="en-US" sz="2000" spc="-5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(Amazon</a:t>
            </a:r>
            <a:r>
              <a:rPr lang="en-US" sz="20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S3)</a:t>
            </a:r>
            <a:r>
              <a:rPr lang="en-US" sz="2000" spc="-7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is</a:t>
            </a:r>
            <a:r>
              <a:rPr lang="en-US" sz="2000" spc="-7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the</a:t>
            </a:r>
            <a:r>
              <a:rPr lang="en-US" sz="20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most</a:t>
            </a:r>
            <a:r>
              <a:rPr lang="en-US" sz="20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widely</a:t>
            </a:r>
            <a:r>
              <a:rPr lang="en-US" sz="2000" spc="-7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used</a:t>
            </a:r>
            <a:r>
              <a:rPr lang="en-US" sz="20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object</a:t>
            </a:r>
            <a:r>
              <a:rPr lang="en-US" sz="20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storage service and used by most of the companies, even startups to enterprise-level</a:t>
            </a:r>
            <a:r>
              <a:rPr lang="en-US" sz="2000" spc="-2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because of its scalability, data availability, security and performance any data stored over S3 is protected, secure and always available no matter what amount of data for a range of use cases, such as websites, mobile applications that generate lots of data, backups for</a:t>
            </a:r>
            <a:r>
              <a:rPr lang="en-US" sz="2000" spc="-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applications,</a:t>
            </a:r>
            <a:r>
              <a:rPr lang="en-US" sz="2000" spc="-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IoT</a:t>
            </a:r>
            <a:r>
              <a:rPr lang="en-US" sz="20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devices,</a:t>
            </a:r>
            <a:r>
              <a:rPr lang="en-US" sz="20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and</a:t>
            </a:r>
            <a:r>
              <a:rPr lang="en-US" sz="2000" spc="-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big</a:t>
            </a:r>
            <a:r>
              <a:rPr lang="en-US" sz="2000" spc="-5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data</a:t>
            </a:r>
            <a:r>
              <a:rPr lang="en-US" sz="2000" spc="-4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analytics</a:t>
            </a:r>
            <a:r>
              <a:rPr lang="en-US" sz="2000" spc="-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and</a:t>
            </a:r>
            <a:r>
              <a:rPr lang="en-US" sz="2000" spc="-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all</a:t>
            </a:r>
            <a:r>
              <a:rPr lang="en-US" sz="2000" spc="-4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these</a:t>
            </a:r>
            <a:r>
              <a:rPr lang="en-US" sz="2000" spc="-5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at</a:t>
            </a:r>
            <a:r>
              <a:rPr lang="en-US" sz="2000" spc="-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a:t>
            </a:r>
            <a:r>
              <a:rPr lang="en-US" sz="20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very</a:t>
            </a:r>
            <a:r>
              <a:rPr lang="en-US" sz="2000" spc="-5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minimal</a:t>
            </a:r>
            <a:r>
              <a:rPr lang="en-US" sz="2000" spc="-5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cost with 99.99999999999% of durability, S3 is used as storage for many other AWS services like code commit, Streaming service, and many</a:t>
            </a:r>
            <a:r>
              <a:rPr lang="en-US" sz="2000" spc="-4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others</a:t>
            </a:r>
            <a:r>
              <a:rPr lang="en-US" sz="2000" dirty="0">
                <a:solidFill>
                  <a:srgbClr val="4D5868"/>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4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EEAC-7634-4FB7-B8CB-31E6C8656E3E}"/>
              </a:ext>
            </a:extLst>
          </p:cNvPr>
          <p:cNvSpPr>
            <a:spLocks noGrp="1"/>
          </p:cNvSpPr>
          <p:nvPr>
            <p:ph type="title"/>
          </p:nvPr>
        </p:nvSpPr>
        <p:spPr>
          <a:xfrm>
            <a:off x="838200" y="-68984"/>
            <a:ext cx="10515600" cy="1325563"/>
          </a:xfrm>
        </p:spPr>
        <p:txBody>
          <a:bodyPr>
            <a:normAutofit/>
          </a:bodyPr>
          <a:lstStyle/>
          <a:p>
            <a:r>
              <a:rPr lang="en-US" sz="2500" b="1" dirty="0">
                <a:solidFill>
                  <a:schemeClr val="tx2">
                    <a:lumMod val="50000"/>
                  </a:schemeClr>
                </a:solidFill>
                <a:latin typeface="Times New Roman" panose="02020603050405020304" pitchFamily="18" charset="0"/>
                <a:cs typeface="Times New Roman" panose="02020603050405020304" pitchFamily="18" charset="0"/>
              </a:rPr>
              <a:t>2. TYPES OF AWS STORAGE SERVICES</a:t>
            </a:r>
            <a:endParaRPr lang="en-IN" sz="2500" b="1" dirty="0"/>
          </a:p>
        </p:txBody>
      </p:sp>
      <p:pic>
        <p:nvPicPr>
          <p:cNvPr id="7" name="image3.png">
            <a:extLst>
              <a:ext uri="{FF2B5EF4-FFF2-40B4-BE49-F238E27FC236}">
                <a16:creationId xmlns:a16="http://schemas.microsoft.com/office/drawing/2014/main" id="{DD7E4555-0BF1-466D-9537-E80E8DB264DB}"/>
              </a:ext>
            </a:extLst>
          </p:cNvPr>
          <p:cNvPicPr>
            <a:picLocks noChangeAspect="1"/>
          </p:cNvPicPr>
          <p:nvPr/>
        </p:nvPicPr>
        <p:blipFill>
          <a:blip r:embed="rId2" cstate="print"/>
          <a:stretch>
            <a:fillRect/>
          </a:stretch>
        </p:blipFill>
        <p:spPr>
          <a:xfrm>
            <a:off x="2026227" y="1438087"/>
            <a:ext cx="8139546" cy="3447949"/>
          </a:xfrm>
          <a:prstGeom prst="rect">
            <a:avLst/>
          </a:prstGeom>
        </p:spPr>
      </p:pic>
    </p:spTree>
    <p:extLst>
      <p:ext uri="{BB962C8B-B14F-4D97-AF65-F5344CB8AC3E}">
        <p14:creationId xmlns:p14="http://schemas.microsoft.com/office/powerpoint/2010/main" val="132039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F6B37-1982-4912-A3EF-74A864BF6D0C}"/>
              </a:ext>
            </a:extLst>
          </p:cNvPr>
          <p:cNvSpPr>
            <a:spLocks noGrp="1"/>
          </p:cNvSpPr>
          <p:nvPr>
            <p:ph idx="1"/>
          </p:nvPr>
        </p:nvSpPr>
        <p:spPr>
          <a:xfrm>
            <a:off x="838200" y="544945"/>
            <a:ext cx="10515600" cy="5572091"/>
          </a:xfrm>
        </p:spPr>
        <p:txBody>
          <a:bodyPr>
            <a:normAutofit/>
          </a:bodyPr>
          <a:lstStyle/>
          <a:p>
            <a:pPr marL="23400" indent="0">
              <a:lnSpc>
                <a:spcPct val="150000"/>
              </a:lnSpc>
              <a:buNone/>
            </a:pPr>
            <a:r>
              <a:rPr lang="en-US" sz="2300" spc="-15" dirty="0">
                <a:effectLst/>
                <a:latin typeface="Times New Roman" panose="02020603050405020304" pitchFamily="18" charset="0"/>
                <a:ea typeface="Arial" panose="020B0604020202020204" pitchFamily="34" charset="0"/>
                <a:cs typeface="Times New Roman" panose="02020603050405020304" pitchFamily="18" charset="0"/>
              </a:rPr>
              <a:t>  1. BLOCK STORAGE</a:t>
            </a:r>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252000">
              <a:lnSpc>
                <a:spcPct val="150000"/>
              </a:lnSpc>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The AWS block storage portfolio consists of two types of block storage services: Amazon Elastic Compute Cloud (Amazon EC2) instance storage and Amazon Elastic Block Store (Amazon EBS). Amazon EBS also includes an integrated snapshot service. Amazon EBS is the primary block storage service.</a:t>
            </a:r>
          </a:p>
          <a:p>
            <a:pPr marL="252000">
              <a:lnSpc>
                <a:spcPct val="150000"/>
              </a:lnSpc>
            </a:pPr>
            <a:endParaRPr lang="en-IN" sz="2300" dirty="0"/>
          </a:p>
        </p:txBody>
      </p:sp>
      <p:pic>
        <p:nvPicPr>
          <p:cNvPr id="5" name="image4.jpeg">
            <a:extLst>
              <a:ext uri="{FF2B5EF4-FFF2-40B4-BE49-F238E27FC236}">
                <a16:creationId xmlns:a16="http://schemas.microsoft.com/office/drawing/2014/main" id="{0E1C7644-4AA6-4D4A-B211-2A812F4B0D31}"/>
              </a:ext>
            </a:extLst>
          </p:cNvPr>
          <p:cNvPicPr>
            <a:picLocks noChangeAspect="1"/>
          </p:cNvPicPr>
          <p:nvPr/>
        </p:nvPicPr>
        <p:blipFill>
          <a:blip r:embed="rId2" cstate="print"/>
          <a:stretch>
            <a:fillRect/>
          </a:stretch>
        </p:blipFill>
        <p:spPr>
          <a:xfrm>
            <a:off x="4344093" y="3429000"/>
            <a:ext cx="3337560" cy="2968412"/>
          </a:xfrm>
          <a:prstGeom prst="rect">
            <a:avLst/>
          </a:prstGeom>
        </p:spPr>
      </p:pic>
    </p:spTree>
    <p:extLst>
      <p:ext uri="{BB962C8B-B14F-4D97-AF65-F5344CB8AC3E}">
        <p14:creationId xmlns:p14="http://schemas.microsoft.com/office/powerpoint/2010/main" val="308825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92F7B-9191-4F59-9086-D38BF536D93B}"/>
              </a:ext>
            </a:extLst>
          </p:cNvPr>
          <p:cNvSpPr>
            <a:spLocks noGrp="1"/>
          </p:cNvSpPr>
          <p:nvPr>
            <p:ph idx="1"/>
          </p:nvPr>
        </p:nvSpPr>
        <p:spPr>
          <a:xfrm>
            <a:off x="838200" y="508000"/>
            <a:ext cx="10515600" cy="5668963"/>
          </a:xfrm>
        </p:spPr>
        <p:txBody>
          <a:bodyPr/>
          <a:lstStyle/>
          <a:p>
            <a:pPr marL="0" indent="0">
              <a:spcBef>
                <a:spcPts val="20"/>
              </a:spcBef>
              <a:buNone/>
            </a:pPr>
            <a:endParaRPr lang="en-US" sz="2800" b="1" dirty="0">
              <a:latin typeface="Times New Roman" panose="02020603050405020304" pitchFamily="18" charset="0"/>
              <a:ea typeface="Arial" panose="020B0604020202020204" pitchFamily="34" charset="0"/>
              <a:cs typeface="Times New Roman" panose="02020603050405020304" pitchFamily="18" charset="0"/>
            </a:endParaRPr>
          </a:p>
          <a:p>
            <a:pPr marL="0" indent="0">
              <a:spcBef>
                <a:spcPts val="20"/>
              </a:spcBef>
              <a:buNone/>
            </a:pPr>
            <a:r>
              <a:rPr lang="en-US" sz="2300" dirty="0">
                <a:latin typeface="Times New Roman" panose="02020603050405020304" pitchFamily="18" charset="0"/>
                <a:ea typeface="Arial" panose="020B0604020202020204" pitchFamily="34" charset="0"/>
                <a:cs typeface="Times New Roman" panose="02020603050405020304" pitchFamily="18" charset="0"/>
              </a:rPr>
              <a:t>  2. FILE STORAGE</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102870" marR="338455">
              <a:lnSpc>
                <a:spcPct val="150000"/>
              </a:lnSpc>
              <a:spcAft>
                <a:spcPts val="0"/>
              </a:spcAft>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AWS currently offers three different managed file storage services to meet your application, workflow, and use-case requirements. In addition, you can use Amazon EBS to create self-managed file systems.</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dirty="0"/>
          </a:p>
        </p:txBody>
      </p:sp>
      <p:pic>
        <p:nvPicPr>
          <p:cNvPr id="4" name="image8.jpeg">
            <a:extLst>
              <a:ext uri="{FF2B5EF4-FFF2-40B4-BE49-F238E27FC236}">
                <a16:creationId xmlns:a16="http://schemas.microsoft.com/office/drawing/2014/main" id="{28BE1EBB-AF80-460D-958E-08F21DB9DD01}"/>
              </a:ext>
            </a:extLst>
          </p:cNvPr>
          <p:cNvPicPr>
            <a:picLocks noChangeAspect="1"/>
          </p:cNvPicPr>
          <p:nvPr/>
        </p:nvPicPr>
        <p:blipFill>
          <a:blip r:embed="rId2" cstate="print"/>
          <a:stretch>
            <a:fillRect/>
          </a:stretch>
        </p:blipFill>
        <p:spPr>
          <a:xfrm>
            <a:off x="2290619" y="3724795"/>
            <a:ext cx="7472218" cy="2385060"/>
          </a:xfrm>
          <a:prstGeom prst="rect">
            <a:avLst/>
          </a:prstGeom>
        </p:spPr>
      </p:pic>
    </p:spTree>
    <p:extLst>
      <p:ext uri="{BB962C8B-B14F-4D97-AF65-F5344CB8AC3E}">
        <p14:creationId xmlns:p14="http://schemas.microsoft.com/office/powerpoint/2010/main" val="398651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81ED6-EBCD-4D7B-AB79-E43347A6EA51}"/>
              </a:ext>
            </a:extLst>
          </p:cNvPr>
          <p:cNvSpPr>
            <a:spLocks noGrp="1"/>
          </p:cNvSpPr>
          <p:nvPr>
            <p:ph idx="1"/>
          </p:nvPr>
        </p:nvSpPr>
        <p:spPr>
          <a:xfrm>
            <a:off x="838200" y="572655"/>
            <a:ext cx="10515600" cy="5604308"/>
          </a:xfrm>
        </p:spPr>
        <p:txBody>
          <a:bodyPr>
            <a:normAutofit/>
          </a:bodyPr>
          <a:lstStyle/>
          <a:p>
            <a:pPr marL="457200" lvl="1" indent="0">
              <a:spcBef>
                <a:spcPts val="465"/>
              </a:spcBef>
              <a:spcAft>
                <a:spcPts val="0"/>
              </a:spcAft>
              <a:buSzPts val="1200"/>
              <a:buNone/>
              <a:tabLst>
                <a:tab pos="400050" algn="l"/>
              </a:tabLst>
            </a:pPr>
            <a:r>
              <a:rPr lang="en-US" sz="2300" spc="-15" dirty="0">
                <a:effectLst/>
                <a:latin typeface="Times New Roman" panose="02020603050405020304" pitchFamily="18" charset="0"/>
                <a:ea typeface="Arial" panose="020B0604020202020204" pitchFamily="34" charset="0"/>
                <a:cs typeface="Times New Roman" panose="02020603050405020304" pitchFamily="18" charset="0"/>
              </a:rPr>
              <a:t>3. OBJECT STORAGE</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    In object storage, each object consists of data, metadata, and a key</a:t>
            </a:r>
            <a:r>
              <a:rPr lang="en-US" sz="2300" dirty="0">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The data might be an image, video, text document, or any other type of file. Metadata contains information about what the data is, how it is used, the object size, and so</a:t>
            </a:r>
            <a:r>
              <a:rPr lang="en-US" sz="2300" spc="-18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on. An object’s key is its unique</a:t>
            </a:r>
            <a:r>
              <a:rPr lang="en-US" sz="23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identifier</a:t>
            </a:r>
            <a:r>
              <a:rPr lang="en-US" sz="2300" spc="-15" dirty="0">
                <a:latin typeface="Times New Roman" panose="02020603050405020304" pitchFamily="18" charset="0"/>
                <a:ea typeface="Arial" panose="020B0604020202020204" pitchFamily="34" charset="0"/>
                <a:cs typeface="Times New Roman" panose="02020603050405020304" pitchFamily="18" charset="0"/>
              </a:rPr>
              <a:t>.</a:t>
            </a:r>
            <a:endParaRPr lang="en-IN" sz="2300" spc="-15"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spcBef>
                <a:spcPts val="15"/>
              </a:spcBef>
              <a:buNone/>
            </a:pP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image10.jpeg">
            <a:extLst>
              <a:ext uri="{FF2B5EF4-FFF2-40B4-BE49-F238E27FC236}">
                <a16:creationId xmlns:a16="http://schemas.microsoft.com/office/drawing/2014/main" id="{07FEC93E-653D-4074-87EF-14FDD984828B}"/>
              </a:ext>
            </a:extLst>
          </p:cNvPr>
          <p:cNvPicPr>
            <a:picLocks noChangeAspect="1"/>
          </p:cNvPicPr>
          <p:nvPr/>
        </p:nvPicPr>
        <p:blipFill>
          <a:blip r:embed="rId2" cstate="print"/>
          <a:stretch>
            <a:fillRect/>
          </a:stretch>
        </p:blipFill>
        <p:spPr>
          <a:xfrm>
            <a:off x="2105891" y="3662160"/>
            <a:ext cx="7666182" cy="2623185"/>
          </a:xfrm>
          <a:prstGeom prst="rect">
            <a:avLst/>
          </a:prstGeom>
        </p:spPr>
      </p:pic>
    </p:spTree>
    <p:extLst>
      <p:ext uri="{BB962C8B-B14F-4D97-AF65-F5344CB8AC3E}">
        <p14:creationId xmlns:p14="http://schemas.microsoft.com/office/powerpoint/2010/main" val="210366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CD7A-788C-4044-95DE-F5AB2B1A12E2}"/>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3. AMAZON DATABASE</a:t>
            </a:r>
            <a:r>
              <a:rPr lang="en-US" sz="2400" b="1"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SERVICES</a:t>
            </a:r>
            <a:br>
              <a:rPr lang="en-IN" sz="2400" b="1" dirty="0">
                <a:effectLst/>
                <a:latin typeface="Times New Roman" panose="02020603050405020304" pitchFamily="18" charset="0"/>
                <a:ea typeface="Arial" panose="020B0604020202020204" pitchFamily="34"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A92140-14B8-41B6-8BA0-CFF195613E17}"/>
              </a:ext>
            </a:extLst>
          </p:cNvPr>
          <p:cNvSpPr>
            <a:spLocks noGrp="1"/>
          </p:cNvSpPr>
          <p:nvPr>
            <p:ph idx="1"/>
          </p:nvPr>
        </p:nvSpPr>
        <p:spPr/>
        <p:txBody>
          <a:bodyPr>
            <a:normAutofit/>
          </a:bodyPr>
          <a:lstStyle/>
          <a:p>
            <a:pPr marL="0" indent="0">
              <a:buNone/>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Amazon Database Services are divided into two types:</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2993390" lvl="0" indent="0">
              <a:lnSpc>
                <a:spcPct val="193000"/>
              </a:lnSpc>
              <a:spcAft>
                <a:spcPts val="0"/>
              </a:spcAft>
              <a:buSzPts val="1100"/>
              <a:buNone/>
              <a:tabLst>
                <a:tab pos="231140" algn="l"/>
              </a:tabLst>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1. Amazon Relational Database Service. </a:t>
            </a:r>
          </a:p>
          <a:p>
            <a:pPr marL="0" marR="2993390" lvl="0" indent="0">
              <a:lnSpc>
                <a:spcPct val="193000"/>
              </a:lnSpc>
              <a:spcAft>
                <a:spcPts val="0"/>
              </a:spcAft>
              <a:buSzPts val="1100"/>
              <a:buNone/>
              <a:tabLst>
                <a:tab pos="231140" algn="l"/>
              </a:tabLst>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2.Amazon Non-Relational Database</a:t>
            </a:r>
            <a:r>
              <a:rPr lang="en-US" sz="2300" spc="-7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Service.</a:t>
            </a:r>
            <a:endParaRPr lang="en-IN" sz="23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1294</Words>
  <Application>Microsoft Office PowerPoint</Application>
  <PresentationFormat>Widescreen</PresentationFormat>
  <Paragraphs>132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AMAZON WEB SERVICE  BUCKET AND SNAPSHOTS</vt:lpstr>
      <vt:lpstr>AIM- To create and access and delete a S3 bucket and create and delete of EBS snapshots</vt:lpstr>
      <vt:lpstr>PowerPoint Presentation</vt:lpstr>
      <vt:lpstr>2. TYPES OF AWS STORAGE SERVICES</vt:lpstr>
      <vt:lpstr>PowerPoint Presentation</vt:lpstr>
      <vt:lpstr>PowerPoint Presentation</vt:lpstr>
      <vt:lpstr>PowerPoint Presentation</vt:lpstr>
      <vt:lpstr>3. AMAZON DATABASE SERVICES </vt:lpstr>
      <vt:lpstr>1. Amazon Relational Database Service.</vt:lpstr>
      <vt:lpstr>2.Amazon Non-Relational Database Service. </vt:lpstr>
      <vt:lpstr>4. PRACTICAL EXPLANATION OF S3 BUCKETS </vt:lpstr>
      <vt:lpstr>PowerPoint Presentation</vt:lpstr>
      <vt:lpstr>PowerPoint Presentation</vt:lpstr>
      <vt:lpstr>PowerPoint Presentation</vt:lpstr>
      <vt:lpstr>PowerPoint Presentation</vt:lpstr>
      <vt:lpstr>5.PRACTICAL EXPLANATION OF AMAZON EBS   </vt:lpstr>
      <vt:lpstr>PowerPoint Presentation</vt:lpstr>
      <vt:lpstr>PowerPoint Presentation</vt:lpstr>
      <vt:lpstr>PowerPoint Presentation</vt:lpstr>
      <vt:lpstr>6.CONCLUSION</vt:lpstr>
      <vt:lpstr>7.REFERENCES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bheemu</dc:creator>
  <cp:lastModifiedBy>king bheemu</cp:lastModifiedBy>
  <cp:revision>2</cp:revision>
  <dcterms:created xsi:type="dcterms:W3CDTF">2021-11-13T17:33:37Z</dcterms:created>
  <dcterms:modified xsi:type="dcterms:W3CDTF">2021-11-13T18:20:50Z</dcterms:modified>
</cp:coreProperties>
</file>