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75" r:id="rId2"/>
    <p:sldId id="261" r:id="rId3"/>
    <p:sldId id="290" r:id="rId4"/>
    <p:sldId id="308" r:id="rId5"/>
    <p:sldId id="257" r:id="rId6"/>
    <p:sldId id="270" r:id="rId7"/>
    <p:sldId id="263" r:id="rId8"/>
    <p:sldId id="302" r:id="rId9"/>
    <p:sldId id="260" r:id="rId10"/>
    <p:sldId id="281" r:id="rId11"/>
    <p:sldId id="303" r:id="rId12"/>
    <p:sldId id="265" r:id="rId13"/>
    <p:sldId id="298" r:id="rId14"/>
    <p:sldId id="299" r:id="rId15"/>
    <p:sldId id="30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100" d="100"/>
          <a:sy n="100" d="100"/>
        </p:scale>
        <p:origin x="960"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5" name="Google Shape;16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0538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5" name="Google Shape;16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 name="Google Shape;13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val="1993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26 October 2022</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26 October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26 October 2022</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26 October 2022</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26 October 2022</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26 October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26 October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26 October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685799" y="1676401"/>
            <a:ext cx="7702327" cy="1316216"/>
          </a:xfrm>
        </p:spPr>
        <p:txBody>
          <a:bodyPr>
            <a:normAutofit/>
          </a:bodyPr>
          <a:lstStyle/>
          <a:p>
            <a:r>
              <a:rPr lang="en-US" sz="2400" dirty="0">
                <a:solidFill>
                  <a:schemeClr val="accent1">
                    <a:lumMod val="50000"/>
                  </a:schemeClr>
                </a:solidFill>
                <a:latin typeface="Arial" pitchFamily="34" charset="0"/>
                <a:cs typeface="Arial" pitchFamily="34" charset="0"/>
              </a:rPr>
              <a:t>REAL TIME IMAGE SEGMENTATION FOR SELF DRIVING CARS</a:t>
            </a:r>
          </a:p>
        </p:txBody>
      </p:sp>
      <p:sp>
        <p:nvSpPr>
          <p:cNvPr id="17" name="Subtitle 2"/>
          <p:cNvSpPr>
            <a:spLocks noGrp="1"/>
          </p:cNvSpPr>
          <p:nvPr>
            <p:ph type="subTitle" idx="1"/>
          </p:nvPr>
        </p:nvSpPr>
        <p:spPr>
          <a:xfrm>
            <a:off x="914400" y="3200400"/>
            <a:ext cx="7543800" cy="2438400"/>
          </a:xfrm>
        </p:spPr>
        <p:txBody>
          <a:bodyPr>
            <a:normAutofit fontScale="70000" lnSpcReduction="20000"/>
          </a:bodyPr>
          <a:lstStyle/>
          <a:p>
            <a:r>
              <a:rPr lang="en-US" dirty="0">
                <a:solidFill>
                  <a:schemeClr val="tx1"/>
                </a:solidFill>
                <a:latin typeface="Arial" pitchFamily="34" charset="0"/>
                <a:cs typeface="Arial" pitchFamily="34" charset="0"/>
              </a:rPr>
              <a:t>Under the guidance of </a:t>
            </a:r>
          </a:p>
          <a:p>
            <a:r>
              <a:rPr lang="en-US" dirty="0">
                <a:solidFill>
                  <a:schemeClr val="tx1"/>
                </a:solidFill>
              </a:rPr>
              <a:t>GUIDE NAME AND DEGREE.,</a:t>
            </a:r>
            <a:endParaRPr lang="en-IN" dirty="0">
              <a:solidFill>
                <a:schemeClr val="tx1"/>
              </a:solidFill>
            </a:endParaRPr>
          </a:p>
          <a:p>
            <a:r>
              <a:rPr lang="en-US" dirty="0">
                <a:solidFill>
                  <a:schemeClr val="tx1"/>
                </a:solidFill>
                <a:latin typeface="Arial" pitchFamily="34" charset="0"/>
                <a:cs typeface="Arial" pitchFamily="34" charset="0"/>
              </a:rPr>
              <a:t>by</a:t>
            </a:r>
          </a:p>
          <a:p>
            <a:r>
              <a:rPr lang="en-US" dirty="0">
                <a:solidFill>
                  <a:schemeClr val="tx1"/>
                </a:solidFill>
                <a:latin typeface="Arial" pitchFamily="34" charset="0"/>
                <a:cs typeface="Arial" pitchFamily="34" charset="0"/>
              </a:rPr>
              <a:t>D.BHEEMASHANKARRAHUL</a:t>
            </a:r>
          </a:p>
          <a:p>
            <a:r>
              <a:rPr lang="en-US" dirty="0">
                <a:solidFill>
                  <a:schemeClr val="tx1"/>
                </a:solidFill>
                <a:latin typeface="Arial" pitchFamily="34" charset="0"/>
                <a:cs typeface="Arial" pitchFamily="34" charset="0"/>
              </a:rPr>
              <a:t>(39110286)</a:t>
            </a:r>
          </a:p>
          <a:p>
            <a:r>
              <a:rPr lang="en-US" dirty="0">
                <a:solidFill>
                  <a:schemeClr val="tx1"/>
                </a:solidFill>
                <a:latin typeface="Arial" pitchFamily="34" charset="0"/>
                <a:cs typeface="Arial" pitchFamily="34" charset="0"/>
              </a:rPr>
              <a:t>KARTHIK SURAM</a:t>
            </a:r>
          </a:p>
          <a:p>
            <a:r>
              <a:rPr lang="en-US" dirty="0">
                <a:solidFill>
                  <a:schemeClr val="tx1"/>
                </a:solidFill>
                <a:latin typeface="Arial" pitchFamily="34" charset="0"/>
                <a:cs typeface="Arial" pitchFamily="34" charset="0"/>
              </a:rPr>
              <a:t>(39110991)</a:t>
            </a: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26 October 2022</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2286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latin typeface="Arial" pitchFamily="34" charset="0"/>
                <a:cs typeface="Arial" pitchFamily="34" charset="0"/>
              </a:rPr>
              <a:t>System Architecture</a:t>
            </a:r>
            <a:endParaRPr lang="en-US"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10" name="Picture 9" descr="D:\Content\My Works\ARCH\Image &amp; Video.drawio.png">
            <a:extLst>
              <a:ext uri="{FF2B5EF4-FFF2-40B4-BE49-F238E27FC236}">
                <a16:creationId xmlns:a16="http://schemas.microsoft.com/office/drawing/2014/main" id="{AC6151B6-B5D7-4A60-B8A5-EAD6629A40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371600"/>
            <a:ext cx="5734050" cy="4629150"/>
          </a:xfrm>
          <a:prstGeom prst="rect">
            <a:avLst/>
          </a:prstGeom>
          <a:noFill/>
          <a:ln>
            <a:noFill/>
          </a:ln>
        </p:spPr>
      </p:pic>
    </p:spTree>
    <p:extLst>
      <p:ext uri="{BB962C8B-B14F-4D97-AF65-F5344CB8AC3E}">
        <p14:creationId xmlns:p14="http://schemas.microsoft.com/office/powerpoint/2010/main" val="397855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latin typeface="Arial" pitchFamily="34" charset="0"/>
                <a:cs typeface="Arial" pitchFamily="34" charset="0"/>
              </a:rPr>
              <a:t>Description of Software for Implementation </a:t>
            </a:r>
            <a:endParaRPr lang="en-US"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2" name="TextBox 1">
            <a:extLst>
              <a:ext uri="{FF2B5EF4-FFF2-40B4-BE49-F238E27FC236}">
                <a16:creationId xmlns:a16="http://schemas.microsoft.com/office/drawing/2014/main" id="{61BD05AF-836B-E600-41AF-4CFCF2179B4F}"/>
              </a:ext>
            </a:extLst>
          </p:cNvPr>
          <p:cNvSpPr txBox="1"/>
          <p:nvPr/>
        </p:nvSpPr>
        <p:spPr>
          <a:xfrm>
            <a:off x="1285875" y="2087194"/>
            <a:ext cx="6553200" cy="3293209"/>
          </a:xfrm>
          <a:prstGeom prst="rect">
            <a:avLst/>
          </a:prstGeom>
          <a:noFill/>
        </p:spPr>
        <p:txBody>
          <a:bodyPr wrap="square">
            <a:spAutoFit/>
          </a:bodyPr>
          <a:lstStyle/>
          <a:p>
            <a:r>
              <a:rPr lang="en-US" sz="3200" dirty="0"/>
              <a:t>Hardware specifications: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Microsoft Server enabled computers, preferably workstations</a:t>
            </a:r>
          </a:p>
          <a:p>
            <a:pPr marL="285750" indent="-285750">
              <a:buFont typeface="Arial" panose="020B0604020202020204" pitchFamily="34" charset="0"/>
              <a:buChar char="•"/>
            </a:pPr>
            <a:r>
              <a:rPr lang="en-US" dirty="0"/>
              <a:t>Higher RAM, of about 4GB or above</a:t>
            </a:r>
          </a:p>
          <a:p>
            <a:pPr marL="285750" indent="-285750">
              <a:buFont typeface="Arial" panose="020B0604020202020204" pitchFamily="34" charset="0"/>
              <a:buChar char="•"/>
            </a:pPr>
            <a:r>
              <a:rPr lang="en-US" dirty="0"/>
              <a:t>Processor of frequency 1.5GHz or above </a:t>
            </a:r>
          </a:p>
          <a:p>
            <a:endParaRPr lang="en-US" dirty="0"/>
          </a:p>
          <a:p>
            <a:r>
              <a:rPr lang="en-US" sz="3200" dirty="0"/>
              <a:t>Software specifications:</a:t>
            </a:r>
          </a:p>
          <a:p>
            <a:endParaRPr lang="en-US" dirty="0"/>
          </a:p>
          <a:p>
            <a:pPr marL="285750" indent="-285750">
              <a:buFont typeface="Arial" panose="020B0604020202020204" pitchFamily="34" charset="0"/>
              <a:buChar char="•"/>
            </a:pPr>
            <a:r>
              <a:rPr lang="en-US" dirty="0"/>
              <a:t>Python 3.6 and higher</a:t>
            </a:r>
          </a:p>
          <a:p>
            <a:pPr marL="285750" indent="-285750">
              <a:buFont typeface="Arial" panose="020B0604020202020204" pitchFamily="34" charset="0"/>
              <a:buChar char="•"/>
            </a:pPr>
            <a:r>
              <a:rPr lang="en-US" dirty="0"/>
              <a:t>Anaconda software</a:t>
            </a:r>
          </a:p>
        </p:txBody>
      </p:sp>
    </p:spTree>
    <p:extLst>
      <p:ext uri="{BB962C8B-B14F-4D97-AF65-F5344CB8AC3E}">
        <p14:creationId xmlns:p14="http://schemas.microsoft.com/office/powerpoint/2010/main" val="224808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2ABD50E2-6B46-4703-8E67-8BD39D01851D}"/>
              </a:ext>
            </a:extLst>
          </p:cNvPr>
          <p:cNvSpPr/>
          <p:nvPr/>
        </p:nvSpPr>
        <p:spPr>
          <a:xfrm>
            <a:off x="1508224" y="2288327"/>
            <a:ext cx="3612377" cy="380148"/>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Literature Survey on project</a:t>
            </a:r>
            <a:endParaRPr lang="en-IN" sz="1350" dirty="0">
              <a:solidFill>
                <a:schemeClr val="tx1"/>
              </a:solidFill>
            </a:endParaRPr>
          </a:p>
        </p:txBody>
      </p:sp>
      <p:sp>
        <p:nvSpPr>
          <p:cNvPr id="4" name="Arrow: Chevron 3">
            <a:extLst>
              <a:ext uri="{FF2B5EF4-FFF2-40B4-BE49-F238E27FC236}">
                <a16:creationId xmlns:a16="http://schemas.microsoft.com/office/drawing/2014/main" id="{DE7F2EC0-5040-461E-B902-3C7EEEA75B7E}"/>
              </a:ext>
            </a:extLst>
          </p:cNvPr>
          <p:cNvSpPr/>
          <p:nvPr/>
        </p:nvSpPr>
        <p:spPr>
          <a:xfrm>
            <a:off x="1508224" y="2728462"/>
            <a:ext cx="3612377" cy="380147"/>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System Design</a:t>
            </a:r>
            <a:endParaRPr lang="en-IN" sz="1350" dirty="0">
              <a:solidFill>
                <a:schemeClr val="tx1"/>
              </a:solidFill>
            </a:endParaRPr>
          </a:p>
        </p:txBody>
      </p:sp>
      <p:sp>
        <p:nvSpPr>
          <p:cNvPr id="8" name="Arrow: Chevron 7">
            <a:extLst>
              <a:ext uri="{FF2B5EF4-FFF2-40B4-BE49-F238E27FC236}">
                <a16:creationId xmlns:a16="http://schemas.microsoft.com/office/drawing/2014/main" id="{A7115377-8DED-4B3B-BBB9-DCF521FC6A72}"/>
              </a:ext>
            </a:extLst>
          </p:cNvPr>
          <p:cNvSpPr/>
          <p:nvPr/>
        </p:nvSpPr>
        <p:spPr>
          <a:xfrm>
            <a:off x="1494593" y="3549088"/>
            <a:ext cx="3612377" cy="355046"/>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Testing</a:t>
            </a:r>
            <a:endParaRPr lang="en-IN" sz="1350" dirty="0">
              <a:solidFill>
                <a:schemeClr val="tx1"/>
              </a:solidFill>
            </a:endParaRPr>
          </a:p>
        </p:txBody>
      </p:sp>
      <p:sp>
        <p:nvSpPr>
          <p:cNvPr id="9" name="Arrow: Chevron 8">
            <a:extLst>
              <a:ext uri="{FF2B5EF4-FFF2-40B4-BE49-F238E27FC236}">
                <a16:creationId xmlns:a16="http://schemas.microsoft.com/office/drawing/2014/main" id="{E779E151-564D-417B-BAE3-30FC4899F4CC}"/>
              </a:ext>
            </a:extLst>
          </p:cNvPr>
          <p:cNvSpPr/>
          <p:nvPr/>
        </p:nvSpPr>
        <p:spPr>
          <a:xfrm>
            <a:off x="1460302" y="3140697"/>
            <a:ext cx="3646666" cy="368923"/>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System Implementation</a:t>
            </a:r>
            <a:endParaRPr lang="en-IN" sz="1350" dirty="0">
              <a:solidFill>
                <a:schemeClr val="tx1"/>
              </a:solidFill>
            </a:endParaRPr>
          </a:p>
        </p:txBody>
      </p:sp>
      <p:sp>
        <p:nvSpPr>
          <p:cNvPr id="10" name="Arrow: Chevron 9">
            <a:extLst>
              <a:ext uri="{FF2B5EF4-FFF2-40B4-BE49-F238E27FC236}">
                <a16:creationId xmlns:a16="http://schemas.microsoft.com/office/drawing/2014/main" id="{2DBD55BF-33BA-4A43-AB68-D84F3CA967BC}"/>
              </a:ext>
            </a:extLst>
          </p:cNvPr>
          <p:cNvSpPr/>
          <p:nvPr/>
        </p:nvSpPr>
        <p:spPr>
          <a:xfrm>
            <a:off x="1508224" y="1878604"/>
            <a:ext cx="3612377" cy="355047"/>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Introduction of the project</a:t>
            </a:r>
            <a:endParaRPr lang="en-IN" sz="1350" dirty="0">
              <a:solidFill>
                <a:schemeClr val="tx1"/>
              </a:solidFill>
            </a:endParaRPr>
          </a:p>
        </p:txBody>
      </p:sp>
      <p:sp>
        <p:nvSpPr>
          <p:cNvPr id="11" name="Arrow: Chevron 10">
            <a:extLst>
              <a:ext uri="{FF2B5EF4-FFF2-40B4-BE49-F238E27FC236}">
                <a16:creationId xmlns:a16="http://schemas.microsoft.com/office/drawing/2014/main" id="{FB86D389-A907-4B9D-853C-D1B6AE2AA660}"/>
              </a:ext>
            </a:extLst>
          </p:cNvPr>
          <p:cNvSpPr/>
          <p:nvPr/>
        </p:nvSpPr>
        <p:spPr>
          <a:xfrm>
            <a:off x="1477447" y="3966706"/>
            <a:ext cx="3612375" cy="369668"/>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solidFill>
                  <a:schemeClr val="tx1"/>
                </a:solidFill>
              </a:rPr>
              <a:t>Conclusion</a:t>
            </a:r>
            <a:endParaRPr lang="en-IN" sz="1350" dirty="0">
              <a:solidFill>
                <a:schemeClr val="tx1"/>
              </a:solidFill>
            </a:endParaRPr>
          </a:p>
        </p:txBody>
      </p:sp>
      <p:sp>
        <p:nvSpPr>
          <p:cNvPr id="14" name="Rectangle: Rounded Corners 13">
            <a:extLst>
              <a:ext uri="{FF2B5EF4-FFF2-40B4-BE49-F238E27FC236}">
                <a16:creationId xmlns:a16="http://schemas.microsoft.com/office/drawing/2014/main" id="{FAB69D49-2A7B-4E10-AED9-A178A9D0ED5F}"/>
              </a:ext>
            </a:extLst>
          </p:cNvPr>
          <p:cNvSpPr/>
          <p:nvPr/>
        </p:nvSpPr>
        <p:spPr>
          <a:xfrm>
            <a:off x="5213575" y="1905791"/>
            <a:ext cx="1704936" cy="35702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September 1-30</a:t>
            </a:r>
            <a:endParaRPr lang="en-IN" sz="1350" dirty="0"/>
          </a:p>
        </p:txBody>
      </p:sp>
      <p:sp>
        <p:nvSpPr>
          <p:cNvPr id="16" name="Rectangle: Rounded Corners 15">
            <a:extLst>
              <a:ext uri="{FF2B5EF4-FFF2-40B4-BE49-F238E27FC236}">
                <a16:creationId xmlns:a16="http://schemas.microsoft.com/office/drawing/2014/main" id="{D812A1CE-148E-43F2-8B5F-0C904585CFA5}"/>
              </a:ext>
            </a:extLst>
          </p:cNvPr>
          <p:cNvSpPr/>
          <p:nvPr/>
        </p:nvSpPr>
        <p:spPr>
          <a:xfrm>
            <a:off x="5213575" y="2331744"/>
            <a:ext cx="1704936" cy="357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October 1-31</a:t>
            </a:r>
            <a:endParaRPr lang="en-IN" sz="1350" dirty="0"/>
          </a:p>
        </p:txBody>
      </p:sp>
      <p:sp>
        <p:nvSpPr>
          <p:cNvPr id="17" name="Rectangle: Rounded Corners 16">
            <a:extLst>
              <a:ext uri="{FF2B5EF4-FFF2-40B4-BE49-F238E27FC236}">
                <a16:creationId xmlns:a16="http://schemas.microsoft.com/office/drawing/2014/main" id="{564DB49F-F00F-4822-B139-761CFEF76ABE}"/>
              </a:ext>
            </a:extLst>
          </p:cNvPr>
          <p:cNvSpPr/>
          <p:nvPr/>
        </p:nvSpPr>
        <p:spPr>
          <a:xfrm>
            <a:off x="5213574" y="2761589"/>
            <a:ext cx="1704937" cy="357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November 1- 31</a:t>
            </a:r>
            <a:endParaRPr lang="en-IN" sz="1350" dirty="0"/>
          </a:p>
        </p:txBody>
      </p:sp>
      <p:sp>
        <p:nvSpPr>
          <p:cNvPr id="18" name="Rectangle: Rounded Corners 17">
            <a:extLst>
              <a:ext uri="{FF2B5EF4-FFF2-40B4-BE49-F238E27FC236}">
                <a16:creationId xmlns:a16="http://schemas.microsoft.com/office/drawing/2014/main" id="{C867603A-C17C-4A12-BFBF-8EDEF29A77C0}"/>
              </a:ext>
            </a:extLst>
          </p:cNvPr>
          <p:cNvSpPr/>
          <p:nvPr/>
        </p:nvSpPr>
        <p:spPr>
          <a:xfrm>
            <a:off x="5232459" y="3150100"/>
            <a:ext cx="1686053" cy="3595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December 1-30</a:t>
            </a:r>
          </a:p>
        </p:txBody>
      </p:sp>
      <p:sp>
        <p:nvSpPr>
          <p:cNvPr id="19" name="Rectangle: Rounded Corners 18">
            <a:extLst>
              <a:ext uri="{FF2B5EF4-FFF2-40B4-BE49-F238E27FC236}">
                <a16:creationId xmlns:a16="http://schemas.microsoft.com/office/drawing/2014/main" id="{C2AB2DF6-6EB5-4E3D-8926-B654625F8395}"/>
              </a:ext>
            </a:extLst>
          </p:cNvPr>
          <p:cNvSpPr/>
          <p:nvPr/>
        </p:nvSpPr>
        <p:spPr>
          <a:xfrm>
            <a:off x="5213574" y="3549601"/>
            <a:ext cx="1704937" cy="33064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January 1-31</a:t>
            </a:r>
            <a:endParaRPr lang="en-IN" sz="1350" dirty="0"/>
          </a:p>
        </p:txBody>
      </p:sp>
      <p:sp>
        <p:nvSpPr>
          <p:cNvPr id="21" name="Rectangle: Rounded Corners 20">
            <a:extLst>
              <a:ext uri="{FF2B5EF4-FFF2-40B4-BE49-F238E27FC236}">
                <a16:creationId xmlns:a16="http://schemas.microsoft.com/office/drawing/2014/main" id="{B3CB1BF7-1D2A-428F-B125-C4F128805463}"/>
              </a:ext>
            </a:extLst>
          </p:cNvPr>
          <p:cNvSpPr/>
          <p:nvPr/>
        </p:nvSpPr>
        <p:spPr>
          <a:xfrm>
            <a:off x="5194690" y="3966549"/>
            <a:ext cx="1723820" cy="3539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14313" indent="-214313" algn="ctr">
              <a:buFont typeface="Wingdings" panose="05000000000000000000" pitchFamily="2" charset="2"/>
              <a:buChar char="Ø"/>
            </a:pPr>
            <a:r>
              <a:rPr lang="en-US" sz="1350" dirty="0"/>
              <a:t>February 1-28</a:t>
            </a:r>
            <a:endParaRPr lang="en-IN" sz="1350" dirty="0"/>
          </a:p>
        </p:txBody>
      </p:sp>
      <p:sp>
        <p:nvSpPr>
          <p:cNvPr id="2" name="Rectangle 1">
            <a:extLst>
              <a:ext uri="{FF2B5EF4-FFF2-40B4-BE49-F238E27FC236}">
                <a16:creationId xmlns:a16="http://schemas.microsoft.com/office/drawing/2014/main" id="{2463FA09-4AA8-4F77-AD50-98C47009D3F5}"/>
              </a:ext>
            </a:extLst>
          </p:cNvPr>
          <p:cNvSpPr/>
          <p:nvPr/>
        </p:nvSpPr>
        <p:spPr>
          <a:xfrm>
            <a:off x="685800" y="304800"/>
            <a:ext cx="6781800" cy="707886"/>
          </a:xfrm>
          <a:prstGeom prst="rect">
            <a:avLst/>
          </a:prstGeom>
        </p:spPr>
        <p:txBody>
          <a:bodyPr wrap="square">
            <a:spAutoFit/>
          </a:bodyPr>
          <a:lstStyle/>
          <a:p>
            <a:r>
              <a:rPr lang="en-IN" sz="4000" dirty="0">
                <a:latin typeface="Arial" panose="020B0604020202020204" pitchFamily="34" charset="0"/>
                <a:cs typeface="Arial" panose="020B0604020202020204" pitchFamily="34" charset="0"/>
              </a:rPr>
              <a:t>Project Management Plan</a:t>
            </a:r>
          </a:p>
        </p:txBody>
      </p:sp>
    </p:spTree>
    <p:extLst>
      <p:ext uri="{BB962C8B-B14F-4D97-AF65-F5344CB8AC3E}">
        <p14:creationId xmlns:p14="http://schemas.microsoft.com/office/powerpoint/2010/main" val="314771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Date Placeholder 2"/>
          <p:cNvSpPr>
            <a:spLocks noGrp="1"/>
          </p:cNvSpPr>
          <p:nvPr>
            <p:ph type="dt" sz="half" idx="10"/>
          </p:nvPr>
        </p:nvSpPr>
        <p:spPr/>
        <p:txBody>
          <a:bodyPr/>
          <a:lstStyle/>
          <a:p>
            <a:fld id="{90D305F7-9DF8-482F-A92F-377DE8B06454}" type="datetime3">
              <a:rPr lang="en-US" smtClean="0"/>
              <a:pPr/>
              <a:t>26 October 2022</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13</a:t>
            </a:fld>
            <a:endParaRPr lang="en-US"/>
          </a:p>
        </p:txBody>
      </p:sp>
      <p:sp>
        <p:nvSpPr>
          <p:cNvPr id="9" name="Rectangle 8"/>
          <p:cNvSpPr/>
          <p:nvPr/>
        </p:nvSpPr>
        <p:spPr>
          <a:xfrm>
            <a:off x="609600" y="1828800"/>
            <a:ext cx="7467600" cy="3549690"/>
          </a:xfrm>
          <a:prstGeom prst="rect">
            <a:avLst/>
          </a:prstGeom>
        </p:spPr>
        <p:txBody>
          <a:bodyPr wrap="square">
            <a:spAutoFit/>
          </a:bodyPr>
          <a:lstStyle/>
          <a:p>
            <a:pPr algn="just">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Sneha.C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Madre, S.B.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Gundre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“OCR Based Image Text to Speech Conversion Using MATLAB”, Second International Conference on Intelligent Computing and Control Systems (ICICCS), 2019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P Rohit, M S Vinay Prasad, S J Ranganatha Gowda, D R Krishna Raju, Imran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Quadri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“Image Recognition Based Smart Aid For Visually Challenged People”, International Conference on Communication and Electronics Systems (ICCES), 2020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 Sujata Deshmukh,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Praditi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Rede, Sheetal Sharma,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Sahaana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Iyer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“Voice-Enabled Vision For The Visually Disabled”, International Conference on Advances in Computing, Communication, and Control (ICAC3), 2022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 Sai Aishwarya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Edupuganti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Vijaya Durga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Koganti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Cheekati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Sri Lakshmi,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Ravuri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Naveen Kumar, Ramya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Paruchuri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“Text and Speech Recognition for Visually Impaired People using Google Vision”, 2nd International Conference on Smart Electronics and Communication (ICOSEC), 2021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927025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10" name="Content Placeholder 9">
            <a:extLst>
              <a:ext uri="{FF2B5EF4-FFF2-40B4-BE49-F238E27FC236}">
                <a16:creationId xmlns:a16="http://schemas.microsoft.com/office/drawing/2014/main" id="{2A6CD007-F9D6-60BE-16B8-DB4D19442FCD}"/>
              </a:ext>
            </a:extLst>
          </p:cNvPr>
          <p:cNvSpPr>
            <a:spLocks noGrp="1"/>
          </p:cNvSpPr>
          <p:nvPr>
            <p:ph idx="1"/>
          </p:nvPr>
        </p:nvSpPr>
        <p:spPr/>
        <p:txBody>
          <a:bodyPr>
            <a:normAutofit fontScale="62500" lnSpcReduction="20000"/>
          </a:bodyPr>
          <a:lstStyle/>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Abhishek Mathur,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Akshada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Pathare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Prerna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Sharma, Sujata Oak, “AI based Reading System for Blind using OCR”, 3rd International conference on Electronics, Communication and Aerospace Technology (ICECA),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Vaibhav 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Mainkar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Tejashree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Bagayatkar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Siddhesh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Shetye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Hrushikesh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Tamhankar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Rahul G. Jadhav, Rahul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Tendolkar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“Raspberry pi based Intelligent Reader for Visually Impaired Persons”, 2nd International Conference on Innovative Mechanisms for Industry Applications (ICIMIA),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Javavrinda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Vrindavanam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Raghunandan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Srinath, Anisa Fathima,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Arpitha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Chaitanya S Rao, T. Kavya, “Machine Learning based approach to Image Description for the Visually Impaired”, Asian Conference on Innovation in Technology (ASIANCON),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R. Prabha,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Razmah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Saritha, RM Asha, Senthil G. A, 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Gayathiri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Vivoice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Reading Assistant for the Blind using OCR and TTS”, International Conference on Computer Communication and Informatics (ICCCI),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Durgadevi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Thirupurasundari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Komathi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S.Mithun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Balaji, “Smart Machine Learning System for Blind Assistance”, International Conference on Power, Energy, Control and Transmission Systems (ICPECTS),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Sandeep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Musale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Vikram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Ghiye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“Smart reader for visually impaired”, 2nd International Conference on Inventive Systems and Control (ICISC),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p:cNvSpPr>
            <a:spLocks noGrp="1"/>
          </p:cNvSpPr>
          <p:nvPr>
            <p:ph type="dt" sz="half" idx="10"/>
          </p:nvPr>
        </p:nvSpPr>
        <p:spPr/>
        <p:txBody>
          <a:bodyPr/>
          <a:lstStyle/>
          <a:p>
            <a:fld id="{90D305F7-9DF8-482F-A92F-377DE8B06454}" type="datetime3">
              <a:rPr lang="en-US" smtClean="0"/>
              <a:pPr/>
              <a:t>26 October 2022</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283150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26 October 2022</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15</a:t>
            </a:fld>
            <a:endParaRPr lang="en-US"/>
          </a:p>
        </p:txBody>
      </p:sp>
      <p:sp>
        <p:nvSpPr>
          <p:cNvPr id="6" name="Rectangle 5"/>
          <p:cNvSpPr/>
          <p:nvPr/>
        </p:nvSpPr>
        <p:spPr>
          <a:xfrm>
            <a:off x="2286000" y="2690336"/>
            <a:ext cx="4572000" cy="1815882"/>
          </a:xfrm>
          <a:prstGeom prst="rect">
            <a:avLst/>
          </a:prstGeom>
        </p:spPr>
        <p:txBody>
          <a:bodyPr>
            <a:spAutoFit/>
          </a:bodyPr>
          <a:lstStyle/>
          <a:p>
            <a:r>
              <a:rPr lang="en-IN" sz="2800" dirty="0"/>
              <a:t>We thank our guide and panel and all technical and non technical staff helped us in achieving this.</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solidFill>
                  <a:srgbClr val="002060"/>
                </a:solidFill>
                <a:latin typeface="Arial" pitchFamily="34" charset="0"/>
                <a:cs typeface="Arial" pitchFamily="34" charset="0"/>
              </a:rPr>
              <a:t>Introduction</a:t>
            </a:r>
          </a:p>
          <a:p>
            <a:r>
              <a:rPr lang="en-US" sz="2000" dirty="0">
                <a:solidFill>
                  <a:srgbClr val="002060"/>
                </a:solidFill>
                <a:latin typeface="Arial" pitchFamily="34" charset="0"/>
                <a:cs typeface="Arial" pitchFamily="34" charset="0"/>
              </a:rPr>
              <a:t>Motivation</a:t>
            </a:r>
          </a:p>
          <a:p>
            <a:r>
              <a:rPr lang="en-US" sz="2000" dirty="0">
                <a:solidFill>
                  <a:srgbClr val="002060"/>
                </a:solidFill>
                <a:latin typeface="Arial" pitchFamily="34" charset="0"/>
                <a:cs typeface="Arial" pitchFamily="34" charset="0"/>
              </a:rPr>
              <a:t>Literature survey</a:t>
            </a:r>
          </a:p>
          <a:p>
            <a:r>
              <a:rPr lang="en-US" sz="2000" dirty="0">
                <a:solidFill>
                  <a:srgbClr val="002060"/>
                </a:solidFill>
                <a:latin typeface="Arial" pitchFamily="34" charset="0"/>
                <a:cs typeface="Arial" pitchFamily="34" charset="0"/>
              </a:rPr>
              <a:t>Inferences from Literature Survey</a:t>
            </a:r>
          </a:p>
          <a:p>
            <a:r>
              <a:rPr lang="en-US" sz="2000" dirty="0">
                <a:solidFill>
                  <a:srgbClr val="002060"/>
                </a:solidFill>
                <a:latin typeface="Arial" pitchFamily="34" charset="0"/>
                <a:cs typeface="Arial" pitchFamily="34" charset="0"/>
              </a:rPr>
              <a:t>Objectives</a:t>
            </a:r>
          </a:p>
          <a:p>
            <a:r>
              <a:rPr lang="en-US" sz="2000" dirty="0">
                <a:solidFill>
                  <a:srgbClr val="002060"/>
                </a:solidFill>
                <a:latin typeface="Arial" pitchFamily="34" charset="0"/>
                <a:cs typeface="Arial" pitchFamily="34" charset="0"/>
              </a:rPr>
              <a:t>System Architecture </a:t>
            </a:r>
          </a:p>
          <a:p>
            <a:r>
              <a:rPr lang="en-US" sz="2000" dirty="0">
                <a:solidFill>
                  <a:srgbClr val="002060"/>
                </a:solidFill>
                <a:latin typeface="Arial" pitchFamily="34" charset="0"/>
                <a:cs typeface="Arial" pitchFamily="34" charset="0"/>
              </a:rPr>
              <a:t>Description of Software for Implementation</a:t>
            </a:r>
          </a:p>
          <a:p>
            <a:r>
              <a:rPr lang="en-US" sz="2000" dirty="0">
                <a:solidFill>
                  <a:srgbClr val="002060"/>
                </a:solidFill>
                <a:latin typeface="Arial" pitchFamily="34" charset="0"/>
                <a:cs typeface="Arial" pitchFamily="34" charset="0"/>
              </a:rPr>
              <a:t>Project Management Plan</a:t>
            </a:r>
          </a:p>
          <a:p>
            <a:r>
              <a:rPr lang="en-US" sz="2000" dirty="0">
                <a:solidFill>
                  <a:srgbClr val="002060"/>
                </a:solidFill>
                <a:latin typeface="Arial" pitchFamily="34" charset="0"/>
                <a:cs typeface="Arial" pitchFamily="34" charset="0"/>
              </a:rPr>
              <a:t>References</a:t>
            </a:r>
          </a:p>
          <a:p>
            <a:r>
              <a:rPr lang="en-US" sz="2000" dirty="0">
                <a:solidFill>
                  <a:srgbClr val="002060"/>
                </a:solidFill>
                <a:latin typeface="Arial" pitchFamily="34" charset="0"/>
                <a:cs typeface="Arial" pitchFamily="34" charset="0"/>
              </a:rPr>
              <a:t>Q&amp;A</a:t>
            </a:r>
          </a:p>
          <a:p>
            <a:endParaRPr lang="en-US" dirty="0"/>
          </a:p>
        </p:txBody>
      </p:sp>
      <p:sp>
        <p:nvSpPr>
          <p:cNvPr id="4" name="Date Placeholder 3"/>
          <p:cNvSpPr>
            <a:spLocks noGrp="1"/>
          </p:cNvSpPr>
          <p:nvPr>
            <p:ph type="dt" sz="half" idx="10"/>
          </p:nvPr>
        </p:nvSpPr>
        <p:spPr/>
        <p:txBody>
          <a:bodyPr/>
          <a:lstStyle/>
          <a:p>
            <a:fld id="{EED79212-7225-48ED-BB41-E076A0C2A083}" type="datetime3">
              <a:rPr lang="en-US" smtClean="0"/>
              <a:pPr/>
              <a:t>26 October 2022</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chemeClr val="tx2">
                    <a:lumMod val="50000"/>
                  </a:schemeClr>
                </a:solidFill>
              </a:rPr>
              <a:t>Introduction</a:t>
            </a:r>
          </a:p>
        </p:txBody>
      </p:sp>
      <p:sp>
        <p:nvSpPr>
          <p:cNvPr id="3" name="Content Placeholder 2"/>
          <p:cNvSpPr>
            <a:spLocks noGrp="1"/>
          </p:cNvSpPr>
          <p:nvPr>
            <p:ph idx="1"/>
          </p:nvPr>
        </p:nvSpPr>
        <p:spPr/>
        <p:txBody>
          <a:bodyPr/>
          <a:lstStyle/>
          <a:p>
            <a:pPr marL="0" indent="0">
              <a:buNone/>
            </a:pPr>
            <a:endParaRPr lang="en-IN" dirty="0">
              <a:solidFill>
                <a:schemeClr val="tx2">
                  <a:lumMod val="50000"/>
                </a:schemeClr>
              </a:solidFill>
            </a:endParaRPr>
          </a:p>
          <a:p>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DD1A6F9D-DD77-42A7-A6AB-57439E778FC8}" type="datetime3">
              <a:rPr lang="en-US" smtClean="0"/>
              <a:pPr/>
              <a:t>26 October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
        <p:nvSpPr>
          <p:cNvPr id="8" name="TextBox 7">
            <a:extLst>
              <a:ext uri="{FF2B5EF4-FFF2-40B4-BE49-F238E27FC236}">
                <a16:creationId xmlns:a16="http://schemas.microsoft.com/office/drawing/2014/main" id="{AA92F701-FA30-5CDD-C147-2B34991B0621}"/>
              </a:ext>
            </a:extLst>
          </p:cNvPr>
          <p:cNvSpPr txBox="1"/>
          <p:nvPr/>
        </p:nvSpPr>
        <p:spPr>
          <a:xfrm>
            <a:off x="609600" y="1724958"/>
            <a:ext cx="8229600" cy="44328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900"/>
              <a:t>The initiative is based on self-driving automobiles, or autonomous driving.</a:t>
            </a:r>
          </a:p>
          <a:p>
            <a:pPr marL="285750" indent="-285750">
              <a:lnSpc>
                <a:spcPct val="150000"/>
              </a:lnSpc>
              <a:buFont typeface="Arial" panose="020B0604020202020204" pitchFamily="34" charset="0"/>
              <a:buChar char="•"/>
            </a:pPr>
            <a:r>
              <a:rPr lang="en-US" sz="1900"/>
              <a:t>Such an application is required in autonomous driving, where self-driving vehicles must comprehend their surroundings, such as other automobiles, pedestrians, road lanes, traffic signs, or traffic lights.</a:t>
            </a:r>
          </a:p>
          <a:p>
            <a:pPr marL="285750" indent="-285750">
              <a:lnSpc>
                <a:spcPct val="150000"/>
              </a:lnSpc>
              <a:buFont typeface="Arial" panose="020B0604020202020204" pitchFamily="34" charset="0"/>
              <a:buChar char="•"/>
            </a:pPr>
            <a:r>
              <a:rPr lang="en-US" sz="1900"/>
              <a:t>We also know that the immense success of deep learning has had a significant influence on semantic segmentation approaches, enhancing their accuracy.</a:t>
            </a:r>
          </a:p>
          <a:p>
            <a:pPr marL="285750" indent="-285750">
              <a:lnSpc>
                <a:spcPct val="150000"/>
              </a:lnSpc>
              <a:buFont typeface="Arial" panose="020B0604020202020204" pitchFamily="34" charset="0"/>
              <a:buChar char="•"/>
            </a:pPr>
            <a:r>
              <a:rPr lang="en-US" sz="1900"/>
              <a:t>A self-driving car must react rapidly to new occurrences in order to ensure the safety of passengers and other road users, however it is generally acceptable if object borders are not identified accurately down to a pixel resolution.</a:t>
            </a:r>
            <a:br>
              <a:rPr lang="en-US" sz="1900"/>
            </a:br>
            <a:endParaRPr lang="en-US" sz="1900" dirty="0"/>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9CC5-0CC3-FEF1-328F-189C6495600D}"/>
              </a:ext>
            </a:extLst>
          </p:cNvPr>
          <p:cNvSpPr>
            <a:spLocks noGrp="1"/>
          </p:cNvSpPr>
          <p:nvPr>
            <p:ph type="title"/>
          </p:nvPr>
        </p:nvSpPr>
        <p:spPr/>
        <p:txBody>
          <a:bodyPr/>
          <a:lstStyle/>
          <a:p>
            <a:pPr algn="l"/>
            <a:r>
              <a:rPr lang="en-US" sz="4400" dirty="0">
                <a:solidFill>
                  <a:srgbClr val="FF0000"/>
                </a:solidFill>
                <a:latin typeface="Arial" pitchFamily="34" charset="0"/>
                <a:cs typeface="Arial" pitchFamily="34" charset="0"/>
              </a:rPr>
              <a:t>Motivation</a:t>
            </a:r>
            <a:endParaRPr lang="en-IN" dirty="0">
              <a:solidFill>
                <a:srgbClr val="FF0000"/>
              </a:solidFill>
            </a:endParaRPr>
          </a:p>
        </p:txBody>
      </p:sp>
      <p:sp>
        <p:nvSpPr>
          <p:cNvPr id="3" name="Content Placeholder 2">
            <a:extLst>
              <a:ext uri="{FF2B5EF4-FFF2-40B4-BE49-F238E27FC236}">
                <a16:creationId xmlns:a16="http://schemas.microsoft.com/office/drawing/2014/main" id="{3BEBD09B-011B-2765-D9C7-1F363D8A76E9}"/>
              </a:ext>
            </a:extLst>
          </p:cNvPr>
          <p:cNvSpPr>
            <a:spLocks noGrp="1"/>
          </p:cNvSpPr>
          <p:nvPr>
            <p:ph idx="1"/>
          </p:nvPr>
        </p:nvSpPr>
        <p:spPr/>
        <p:txBody>
          <a:bodyPr>
            <a:normAutofit fontScale="62500" lnSpcReduction="20000"/>
          </a:bodyPr>
          <a:lstStyle/>
          <a:p>
            <a:r>
              <a:rPr lang="en-IN" sz="4100" dirty="0"/>
              <a:t>Greater road safety</a:t>
            </a:r>
            <a:endParaRPr lang="en-IN" sz="2900" dirty="0"/>
          </a:p>
          <a:p>
            <a:pPr marL="0" indent="0">
              <a:buNone/>
            </a:pPr>
            <a:r>
              <a:rPr lang="en-IN" sz="2900" dirty="0"/>
              <a:t>	higher levels of autonomy have the potential to reduce risky and dangerous</a:t>
            </a:r>
          </a:p>
          <a:p>
            <a:pPr marL="0" indent="0">
              <a:buNone/>
            </a:pPr>
            <a:r>
              <a:rPr lang="en-IN" sz="2900" dirty="0"/>
              <a:t>Driver behaviours. The greatest promise may be reducing the devastation of impaired </a:t>
            </a:r>
          </a:p>
          <a:p>
            <a:pPr marL="0" indent="0">
              <a:buNone/>
            </a:pPr>
            <a:r>
              <a:rPr lang="en-IN" sz="2900" dirty="0"/>
              <a:t>Driving ,drugged driving ,unbelted vehicle occupants, speeding and distraction</a:t>
            </a:r>
            <a:r>
              <a:rPr lang="en-IN" sz="2300" dirty="0"/>
              <a:t>.</a:t>
            </a:r>
          </a:p>
          <a:p>
            <a:r>
              <a:rPr lang="en-IN" sz="4100" dirty="0"/>
              <a:t>Greater independence</a:t>
            </a:r>
            <a:endParaRPr lang="en-IN" sz="2900" dirty="0"/>
          </a:p>
          <a:p>
            <a:pPr marL="914400" lvl="2" indent="0">
              <a:buNone/>
            </a:pPr>
            <a:r>
              <a:rPr lang="en-IN" sz="2900" dirty="0"/>
              <a:t>These  vehicles can also enhance independence for senior.</a:t>
            </a:r>
          </a:p>
          <a:p>
            <a:r>
              <a:rPr lang="en-IN" sz="4000" dirty="0"/>
              <a:t>More Productivity</a:t>
            </a:r>
            <a:endParaRPr lang="en-IN" sz="2900" dirty="0"/>
          </a:p>
          <a:p>
            <a:pPr marL="914400" lvl="2" indent="0">
              <a:buNone/>
            </a:pPr>
            <a:r>
              <a:rPr lang="en-IN" sz="2900" dirty="0"/>
              <a:t>In a fully automated vehicle , all occupants could safely pursue more productive or entertaining activities , like responding to email or watching a movie.</a:t>
            </a:r>
          </a:p>
          <a:p>
            <a:pPr marL="914400" lvl="2" indent="0">
              <a:buNone/>
            </a:pPr>
            <a:endParaRPr lang="en-IN" sz="3200" dirty="0"/>
          </a:p>
          <a:p>
            <a:pPr marL="914400" lvl="2" indent="0">
              <a:buNone/>
            </a:pPr>
            <a:endParaRPr lang="en-IN" sz="3200" dirty="0"/>
          </a:p>
          <a:p>
            <a:pPr lvl="2"/>
            <a:endParaRPr lang="en-IN" sz="3200" dirty="0"/>
          </a:p>
          <a:p>
            <a:pPr marL="457200" lvl="1" indent="0">
              <a:buNone/>
            </a:pPr>
            <a:r>
              <a:rPr lang="en-IN" dirty="0"/>
              <a:t>	</a:t>
            </a:r>
          </a:p>
          <a:p>
            <a:pPr marL="457200" lvl="1" indent="0">
              <a:buNone/>
            </a:pPr>
            <a:r>
              <a:rPr lang="en-IN" dirty="0"/>
              <a:t>	</a:t>
            </a:r>
          </a:p>
          <a:p>
            <a:endParaRPr lang="en-IN" sz="1800" dirty="0"/>
          </a:p>
          <a:p>
            <a:endParaRPr lang="en-IN" sz="1800" dirty="0"/>
          </a:p>
        </p:txBody>
      </p:sp>
      <p:sp>
        <p:nvSpPr>
          <p:cNvPr id="4" name="Date Placeholder 3">
            <a:extLst>
              <a:ext uri="{FF2B5EF4-FFF2-40B4-BE49-F238E27FC236}">
                <a16:creationId xmlns:a16="http://schemas.microsoft.com/office/drawing/2014/main" id="{B4D60B00-7E25-6C13-2F4C-185C3A92A399}"/>
              </a:ext>
            </a:extLst>
          </p:cNvPr>
          <p:cNvSpPr>
            <a:spLocks noGrp="1"/>
          </p:cNvSpPr>
          <p:nvPr>
            <p:ph type="dt" sz="half" idx="10"/>
          </p:nvPr>
        </p:nvSpPr>
        <p:spPr/>
        <p:txBody>
          <a:bodyPr/>
          <a:lstStyle/>
          <a:p>
            <a:fld id="{DD1A6F9D-DD77-42A7-A6AB-57439E778FC8}" type="datetime3">
              <a:rPr lang="en-US" smtClean="0"/>
              <a:pPr/>
              <a:t>26 October 2022</a:t>
            </a:fld>
            <a:endParaRPr lang="en-US"/>
          </a:p>
        </p:txBody>
      </p:sp>
      <p:sp>
        <p:nvSpPr>
          <p:cNvPr id="5" name="Footer Placeholder 4">
            <a:extLst>
              <a:ext uri="{FF2B5EF4-FFF2-40B4-BE49-F238E27FC236}">
                <a16:creationId xmlns:a16="http://schemas.microsoft.com/office/drawing/2014/main" id="{A3BE6B3B-780B-C6A3-5A60-50F9AC59FD40}"/>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83B801B-F7EB-7342-B9AC-347647FF23A9}"/>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05848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100"/>
              <a:buFont typeface="Times New Roman"/>
              <a:buNone/>
            </a:pPr>
            <a:r>
              <a:rPr lang="en-US" sz="4100">
                <a:solidFill>
                  <a:srgbClr val="C00000"/>
                </a:solidFill>
                <a:latin typeface="Times New Roman"/>
                <a:ea typeface="Times New Roman"/>
                <a:cs typeface="Times New Roman"/>
                <a:sym typeface="Times New Roman"/>
              </a:rPr>
              <a:t>Abstract</a:t>
            </a:r>
            <a:endParaRPr/>
          </a:p>
        </p:txBody>
      </p:sp>
      <p:sp>
        <p:nvSpPr>
          <p:cNvPr id="104" name="Google Shape;104;p2"/>
          <p:cNvSpPr txBox="1">
            <a:spLocks noGrp="1"/>
          </p:cNvSpPr>
          <p:nvPr>
            <p:ph type="body" idx="1"/>
          </p:nvPr>
        </p:nvSpPr>
        <p:spPr>
          <a:xfrm>
            <a:off x="492967" y="1404257"/>
            <a:ext cx="8229600" cy="4525963"/>
          </a:xfrm>
          <a:prstGeom prst="rect">
            <a:avLst/>
          </a:prstGeom>
          <a:noFill/>
          <a:ln>
            <a:noFill/>
          </a:ln>
        </p:spPr>
        <p:txBody>
          <a:bodyPr spcFirstLastPara="1" wrap="square" lIns="91425" tIns="45700" rIns="91425" bIns="45700" anchor="t" anchorCtr="0">
            <a:normAutofit fontScale="70000" lnSpcReduction="20000"/>
          </a:bodyPr>
          <a:lstStyle/>
          <a:p>
            <a:pPr fontAlgn="base"/>
            <a:r>
              <a:rPr lang="en-US" dirty="0"/>
              <a:t>The initiative is based on self-driving automobiles, or autonomous driving.</a:t>
            </a:r>
          </a:p>
          <a:p>
            <a:pPr fontAlgn="base"/>
            <a:r>
              <a:rPr lang="en-US" dirty="0"/>
              <a:t>Such an application is required in autonomous driving, where self-driving vehicles must comprehend their surroundings, such as other automobiles, pedestrians, road lanes, traffic signs, or traffic lights.</a:t>
            </a:r>
          </a:p>
          <a:p>
            <a:pPr fontAlgn="base"/>
            <a:r>
              <a:rPr lang="en-US" dirty="0"/>
              <a:t>We also know that the immense success of deep learning has had a significant influence on semantic segmentation approaches, enhancing their accuracy.</a:t>
            </a:r>
          </a:p>
          <a:p>
            <a:pPr fontAlgn="base"/>
            <a:r>
              <a:rPr lang="en-US" dirty="0"/>
              <a:t>A self-driving car must react rapidly to new occurrences in order to ensure the safety of passengers and other road users, however it is generally acceptable if object borders are not identified accurately down to a pixel resolution.</a:t>
            </a:r>
            <a:br>
              <a:rPr lang="en-US" dirty="0"/>
            </a:br>
            <a:endParaRPr dirty="0"/>
          </a:p>
        </p:txBody>
      </p:sp>
      <p:sp>
        <p:nvSpPr>
          <p:cNvPr id="105" name="Google Shape;10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 March 2022</a:t>
            </a:r>
            <a:endParaRPr/>
          </a:p>
        </p:txBody>
      </p:sp>
      <p:sp>
        <p:nvSpPr>
          <p:cNvPr id="106" name="Google Shape;106;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07" name="Google Shape;10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 March 2022</a:t>
            </a:r>
            <a:endParaRPr/>
          </a:p>
        </p:txBody>
      </p:sp>
      <p:sp>
        <p:nvSpPr>
          <p:cNvPr id="168" name="Google Shape;16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69" name="Google Shape;16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70" name="Google Shape;170;p8"/>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00000"/>
              </a:buClr>
              <a:buSzPts val="4100"/>
              <a:buFont typeface="Times New Roman"/>
              <a:buNone/>
            </a:pPr>
            <a:r>
              <a:rPr lang="en-US" sz="4100">
                <a:solidFill>
                  <a:srgbClr val="C00000"/>
                </a:solidFill>
                <a:latin typeface="Times New Roman"/>
                <a:ea typeface="Times New Roman"/>
                <a:cs typeface="Times New Roman"/>
                <a:sym typeface="Times New Roman"/>
              </a:rPr>
              <a:t>Literature Review</a:t>
            </a:r>
            <a:endParaRPr/>
          </a:p>
        </p:txBody>
      </p:sp>
      <p:graphicFrame>
        <p:nvGraphicFramePr>
          <p:cNvPr id="171" name="Google Shape;171;p8"/>
          <p:cNvGraphicFramePr/>
          <p:nvPr/>
        </p:nvGraphicFramePr>
        <p:xfrm>
          <a:off x="457200" y="1276867"/>
          <a:ext cx="8229575" cy="4940460"/>
        </p:xfrm>
        <a:graphic>
          <a:graphicData uri="http://schemas.openxmlformats.org/drawingml/2006/table">
            <a:tbl>
              <a:tblPr firstRow="1" firstCol="1" bandRow="1">
                <a:noFill/>
              </a:tblPr>
              <a:tblGrid>
                <a:gridCol w="571500">
                  <a:extLst>
                    <a:ext uri="{9D8B030D-6E8A-4147-A177-3AD203B41FA5}">
                      <a16:colId xmlns:a16="http://schemas.microsoft.com/office/drawing/2014/main" val="20000"/>
                    </a:ext>
                  </a:extLst>
                </a:gridCol>
                <a:gridCol w="1468550">
                  <a:extLst>
                    <a:ext uri="{9D8B030D-6E8A-4147-A177-3AD203B41FA5}">
                      <a16:colId xmlns:a16="http://schemas.microsoft.com/office/drawing/2014/main" val="20001"/>
                    </a:ext>
                  </a:extLst>
                </a:gridCol>
                <a:gridCol w="1465000">
                  <a:extLst>
                    <a:ext uri="{9D8B030D-6E8A-4147-A177-3AD203B41FA5}">
                      <a16:colId xmlns:a16="http://schemas.microsoft.com/office/drawing/2014/main" val="20002"/>
                    </a:ext>
                  </a:extLst>
                </a:gridCol>
                <a:gridCol w="1237725">
                  <a:extLst>
                    <a:ext uri="{9D8B030D-6E8A-4147-A177-3AD203B41FA5}">
                      <a16:colId xmlns:a16="http://schemas.microsoft.com/office/drawing/2014/main" val="20003"/>
                    </a:ext>
                  </a:extLst>
                </a:gridCol>
                <a:gridCol w="1019575">
                  <a:extLst>
                    <a:ext uri="{9D8B030D-6E8A-4147-A177-3AD203B41FA5}">
                      <a16:colId xmlns:a16="http://schemas.microsoft.com/office/drawing/2014/main" val="20004"/>
                    </a:ext>
                  </a:extLst>
                </a:gridCol>
                <a:gridCol w="991275">
                  <a:extLst>
                    <a:ext uri="{9D8B030D-6E8A-4147-A177-3AD203B41FA5}">
                      <a16:colId xmlns:a16="http://schemas.microsoft.com/office/drawing/2014/main" val="20005"/>
                    </a:ext>
                  </a:extLst>
                </a:gridCol>
                <a:gridCol w="1475950">
                  <a:extLst>
                    <a:ext uri="{9D8B030D-6E8A-4147-A177-3AD203B41FA5}">
                      <a16:colId xmlns:a16="http://schemas.microsoft.com/office/drawing/2014/main" val="20006"/>
                    </a:ext>
                  </a:extLst>
                </a:gridCol>
              </a:tblGrid>
              <a:tr h="321125">
                <a:tc>
                  <a:txBody>
                    <a:bodyPr/>
                    <a:lstStyle/>
                    <a:p>
                      <a:pPr marL="0" marR="0" lvl="0" indent="0" algn="l" rtl="0">
                        <a:spcBef>
                          <a:spcPts val="0"/>
                        </a:spcBef>
                        <a:spcAft>
                          <a:spcPts val="0"/>
                        </a:spcAft>
                        <a:buNone/>
                      </a:pPr>
                      <a:r>
                        <a:rPr lang="en-US" sz="1100" u="none" strike="noStrike" cap="none"/>
                        <a:t>Sno.</a:t>
                      </a:r>
                      <a:endParaRPr sz="11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a:t>Paper title</a:t>
                      </a:r>
                      <a:endParaRPr sz="11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a:t>Author</a:t>
                      </a:r>
                      <a:endParaRPr sz="11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dirty="0"/>
                        <a:t>Algorithm</a:t>
                      </a:r>
                      <a:endParaRPr sz="1100" dirty="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a:t>Accuracy</a:t>
                      </a:r>
                      <a:endParaRPr sz="11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a:t>year</a:t>
                      </a:r>
                      <a:endParaRPr sz="11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100"/>
                        <a:t>Disadvantage/ future work</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023200">
                <a:tc>
                  <a:txBody>
                    <a:bodyPr/>
                    <a:lstStyle/>
                    <a:p>
                      <a:pPr marL="0" marR="0" lvl="0" indent="0" algn="l" rtl="0">
                        <a:spcBef>
                          <a:spcPts val="0"/>
                        </a:spcBef>
                        <a:spcAft>
                          <a:spcPts val="0"/>
                        </a:spcAft>
                        <a:buNone/>
                      </a:pPr>
                      <a:r>
                        <a:rPr lang="en-US" sz="1100"/>
                        <a:t>1</a:t>
                      </a:r>
                      <a:endParaRPr sz="110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Traffic Light Detection and Recognition for Self Driving Cars Using Deep Learning</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err="1">
                          <a:solidFill>
                            <a:schemeClr val="dk1"/>
                          </a:solidFill>
                          <a:effectLst/>
                          <a:latin typeface="Calibri"/>
                          <a:ea typeface="Calibri"/>
                          <a:cs typeface="Calibri"/>
                          <a:sym typeface="Arial"/>
                        </a:rPr>
                        <a:t>Ruturaj</a:t>
                      </a:r>
                      <a:r>
                        <a:rPr lang="en-US" sz="1100" b="0" i="0" u="none" strike="noStrike" cap="none" dirty="0">
                          <a:solidFill>
                            <a:schemeClr val="dk1"/>
                          </a:solidFill>
                          <a:effectLst/>
                          <a:latin typeface="Calibri"/>
                          <a:ea typeface="Calibri"/>
                          <a:cs typeface="Calibri"/>
                          <a:sym typeface="Arial"/>
                        </a:rPr>
                        <a:t> Kulkarni, Shruti </a:t>
                      </a:r>
                      <a:r>
                        <a:rPr lang="en-US" sz="1100" b="0" i="0" u="none" strike="noStrike" cap="none" dirty="0" err="1">
                          <a:solidFill>
                            <a:schemeClr val="dk1"/>
                          </a:solidFill>
                          <a:effectLst/>
                          <a:latin typeface="Calibri"/>
                          <a:ea typeface="Calibri"/>
                          <a:cs typeface="Calibri"/>
                          <a:sym typeface="Arial"/>
                        </a:rPr>
                        <a:t>Dhavalikar</a:t>
                      </a:r>
                      <a:r>
                        <a:rPr lang="en-US" sz="1100" b="0" i="0" u="none" strike="noStrike" cap="none" dirty="0">
                          <a:solidFill>
                            <a:schemeClr val="dk1"/>
                          </a:solidFill>
                          <a:effectLst/>
                          <a:latin typeface="Calibri"/>
                          <a:ea typeface="Calibri"/>
                          <a:cs typeface="Calibri"/>
                          <a:sym typeface="Arial"/>
                        </a:rPr>
                        <a:t>, </a:t>
                      </a:r>
                      <a:r>
                        <a:rPr lang="en-US" sz="1100" b="0" i="0" u="none" strike="noStrike" cap="none" dirty="0" err="1">
                          <a:solidFill>
                            <a:schemeClr val="dk1"/>
                          </a:solidFill>
                          <a:effectLst/>
                          <a:latin typeface="Calibri"/>
                          <a:ea typeface="Calibri"/>
                          <a:cs typeface="Calibri"/>
                          <a:sym typeface="Arial"/>
                        </a:rPr>
                        <a:t>Sonal</a:t>
                      </a:r>
                      <a:r>
                        <a:rPr lang="en-US" sz="1100" b="0" i="0" u="none" strike="noStrike" cap="none" dirty="0">
                          <a:solidFill>
                            <a:schemeClr val="dk1"/>
                          </a:solidFill>
                          <a:effectLst/>
                          <a:latin typeface="Calibri"/>
                          <a:ea typeface="Calibri"/>
                          <a:cs typeface="Calibri"/>
                          <a:sym typeface="Arial"/>
                        </a:rPr>
                        <a:t> </a:t>
                      </a:r>
                      <a:r>
                        <a:rPr lang="en-US" sz="1100" b="0" i="0" u="none" strike="noStrike" cap="none" dirty="0" err="1">
                          <a:solidFill>
                            <a:schemeClr val="dk1"/>
                          </a:solidFill>
                          <a:effectLst/>
                          <a:latin typeface="Calibri"/>
                          <a:ea typeface="Calibri"/>
                          <a:cs typeface="Calibri"/>
                          <a:sym typeface="Arial"/>
                        </a:rPr>
                        <a:t>Bangar</a:t>
                      </a:r>
                      <a:r>
                        <a:rPr lang="en-US" sz="1100" b="0" i="0" u="none" strike="noStrike" cap="none" dirty="0">
                          <a:solidFill>
                            <a:schemeClr val="dk1"/>
                          </a:solidFill>
                          <a:effectLst/>
                          <a:latin typeface="Calibri"/>
                          <a:ea typeface="Calibri"/>
                          <a:cs typeface="Calibri"/>
                          <a:sym typeface="Arial"/>
                        </a:rPr>
                        <a:t>, </a:t>
                      </a:r>
                      <a:endParaRPr sz="1100" dirty="0"/>
                    </a:p>
                  </a:txBody>
                  <a:tcPr marL="68575" marR="68575" marT="0" marB="0"/>
                </a:tc>
                <a:tc>
                  <a:txBody>
                    <a:bodyPr/>
                    <a:lstStyle/>
                    <a:p>
                      <a:pPr marL="0" lvl="0" indent="0" algn="l" rtl="0">
                        <a:spcBef>
                          <a:spcPts val="0"/>
                        </a:spcBef>
                        <a:spcAft>
                          <a:spcPts val="0"/>
                        </a:spcAft>
                        <a:buNone/>
                      </a:pPr>
                      <a:r>
                        <a:rPr lang="en-IN" sz="1100" b="0" i="0" u="none" strike="noStrike" cap="none" dirty="0">
                          <a:solidFill>
                            <a:schemeClr val="dk1"/>
                          </a:solidFill>
                          <a:effectLst/>
                          <a:latin typeface="Calibri"/>
                          <a:ea typeface="Calibri"/>
                          <a:cs typeface="Calibri"/>
                          <a:sym typeface="Arial"/>
                        </a:rPr>
                        <a:t>Region-Based Convolutional Network </a:t>
                      </a:r>
                      <a:endParaRPr sz="1100" dirty="0"/>
                    </a:p>
                  </a:txBody>
                  <a:tcPr marL="68575" marR="68575" marT="0" marB="0"/>
                </a:tc>
                <a:tc>
                  <a:txBody>
                    <a:bodyPr/>
                    <a:lstStyle/>
                    <a:p>
                      <a:pPr marL="0" lvl="0" indent="0" algn="l" rtl="0">
                        <a:spcBef>
                          <a:spcPts val="0"/>
                        </a:spcBef>
                        <a:spcAft>
                          <a:spcPts val="0"/>
                        </a:spcAft>
                        <a:buNone/>
                      </a:pPr>
                      <a:r>
                        <a:rPr lang="en-US" sz="1100" dirty="0"/>
                        <a:t>87</a:t>
                      </a:r>
                      <a:endParaRPr sz="1100" dirty="0"/>
                    </a:p>
                  </a:txBody>
                  <a:tcPr marL="68575" marR="68575" marT="0" marB="0"/>
                </a:tc>
                <a:tc>
                  <a:txBody>
                    <a:bodyPr/>
                    <a:lstStyle/>
                    <a:p>
                      <a:pPr marL="0" lvl="0" indent="0" algn="l" rtl="0">
                        <a:spcBef>
                          <a:spcPts val="0"/>
                        </a:spcBef>
                        <a:spcAft>
                          <a:spcPts val="0"/>
                        </a:spcAft>
                        <a:buNone/>
                      </a:pPr>
                      <a:r>
                        <a:rPr lang="en-US" sz="1100" dirty="0"/>
                        <a:t>2019</a:t>
                      </a:r>
                      <a:endParaRPr sz="1100" dirty="0"/>
                    </a:p>
                  </a:txBody>
                  <a:tcPr marL="68575" marR="68575" marT="0" marB="0"/>
                </a:tc>
                <a:tc>
                  <a:txBody>
                    <a:bodyPr/>
                    <a:lstStyle/>
                    <a:p>
                      <a:pPr marL="0" lvl="0" indent="0" algn="l" rtl="0">
                        <a:spcBef>
                          <a:spcPts val="0"/>
                        </a:spcBef>
                        <a:spcAft>
                          <a:spcPts val="0"/>
                        </a:spcAft>
                        <a:buNone/>
                      </a:pPr>
                      <a:r>
                        <a:rPr lang="en-US" sz="1100" dirty="0"/>
                        <a:t>There is more effective object detection algorithm is available </a:t>
                      </a:r>
                      <a:endParaRPr sz="1100" dirty="0"/>
                    </a:p>
                  </a:txBody>
                  <a:tcPr marL="68575" marR="68575" marT="0" marB="0"/>
                </a:tc>
                <a:extLst>
                  <a:ext uri="{0D108BD9-81ED-4DB2-BD59-A6C34878D82A}">
                    <a16:rowId xmlns:a16="http://schemas.microsoft.com/office/drawing/2014/main" val="10001"/>
                  </a:ext>
                </a:extLst>
              </a:tr>
              <a:tr h="1123975">
                <a:tc>
                  <a:txBody>
                    <a:bodyPr/>
                    <a:lstStyle/>
                    <a:p>
                      <a:pPr marL="0" marR="0" lvl="0" indent="0" algn="l" rtl="0">
                        <a:spcBef>
                          <a:spcPts val="0"/>
                        </a:spcBef>
                        <a:spcAft>
                          <a:spcPts val="0"/>
                        </a:spcAft>
                        <a:buNone/>
                      </a:pPr>
                      <a:r>
                        <a:rPr lang="en-US" sz="1100"/>
                        <a:t>2</a:t>
                      </a:r>
                      <a:endParaRPr sz="110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Robust Target Recognition and Tracking of Self-Driving Cars With Radar and Camera Information Fusion Under Severe Weather Conditions</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Ze Liu, </a:t>
                      </a:r>
                      <a:r>
                        <a:rPr lang="en-US" sz="1100" b="0" i="0" u="none" strike="noStrike" cap="none" dirty="0" err="1">
                          <a:solidFill>
                            <a:schemeClr val="dk1"/>
                          </a:solidFill>
                          <a:effectLst/>
                          <a:latin typeface="Calibri"/>
                          <a:ea typeface="Calibri"/>
                          <a:cs typeface="Calibri"/>
                          <a:sym typeface="Arial"/>
                        </a:rPr>
                        <a:t>Yingfeng</a:t>
                      </a:r>
                      <a:r>
                        <a:rPr lang="en-US" sz="1100" b="0" i="0" u="none" strike="noStrike" cap="none" dirty="0">
                          <a:solidFill>
                            <a:schemeClr val="dk1"/>
                          </a:solidFill>
                          <a:effectLst/>
                          <a:latin typeface="Calibri"/>
                          <a:ea typeface="Calibri"/>
                          <a:cs typeface="Calibri"/>
                          <a:sym typeface="Arial"/>
                        </a:rPr>
                        <a:t> Cai, Hai Wang, Long Chen, </a:t>
                      </a:r>
                      <a:r>
                        <a:rPr lang="en-US" sz="1100" b="0" i="0" u="none" strike="noStrike" cap="none" dirty="0" err="1">
                          <a:solidFill>
                            <a:schemeClr val="dk1"/>
                          </a:solidFill>
                          <a:effectLst/>
                          <a:latin typeface="Calibri"/>
                          <a:ea typeface="Calibri"/>
                          <a:cs typeface="Calibri"/>
                          <a:sym typeface="Arial"/>
                        </a:rPr>
                        <a:t>Hongbo</a:t>
                      </a:r>
                      <a:r>
                        <a:rPr lang="en-US" sz="1100" b="0" i="0" u="none" strike="noStrike" cap="none" dirty="0">
                          <a:solidFill>
                            <a:schemeClr val="dk1"/>
                          </a:solidFill>
                          <a:effectLst/>
                          <a:latin typeface="Calibri"/>
                          <a:ea typeface="Calibri"/>
                          <a:cs typeface="Calibri"/>
                          <a:sym typeface="Arial"/>
                        </a:rPr>
                        <a:t> Gao, </a:t>
                      </a:r>
                      <a:r>
                        <a:rPr lang="en-US" sz="1100" b="0" i="0" u="none" strike="noStrike" cap="none" dirty="0" err="1">
                          <a:solidFill>
                            <a:schemeClr val="dk1"/>
                          </a:solidFill>
                          <a:effectLst/>
                          <a:latin typeface="Calibri"/>
                          <a:ea typeface="Calibri"/>
                          <a:cs typeface="Calibri"/>
                          <a:sym typeface="Arial"/>
                        </a:rPr>
                        <a:t>Yunyi</a:t>
                      </a:r>
                      <a:r>
                        <a:rPr lang="en-US" sz="1100" b="0" i="0" u="none" strike="noStrike" cap="none" dirty="0">
                          <a:solidFill>
                            <a:schemeClr val="dk1"/>
                          </a:solidFill>
                          <a:effectLst/>
                          <a:latin typeface="Calibri"/>
                          <a:ea typeface="Calibri"/>
                          <a:cs typeface="Calibri"/>
                          <a:sym typeface="Arial"/>
                        </a:rPr>
                        <a:t> Jia, </a:t>
                      </a:r>
                      <a:r>
                        <a:rPr lang="en-US" sz="1100" b="0" i="0" u="none" strike="noStrike" cap="none" dirty="0" err="1">
                          <a:solidFill>
                            <a:schemeClr val="dk1"/>
                          </a:solidFill>
                          <a:effectLst/>
                          <a:latin typeface="Calibri"/>
                          <a:ea typeface="Calibri"/>
                          <a:cs typeface="Calibri"/>
                          <a:sym typeface="Arial"/>
                        </a:rPr>
                        <a:t>Yicheng</a:t>
                      </a:r>
                      <a:r>
                        <a:rPr lang="en-US" sz="1100" b="0" i="0" u="none" strike="noStrike" cap="none" dirty="0">
                          <a:solidFill>
                            <a:schemeClr val="dk1"/>
                          </a:solidFill>
                          <a:effectLst/>
                          <a:latin typeface="Calibri"/>
                          <a:ea typeface="Calibri"/>
                          <a:cs typeface="Calibri"/>
                          <a:sym typeface="Arial"/>
                        </a:rPr>
                        <a:t> Li</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Information Fusion Sensing Systems</a:t>
                      </a:r>
                      <a:endParaRPr lang="en-US" sz="1100" dirty="0"/>
                    </a:p>
                  </a:txBody>
                  <a:tcPr marL="68575" marR="68575" marT="0" marB="0"/>
                </a:tc>
                <a:tc>
                  <a:txBody>
                    <a:bodyPr/>
                    <a:lstStyle/>
                    <a:p>
                      <a:pPr marL="0" lvl="0" indent="0" algn="l" rtl="0">
                        <a:spcBef>
                          <a:spcPts val="0"/>
                        </a:spcBef>
                        <a:spcAft>
                          <a:spcPts val="0"/>
                        </a:spcAft>
                        <a:buNone/>
                      </a:pPr>
                      <a:r>
                        <a:rPr lang="en-US" sz="1100" dirty="0"/>
                        <a:t>89</a:t>
                      </a:r>
                      <a:endParaRPr sz="1100" dirty="0"/>
                    </a:p>
                  </a:txBody>
                  <a:tcPr marL="68575" marR="68575" marT="0" marB="0"/>
                </a:tc>
                <a:tc>
                  <a:txBody>
                    <a:bodyPr/>
                    <a:lstStyle/>
                    <a:p>
                      <a:pPr marL="0" lvl="0" indent="0" algn="l" rtl="0">
                        <a:spcBef>
                          <a:spcPts val="0"/>
                        </a:spcBef>
                        <a:spcAft>
                          <a:spcPts val="0"/>
                        </a:spcAft>
                        <a:buNone/>
                      </a:pPr>
                      <a:r>
                        <a:rPr lang="en-US" sz="1100" dirty="0"/>
                        <a:t>2022</a:t>
                      </a:r>
                      <a:endParaRPr sz="1100" dirty="0"/>
                    </a:p>
                  </a:txBody>
                  <a:tcPr marL="68575" marR="68575" marT="0" marB="0"/>
                </a:tc>
                <a:tc>
                  <a:txBody>
                    <a:bodyPr/>
                    <a:lstStyle/>
                    <a:p>
                      <a:pPr marL="0" lvl="0" indent="0" algn="l" rtl="0">
                        <a:spcBef>
                          <a:spcPts val="0"/>
                        </a:spcBef>
                        <a:spcAft>
                          <a:spcPts val="0"/>
                        </a:spcAft>
                        <a:buNone/>
                      </a:pPr>
                      <a:r>
                        <a:rPr lang="en-US" sz="1100" dirty="0"/>
                        <a:t>Verification is not properly Guided</a:t>
                      </a:r>
                      <a:endParaRPr sz="1100" dirty="0"/>
                    </a:p>
                  </a:txBody>
                  <a:tcPr marL="68575" marR="68575" marT="0" marB="0"/>
                </a:tc>
                <a:extLst>
                  <a:ext uri="{0D108BD9-81ED-4DB2-BD59-A6C34878D82A}">
                    <a16:rowId xmlns:a16="http://schemas.microsoft.com/office/drawing/2014/main" val="10002"/>
                  </a:ext>
                </a:extLst>
              </a:tr>
              <a:tr h="1284525">
                <a:tc>
                  <a:txBody>
                    <a:bodyPr/>
                    <a:lstStyle/>
                    <a:p>
                      <a:pPr marL="0" marR="0" lvl="0" indent="0" algn="l" rtl="0">
                        <a:spcBef>
                          <a:spcPts val="0"/>
                        </a:spcBef>
                        <a:spcAft>
                          <a:spcPts val="0"/>
                        </a:spcAft>
                        <a:buNone/>
                      </a:pPr>
                      <a:r>
                        <a:rPr lang="en-US" sz="1100"/>
                        <a:t>3</a:t>
                      </a:r>
                      <a:endParaRPr sz="110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RRPN: Radar Region Proposal Network for Object Detection in Autonomous Vehicles</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err="1">
                          <a:solidFill>
                            <a:schemeClr val="dk1"/>
                          </a:solidFill>
                          <a:effectLst/>
                          <a:latin typeface="Calibri"/>
                          <a:ea typeface="Calibri"/>
                          <a:cs typeface="Calibri"/>
                          <a:sym typeface="Arial"/>
                        </a:rPr>
                        <a:t>Ramin</a:t>
                      </a:r>
                      <a:r>
                        <a:rPr lang="en-US" sz="1100" b="0" i="0" u="none" strike="noStrike" cap="none" dirty="0">
                          <a:solidFill>
                            <a:schemeClr val="dk1"/>
                          </a:solidFill>
                          <a:effectLst/>
                          <a:latin typeface="Calibri"/>
                          <a:ea typeface="Calibri"/>
                          <a:cs typeface="Calibri"/>
                          <a:sym typeface="Arial"/>
                        </a:rPr>
                        <a:t> </a:t>
                      </a:r>
                      <a:r>
                        <a:rPr lang="en-US" sz="1100" b="0" i="0" u="none" strike="noStrike" cap="none" dirty="0" err="1">
                          <a:solidFill>
                            <a:schemeClr val="dk1"/>
                          </a:solidFill>
                          <a:effectLst/>
                          <a:latin typeface="Calibri"/>
                          <a:ea typeface="Calibri"/>
                          <a:cs typeface="Calibri"/>
                          <a:sym typeface="Arial"/>
                        </a:rPr>
                        <a:t>Nabati</a:t>
                      </a:r>
                      <a:r>
                        <a:rPr lang="en-US" sz="1100" b="0" i="0" u="none" strike="noStrike" cap="none" dirty="0">
                          <a:solidFill>
                            <a:schemeClr val="dk1"/>
                          </a:solidFill>
                          <a:effectLst/>
                          <a:latin typeface="Calibri"/>
                          <a:ea typeface="Calibri"/>
                          <a:cs typeface="Calibri"/>
                          <a:sym typeface="Arial"/>
                        </a:rPr>
                        <a:t>, </a:t>
                      </a:r>
                      <a:r>
                        <a:rPr lang="en-US" sz="1100" b="0" i="0" u="none" strike="noStrike" cap="none" dirty="0" err="1">
                          <a:solidFill>
                            <a:schemeClr val="dk1"/>
                          </a:solidFill>
                          <a:effectLst/>
                          <a:latin typeface="Calibri"/>
                          <a:ea typeface="Calibri"/>
                          <a:cs typeface="Calibri"/>
                          <a:sym typeface="Arial"/>
                        </a:rPr>
                        <a:t>Hairong</a:t>
                      </a:r>
                      <a:r>
                        <a:rPr lang="en-US" sz="1100" b="0" i="0" u="none" strike="noStrike" cap="none" dirty="0">
                          <a:solidFill>
                            <a:schemeClr val="dk1"/>
                          </a:solidFill>
                          <a:effectLst/>
                          <a:latin typeface="Calibri"/>
                          <a:ea typeface="Calibri"/>
                          <a:cs typeface="Calibri"/>
                          <a:sym typeface="Arial"/>
                        </a:rPr>
                        <a:t> Qi</a:t>
                      </a:r>
                      <a:endParaRPr sz="1100" dirty="0"/>
                    </a:p>
                  </a:txBody>
                  <a:tcPr marL="68575" marR="68575" marT="0" marB="0"/>
                </a:tc>
                <a:tc>
                  <a:txBody>
                    <a:bodyPr/>
                    <a:lstStyle/>
                    <a:p>
                      <a:pPr marL="0" lvl="0" indent="0" algn="l" rtl="0">
                        <a:spcBef>
                          <a:spcPts val="0"/>
                        </a:spcBef>
                        <a:spcAft>
                          <a:spcPts val="0"/>
                        </a:spcAft>
                        <a:buNone/>
                      </a:pPr>
                      <a:r>
                        <a:rPr lang="en-IN" sz="1100" b="0" i="0" u="none" strike="noStrike" cap="none" dirty="0">
                          <a:solidFill>
                            <a:schemeClr val="dk1"/>
                          </a:solidFill>
                          <a:effectLst/>
                          <a:latin typeface="Calibri"/>
                          <a:ea typeface="Calibri"/>
                          <a:cs typeface="Calibri"/>
                          <a:sym typeface="Arial"/>
                        </a:rPr>
                        <a:t>RRPN-Fast R-CNN </a:t>
                      </a:r>
                      <a:endParaRPr sz="1100" dirty="0"/>
                    </a:p>
                  </a:txBody>
                  <a:tcPr marL="68575" marR="68575" marT="0" marB="0"/>
                </a:tc>
                <a:tc>
                  <a:txBody>
                    <a:bodyPr/>
                    <a:lstStyle/>
                    <a:p>
                      <a:pPr marL="0" lvl="0" indent="0" algn="l" rtl="0">
                        <a:spcBef>
                          <a:spcPts val="0"/>
                        </a:spcBef>
                        <a:spcAft>
                          <a:spcPts val="0"/>
                        </a:spcAft>
                        <a:buNone/>
                      </a:pPr>
                      <a:r>
                        <a:rPr lang="en-US" sz="1100" dirty="0"/>
                        <a:t>92</a:t>
                      </a:r>
                    </a:p>
                    <a:p>
                      <a:pPr marL="0" lvl="0" indent="0" algn="l" rtl="0">
                        <a:spcBef>
                          <a:spcPts val="0"/>
                        </a:spcBef>
                        <a:spcAft>
                          <a:spcPts val="0"/>
                        </a:spcAft>
                        <a:buNone/>
                      </a:pPr>
                      <a:endParaRPr sz="1100" dirty="0"/>
                    </a:p>
                  </a:txBody>
                  <a:tcPr marL="68575" marR="68575" marT="0" marB="0"/>
                </a:tc>
                <a:tc>
                  <a:txBody>
                    <a:bodyPr/>
                    <a:lstStyle/>
                    <a:p>
                      <a:pPr marL="0" lvl="0" indent="0" algn="l" rtl="0">
                        <a:spcBef>
                          <a:spcPts val="0"/>
                        </a:spcBef>
                        <a:spcAft>
                          <a:spcPts val="0"/>
                        </a:spcAft>
                        <a:buNone/>
                      </a:pPr>
                      <a:r>
                        <a:rPr lang="en-US" sz="1100" dirty="0"/>
                        <a:t>2019</a:t>
                      </a:r>
                      <a:endParaRPr sz="1100" dirty="0"/>
                    </a:p>
                  </a:txBody>
                  <a:tcPr marL="68575" marR="68575"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There is more effective object detection algorithm is available </a:t>
                      </a:r>
                    </a:p>
                    <a:p>
                      <a:pPr marL="0" lvl="0" indent="0" algn="l" rtl="0">
                        <a:spcBef>
                          <a:spcPts val="0"/>
                        </a:spcBef>
                        <a:spcAft>
                          <a:spcPts val="0"/>
                        </a:spcAft>
                        <a:buNone/>
                      </a:pPr>
                      <a:endParaRPr sz="1100" dirty="0"/>
                    </a:p>
                  </a:txBody>
                  <a:tcPr marL="68575" marR="68575" marT="0" marB="0"/>
                </a:tc>
                <a:extLst>
                  <a:ext uri="{0D108BD9-81ED-4DB2-BD59-A6C34878D82A}">
                    <a16:rowId xmlns:a16="http://schemas.microsoft.com/office/drawing/2014/main" val="10003"/>
                  </a:ext>
                </a:extLst>
              </a:tr>
              <a:tr h="1123975">
                <a:tc>
                  <a:txBody>
                    <a:bodyPr/>
                    <a:lstStyle/>
                    <a:p>
                      <a:pPr marL="0" marR="0" lvl="0" indent="0" algn="l" rtl="0">
                        <a:spcBef>
                          <a:spcPts val="0"/>
                        </a:spcBef>
                        <a:spcAft>
                          <a:spcPts val="0"/>
                        </a:spcAft>
                        <a:buNone/>
                      </a:pPr>
                      <a:r>
                        <a:rPr lang="en-US" sz="1100"/>
                        <a:t>4</a:t>
                      </a:r>
                      <a:endParaRPr sz="110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Deep CNN-Based Real-Time Traffic Light Detector for Self-Driving Vehicles</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err="1">
                          <a:solidFill>
                            <a:schemeClr val="dk1"/>
                          </a:solidFill>
                          <a:effectLst/>
                          <a:latin typeface="Calibri"/>
                          <a:ea typeface="Calibri"/>
                          <a:cs typeface="Calibri"/>
                          <a:sym typeface="Arial"/>
                        </a:rPr>
                        <a:t>Zhenchao</a:t>
                      </a:r>
                      <a:r>
                        <a:rPr lang="en-US" sz="1100" b="0" i="0" u="none" strike="noStrike" cap="none" dirty="0">
                          <a:solidFill>
                            <a:schemeClr val="dk1"/>
                          </a:solidFill>
                          <a:effectLst/>
                          <a:latin typeface="Calibri"/>
                          <a:ea typeface="Calibri"/>
                          <a:cs typeface="Calibri"/>
                          <a:sym typeface="Arial"/>
                        </a:rPr>
                        <a:t> Ouyang, </a:t>
                      </a:r>
                      <a:r>
                        <a:rPr lang="en-US" sz="1100" b="0" i="0" u="none" strike="noStrike" cap="none" dirty="0" err="1">
                          <a:solidFill>
                            <a:schemeClr val="dk1"/>
                          </a:solidFill>
                          <a:effectLst/>
                          <a:latin typeface="Calibri"/>
                          <a:ea typeface="Calibri"/>
                          <a:cs typeface="Calibri"/>
                          <a:sym typeface="Arial"/>
                        </a:rPr>
                        <a:t>Jianwei</a:t>
                      </a:r>
                      <a:r>
                        <a:rPr lang="en-US" sz="1100" b="0" i="0" u="none" strike="noStrike" cap="none" dirty="0">
                          <a:solidFill>
                            <a:schemeClr val="dk1"/>
                          </a:solidFill>
                          <a:effectLst/>
                          <a:latin typeface="Calibri"/>
                          <a:ea typeface="Calibri"/>
                          <a:cs typeface="Calibri"/>
                          <a:sym typeface="Arial"/>
                        </a:rPr>
                        <a:t> </a:t>
                      </a:r>
                      <a:r>
                        <a:rPr lang="en-US" sz="1100" b="0" i="0" u="none" strike="noStrike" cap="none" dirty="0" err="1">
                          <a:solidFill>
                            <a:schemeClr val="dk1"/>
                          </a:solidFill>
                          <a:effectLst/>
                          <a:latin typeface="Calibri"/>
                          <a:ea typeface="Calibri"/>
                          <a:cs typeface="Calibri"/>
                          <a:sym typeface="Arial"/>
                        </a:rPr>
                        <a:t>Niu</a:t>
                      </a:r>
                      <a:r>
                        <a:rPr lang="en-US" sz="1100" b="0" i="0" u="none" strike="noStrike" cap="none" dirty="0">
                          <a:solidFill>
                            <a:schemeClr val="dk1"/>
                          </a:solidFill>
                          <a:effectLst/>
                          <a:latin typeface="Calibri"/>
                          <a:ea typeface="Calibri"/>
                          <a:cs typeface="Calibri"/>
                          <a:sym typeface="Arial"/>
                        </a:rPr>
                        <a:t>, Yu Liu, Mohsen </a:t>
                      </a:r>
                      <a:r>
                        <a:rPr lang="en-US" sz="1100" b="0" i="0" u="none" strike="noStrike" cap="none" dirty="0" err="1">
                          <a:solidFill>
                            <a:schemeClr val="dk1"/>
                          </a:solidFill>
                          <a:effectLst/>
                          <a:latin typeface="Calibri"/>
                          <a:ea typeface="Calibri"/>
                          <a:cs typeface="Calibri"/>
                          <a:sym typeface="Arial"/>
                        </a:rPr>
                        <a:t>Guizani</a:t>
                      </a:r>
                      <a:endParaRPr sz="1100" dirty="0"/>
                    </a:p>
                  </a:txBody>
                  <a:tcPr marL="68575" marR="68575" marT="0" marB="0"/>
                </a:tc>
                <a:tc>
                  <a:txBody>
                    <a:bodyPr/>
                    <a:lstStyle/>
                    <a:p>
                      <a:pPr marL="0" lvl="0" indent="0" algn="l" rtl="0">
                        <a:spcBef>
                          <a:spcPts val="0"/>
                        </a:spcBef>
                        <a:spcAft>
                          <a:spcPts val="0"/>
                        </a:spcAft>
                        <a:buNone/>
                      </a:pPr>
                      <a:r>
                        <a:rPr lang="en-US" sz="1100" b="0" i="0" u="none" strike="noStrike" cap="none" dirty="0">
                          <a:solidFill>
                            <a:schemeClr val="dk1"/>
                          </a:solidFill>
                          <a:effectLst/>
                          <a:latin typeface="Calibri"/>
                          <a:ea typeface="Calibri"/>
                          <a:cs typeface="Calibri"/>
                          <a:sym typeface="Arial"/>
                        </a:rPr>
                        <a:t>Deep CNN</a:t>
                      </a:r>
                      <a:endParaRPr sz="1100" dirty="0"/>
                    </a:p>
                  </a:txBody>
                  <a:tcPr marL="68575" marR="68575" marT="0" marB="0"/>
                </a:tc>
                <a:tc>
                  <a:txBody>
                    <a:bodyPr/>
                    <a:lstStyle/>
                    <a:p>
                      <a:pPr marL="0" lvl="0" indent="0" algn="l" rtl="0">
                        <a:spcBef>
                          <a:spcPts val="0"/>
                        </a:spcBef>
                        <a:spcAft>
                          <a:spcPts val="0"/>
                        </a:spcAft>
                        <a:buNone/>
                      </a:pPr>
                      <a:r>
                        <a:rPr lang="en-US" sz="1100" dirty="0"/>
                        <a:t>86</a:t>
                      </a:r>
                      <a:endParaRPr sz="1100" dirty="0"/>
                    </a:p>
                  </a:txBody>
                  <a:tcPr marL="68575" marR="68575" marT="0" marB="0"/>
                </a:tc>
                <a:tc>
                  <a:txBody>
                    <a:bodyPr/>
                    <a:lstStyle/>
                    <a:p>
                      <a:pPr marL="0" lvl="0" indent="0" algn="l" rtl="0">
                        <a:spcBef>
                          <a:spcPts val="0"/>
                        </a:spcBef>
                        <a:spcAft>
                          <a:spcPts val="0"/>
                        </a:spcAft>
                        <a:buNone/>
                      </a:pPr>
                      <a:r>
                        <a:rPr lang="en-US" sz="1100" dirty="0"/>
                        <a:t>2020</a:t>
                      </a:r>
                      <a:endParaRPr sz="1100" dirty="0"/>
                    </a:p>
                  </a:txBody>
                  <a:tcPr marL="68575" marR="68575" marT="0" marB="0"/>
                </a:tc>
                <a:tc>
                  <a:txBody>
                    <a:bodyPr/>
                    <a:lstStyle/>
                    <a:p>
                      <a:pPr marL="0" lvl="0" indent="0" algn="l" rtl="0">
                        <a:spcBef>
                          <a:spcPts val="0"/>
                        </a:spcBef>
                        <a:spcAft>
                          <a:spcPts val="0"/>
                        </a:spcAft>
                        <a:buNone/>
                      </a:pPr>
                      <a:r>
                        <a:rPr lang="en-US" sz="1100" dirty="0"/>
                        <a:t>Data </a:t>
                      </a:r>
                      <a:r>
                        <a:rPr lang="en-US" sz="1100" dirty="0" err="1"/>
                        <a:t>redency</a:t>
                      </a:r>
                      <a:r>
                        <a:rPr lang="en-US" sz="1100" dirty="0"/>
                        <a:t> is more</a:t>
                      </a:r>
                      <a:endParaRPr sz="1100" dirty="0"/>
                    </a:p>
                  </a:txBody>
                  <a:tcPr marL="68575" marR="6857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09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 March 2022</a:t>
            </a:r>
            <a:endParaRPr/>
          </a:p>
        </p:txBody>
      </p:sp>
      <p:sp>
        <p:nvSpPr>
          <p:cNvPr id="168" name="Google Shape;16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69" name="Google Shape;16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70" name="Google Shape;170;p8"/>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00000"/>
              </a:buClr>
              <a:buSzPts val="4100"/>
              <a:buFont typeface="Times New Roman"/>
              <a:buNone/>
            </a:pPr>
            <a:r>
              <a:rPr lang="en-US" sz="4100">
                <a:solidFill>
                  <a:srgbClr val="C00000"/>
                </a:solidFill>
                <a:latin typeface="Times New Roman"/>
                <a:ea typeface="Times New Roman"/>
                <a:cs typeface="Times New Roman"/>
                <a:sym typeface="Times New Roman"/>
              </a:rPr>
              <a:t>Literature Review</a:t>
            </a:r>
            <a:endParaRPr/>
          </a:p>
        </p:txBody>
      </p:sp>
      <p:graphicFrame>
        <p:nvGraphicFramePr>
          <p:cNvPr id="171" name="Google Shape;171;p8"/>
          <p:cNvGraphicFramePr/>
          <p:nvPr/>
        </p:nvGraphicFramePr>
        <p:xfrm>
          <a:off x="457200" y="1276867"/>
          <a:ext cx="8229575" cy="5575198"/>
        </p:xfrm>
        <a:graphic>
          <a:graphicData uri="http://schemas.openxmlformats.org/drawingml/2006/table">
            <a:tbl>
              <a:tblPr firstRow="1" firstCol="1" bandRow="1">
                <a:noFill/>
              </a:tblPr>
              <a:tblGrid>
                <a:gridCol w="571500">
                  <a:extLst>
                    <a:ext uri="{9D8B030D-6E8A-4147-A177-3AD203B41FA5}">
                      <a16:colId xmlns:a16="http://schemas.microsoft.com/office/drawing/2014/main" val="20000"/>
                    </a:ext>
                  </a:extLst>
                </a:gridCol>
                <a:gridCol w="1468550">
                  <a:extLst>
                    <a:ext uri="{9D8B030D-6E8A-4147-A177-3AD203B41FA5}">
                      <a16:colId xmlns:a16="http://schemas.microsoft.com/office/drawing/2014/main" val="20001"/>
                    </a:ext>
                  </a:extLst>
                </a:gridCol>
                <a:gridCol w="1465000">
                  <a:extLst>
                    <a:ext uri="{9D8B030D-6E8A-4147-A177-3AD203B41FA5}">
                      <a16:colId xmlns:a16="http://schemas.microsoft.com/office/drawing/2014/main" val="20002"/>
                    </a:ext>
                  </a:extLst>
                </a:gridCol>
                <a:gridCol w="1237725">
                  <a:extLst>
                    <a:ext uri="{9D8B030D-6E8A-4147-A177-3AD203B41FA5}">
                      <a16:colId xmlns:a16="http://schemas.microsoft.com/office/drawing/2014/main" val="20003"/>
                    </a:ext>
                  </a:extLst>
                </a:gridCol>
                <a:gridCol w="1019575">
                  <a:extLst>
                    <a:ext uri="{9D8B030D-6E8A-4147-A177-3AD203B41FA5}">
                      <a16:colId xmlns:a16="http://schemas.microsoft.com/office/drawing/2014/main" val="20004"/>
                    </a:ext>
                  </a:extLst>
                </a:gridCol>
                <a:gridCol w="991275">
                  <a:extLst>
                    <a:ext uri="{9D8B030D-6E8A-4147-A177-3AD203B41FA5}">
                      <a16:colId xmlns:a16="http://schemas.microsoft.com/office/drawing/2014/main" val="20005"/>
                    </a:ext>
                  </a:extLst>
                </a:gridCol>
                <a:gridCol w="1475950">
                  <a:extLst>
                    <a:ext uri="{9D8B030D-6E8A-4147-A177-3AD203B41FA5}">
                      <a16:colId xmlns:a16="http://schemas.microsoft.com/office/drawing/2014/main" val="20006"/>
                    </a:ext>
                  </a:extLst>
                </a:gridCol>
              </a:tblGrid>
              <a:tr h="343479">
                <a:tc>
                  <a:txBody>
                    <a:bodyPr/>
                    <a:lstStyle/>
                    <a:p>
                      <a:pPr marL="0" marR="0" lvl="0" indent="0" algn="l" rtl="0">
                        <a:spcBef>
                          <a:spcPts val="0"/>
                        </a:spcBef>
                        <a:spcAft>
                          <a:spcPts val="0"/>
                        </a:spcAft>
                        <a:buNone/>
                      </a:pPr>
                      <a:r>
                        <a:rPr lang="en-US" sz="1200" u="none" strike="noStrike" cap="none"/>
                        <a:t>Sno.</a:t>
                      </a:r>
                      <a:endParaRPr sz="12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a:t>Paper title</a:t>
                      </a:r>
                      <a:endParaRPr sz="12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a:t>Author</a:t>
                      </a:r>
                      <a:endParaRPr sz="12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a:t>Algorithm</a:t>
                      </a:r>
                      <a:endParaRPr sz="12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a:t>Accuracy</a:t>
                      </a:r>
                      <a:endParaRPr sz="120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dirty="0"/>
                        <a:t>Year</a:t>
                      </a:r>
                      <a:endParaRPr sz="1200" dirty="0">
                        <a:latin typeface="Calibri"/>
                        <a:ea typeface="Calibri"/>
                        <a:cs typeface="Calibri"/>
                        <a:sym typeface="Calibri"/>
                      </a:endParaRPr>
                    </a:p>
                  </a:txBody>
                  <a:tcPr marL="68575" marR="68575" marT="0" marB="0"/>
                </a:tc>
                <a:tc>
                  <a:txBody>
                    <a:bodyPr/>
                    <a:lstStyle/>
                    <a:p>
                      <a:pPr marL="0" marR="0" lvl="0" indent="0" algn="l" rtl="0">
                        <a:spcBef>
                          <a:spcPts val="0"/>
                        </a:spcBef>
                        <a:spcAft>
                          <a:spcPts val="0"/>
                        </a:spcAft>
                        <a:buNone/>
                      </a:pPr>
                      <a:r>
                        <a:rPr lang="en-US" sz="1200"/>
                        <a:t>Disadvantage/ future work</a:t>
                      </a:r>
                      <a:endParaRPr sz="120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001815">
                <a:tc>
                  <a:txBody>
                    <a:bodyPr/>
                    <a:lstStyle/>
                    <a:p>
                      <a:pPr marL="0" marR="0" lvl="0" indent="0" algn="l" rtl="0">
                        <a:spcBef>
                          <a:spcPts val="0"/>
                        </a:spcBef>
                        <a:spcAft>
                          <a:spcPts val="0"/>
                        </a:spcAft>
                        <a:buNone/>
                      </a:pPr>
                      <a:r>
                        <a:rPr lang="en-US" sz="1200" dirty="0">
                          <a:latin typeface="Calibri"/>
                          <a:ea typeface="Calibri"/>
                          <a:cs typeface="Calibri"/>
                          <a:sym typeface="Calibri"/>
                        </a:rPr>
                        <a:t>5</a:t>
                      </a:r>
                      <a:endParaRPr sz="1200" dirty="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Autonomous Car Parking System using Deep Reinforcement Learning</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err="1">
                          <a:solidFill>
                            <a:schemeClr val="dk1"/>
                          </a:solidFill>
                          <a:effectLst/>
                          <a:latin typeface="Calibri"/>
                          <a:ea typeface="Calibri"/>
                          <a:cs typeface="Calibri"/>
                          <a:sym typeface="Arial"/>
                        </a:rPr>
                        <a:t>Rikuya</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Takehara</a:t>
                      </a:r>
                      <a:r>
                        <a:rPr lang="en-US" sz="1200" b="0" i="0" u="none" strike="noStrike" cap="none" dirty="0">
                          <a:solidFill>
                            <a:schemeClr val="dk1"/>
                          </a:solidFill>
                          <a:effectLst/>
                          <a:latin typeface="Calibri"/>
                          <a:ea typeface="Calibri"/>
                          <a:cs typeface="Calibri"/>
                          <a:sym typeface="Arial"/>
                        </a:rPr>
                        <a:t>, Tad Gonsalves</a:t>
                      </a:r>
                      <a:endParaRPr sz="1200" dirty="0"/>
                    </a:p>
                  </a:txBody>
                  <a:tcPr marL="68575" marR="68575" marT="0" marB="0"/>
                </a:tc>
                <a:tc>
                  <a:txBody>
                    <a:bodyPr/>
                    <a:lstStyle/>
                    <a:p>
                      <a:pPr marL="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Arial"/>
                        </a:rPr>
                        <a:t>Deep Learning </a:t>
                      </a:r>
                      <a:endParaRPr sz="1200" dirty="0"/>
                    </a:p>
                  </a:txBody>
                  <a:tcPr marL="68575" marR="68575" marT="0" marB="0"/>
                </a:tc>
                <a:tc>
                  <a:txBody>
                    <a:bodyPr/>
                    <a:lstStyle/>
                    <a:p>
                      <a:pPr marL="0" lvl="0" indent="0" algn="l" rtl="0">
                        <a:spcBef>
                          <a:spcPts val="0"/>
                        </a:spcBef>
                        <a:spcAft>
                          <a:spcPts val="0"/>
                        </a:spcAft>
                        <a:buNone/>
                      </a:pPr>
                      <a:r>
                        <a:rPr lang="en-US" sz="1200" dirty="0"/>
                        <a:t>91</a:t>
                      </a:r>
                      <a:endParaRPr sz="1200" dirty="0"/>
                    </a:p>
                  </a:txBody>
                  <a:tcPr marL="68575" marR="68575" marT="0" marB="0"/>
                </a:tc>
                <a:tc>
                  <a:txBody>
                    <a:bodyPr/>
                    <a:lstStyle/>
                    <a:p>
                      <a:pPr marL="0" lvl="0" indent="0" algn="l" rtl="0">
                        <a:spcBef>
                          <a:spcPts val="0"/>
                        </a:spcBef>
                        <a:spcAft>
                          <a:spcPts val="0"/>
                        </a:spcAft>
                        <a:buNone/>
                      </a:pPr>
                      <a:r>
                        <a:rPr lang="en-US" sz="1200" dirty="0"/>
                        <a:t>2021</a:t>
                      </a:r>
                      <a:endParaRPr sz="1200" dirty="0"/>
                    </a:p>
                  </a:txBody>
                  <a:tcPr marL="68575" marR="68575" marT="0" marB="0"/>
                </a:tc>
                <a:tc>
                  <a:txBody>
                    <a:bodyPr/>
                    <a:lstStyle/>
                    <a:p>
                      <a:pPr marL="0" lvl="0" indent="0" algn="l" rtl="0">
                        <a:spcBef>
                          <a:spcPts val="0"/>
                        </a:spcBef>
                        <a:spcAft>
                          <a:spcPts val="0"/>
                        </a:spcAft>
                        <a:buNone/>
                      </a:pPr>
                      <a:r>
                        <a:rPr lang="en-US" sz="1200" dirty="0"/>
                        <a:t>Less sensor operation leads to lack of accuracy</a:t>
                      </a:r>
                      <a:endParaRPr sz="1200" dirty="0"/>
                    </a:p>
                  </a:txBody>
                  <a:tcPr marL="68575" marR="68575" marT="0" marB="0"/>
                </a:tc>
                <a:extLst>
                  <a:ext uri="{0D108BD9-81ED-4DB2-BD59-A6C34878D82A}">
                    <a16:rowId xmlns:a16="http://schemas.microsoft.com/office/drawing/2014/main" val="10001"/>
                  </a:ext>
                </a:extLst>
              </a:tr>
              <a:tr h="1602904">
                <a:tc>
                  <a:txBody>
                    <a:bodyPr/>
                    <a:lstStyle/>
                    <a:p>
                      <a:pPr marL="0" marR="0" lvl="0" indent="0" algn="l" rtl="0">
                        <a:spcBef>
                          <a:spcPts val="0"/>
                        </a:spcBef>
                        <a:spcAft>
                          <a:spcPts val="0"/>
                        </a:spcAft>
                        <a:buNone/>
                      </a:pPr>
                      <a:r>
                        <a:rPr lang="en-US" sz="1200" dirty="0">
                          <a:latin typeface="Calibri"/>
                          <a:ea typeface="Calibri"/>
                          <a:cs typeface="Calibri"/>
                          <a:sym typeface="Calibri"/>
                        </a:rPr>
                        <a:t>6</a:t>
                      </a:r>
                      <a:endParaRPr sz="1200" dirty="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Deep Convolutional Neural Networks for Scene Understanding: A Study of Semantic Segmentation Models</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err="1">
                          <a:solidFill>
                            <a:schemeClr val="dk1"/>
                          </a:solidFill>
                          <a:effectLst/>
                          <a:latin typeface="Calibri"/>
                          <a:ea typeface="Calibri"/>
                          <a:cs typeface="Calibri"/>
                          <a:sym typeface="Arial"/>
                        </a:rPr>
                        <a:t>Malvi</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Mungalpara</a:t>
                      </a:r>
                      <a:r>
                        <a:rPr lang="en-US" sz="1200" b="0" i="0" u="none" strike="noStrike" cap="none" dirty="0">
                          <a:solidFill>
                            <a:schemeClr val="dk1"/>
                          </a:solidFill>
                          <a:effectLst/>
                          <a:latin typeface="Calibri"/>
                          <a:ea typeface="Calibri"/>
                          <a:cs typeface="Calibri"/>
                          <a:sym typeface="Arial"/>
                        </a:rPr>
                        <a:t>, Priyanka </a:t>
                      </a:r>
                      <a:r>
                        <a:rPr lang="en-US" sz="1200" b="0" i="0" u="none" strike="noStrike" cap="none" dirty="0" err="1">
                          <a:solidFill>
                            <a:schemeClr val="dk1"/>
                          </a:solidFill>
                          <a:effectLst/>
                          <a:latin typeface="Calibri"/>
                          <a:ea typeface="Calibri"/>
                          <a:cs typeface="Calibri"/>
                          <a:sym typeface="Arial"/>
                        </a:rPr>
                        <a:t>Goradia</a:t>
                      </a:r>
                      <a:r>
                        <a:rPr lang="en-US" sz="1200" b="0" i="0" u="none" strike="noStrike" cap="none" dirty="0">
                          <a:solidFill>
                            <a:schemeClr val="dk1"/>
                          </a:solidFill>
                          <a:effectLst/>
                          <a:latin typeface="Calibri"/>
                          <a:ea typeface="Calibri"/>
                          <a:cs typeface="Calibri"/>
                          <a:sym typeface="Arial"/>
                        </a:rPr>
                        <a:t>, Trisha </a:t>
                      </a:r>
                      <a:r>
                        <a:rPr lang="en-US" sz="1200" b="0" i="0" u="none" strike="noStrike" cap="none" dirty="0" err="1">
                          <a:solidFill>
                            <a:schemeClr val="dk1"/>
                          </a:solidFill>
                          <a:effectLst/>
                          <a:latin typeface="Calibri"/>
                          <a:ea typeface="Calibri"/>
                          <a:cs typeface="Calibri"/>
                          <a:sym typeface="Arial"/>
                        </a:rPr>
                        <a:t>Baldha</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Yanvi</a:t>
                      </a:r>
                      <a:r>
                        <a:rPr lang="en-US" sz="1200" b="0" i="0" u="none" strike="noStrike" cap="none" dirty="0">
                          <a:solidFill>
                            <a:schemeClr val="dk1"/>
                          </a:solidFill>
                          <a:effectLst/>
                          <a:latin typeface="Calibri"/>
                          <a:ea typeface="Calibri"/>
                          <a:cs typeface="Calibri"/>
                          <a:sym typeface="Arial"/>
                        </a:rPr>
                        <a:t> </a:t>
                      </a:r>
                      <a:r>
                        <a:rPr lang="en-US" sz="1200" b="0" i="0" u="none" strike="noStrike" cap="none" dirty="0" err="1">
                          <a:solidFill>
                            <a:schemeClr val="dk1"/>
                          </a:solidFill>
                          <a:effectLst/>
                          <a:latin typeface="Calibri"/>
                          <a:ea typeface="Calibri"/>
                          <a:cs typeface="Calibri"/>
                          <a:sym typeface="Arial"/>
                        </a:rPr>
                        <a:t>Soni</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Deep Convolutional Neural Networks </a:t>
                      </a:r>
                      <a:endParaRPr sz="1200" dirty="0"/>
                    </a:p>
                  </a:txBody>
                  <a:tcPr marL="68575" marR="68575" marT="0" marB="0"/>
                </a:tc>
                <a:tc>
                  <a:txBody>
                    <a:bodyPr/>
                    <a:lstStyle/>
                    <a:p>
                      <a:pPr marL="0" lvl="0" indent="0" algn="l" rtl="0">
                        <a:spcBef>
                          <a:spcPts val="0"/>
                        </a:spcBef>
                        <a:spcAft>
                          <a:spcPts val="0"/>
                        </a:spcAft>
                        <a:buNone/>
                      </a:pPr>
                      <a:r>
                        <a:rPr lang="en-US" sz="1200" dirty="0"/>
                        <a:t>90</a:t>
                      </a:r>
                      <a:endParaRPr sz="1200" dirty="0"/>
                    </a:p>
                  </a:txBody>
                  <a:tcPr marL="68575" marR="68575" marT="0" marB="0"/>
                </a:tc>
                <a:tc>
                  <a:txBody>
                    <a:bodyPr/>
                    <a:lstStyle/>
                    <a:p>
                      <a:pPr marL="0" lvl="0" indent="0" algn="l" rtl="0">
                        <a:spcBef>
                          <a:spcPts val="0"/>
                        </a:spcBef>
                        <a:spcAft>
                          <a:spcPts val="0"/>
                        </a:spcAft>
                        <a:buNone/>
                      </a:pPr>
                      <a:r>
                        <a:rPr lang="en-US" sz="1200" dirty="0"/>
                        <a:t>2022</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semantic segmentation operation is only performed for test sample</a:t>
                      </a:r>
                      <a:endParaRPr sz="1200" dirty="0"/>
                    </a:p>
                  </a:txBody>
                  <a:tcPr marL="68575" marR="68575" marT="0" marB="0"/>
                </a:tc>
                <a:extLst>
                  <a:ext uri="{0D108BD9-81ED-4DB2-BD59-A6C34878D82A}">
                    <a16:rowId xmlns:a16="http://schemas.microsoft.com/office/drawing/2014/main" val="10002"/>
                  </a:ext>
                </a:extLst>
              </a:tr>
              <a:tr h="1402541">
                <a:tc>
                  <a:txBody>
                    <a:bodyPr/>
                    <a:lstStyle/>
                    <a:p>
                      <a:pPr marL="0" marR="0" lvl="0" indent="0" algn="l" rtl="0">
                        <a:spcBef>
                          <a:spcPts val="0"/>
                        </a:spcBef>
                        <a:spcAft>
                          <a:spcPts val="0"/>
                        </a:spcAft>
                        <a:buNone/>
                      </a:pPr>
                      <a:r>
                        <a:rPr lang="en-US" sz="1200" dirty="0">
                          <a:latin typeface="Calibri"/>
                          <a:ea typeface="Calibri"/>
                          <a:cs typeface="Calibri"/>
                          <a:sym typeface="Calibri"/>
                        </a:rPr>
                        <a:t>7</a:t>
                      </a:r>
                      <a:endParaRPr sz="1200" dirty="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Unstructured Road Detection and Steering Assist Based on HSV Color Space Segmentation for Autonomous Car</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A.A. </a:t>
                      </a:r>
                      <a:r>
                        <a:rPr lang="en-US" sz="1200" b="0" i="0" u="none" strike="noStrike" cap="none" dirty="0" err="1">
                          <a:solidFill>
                            <a:schemeClr val="dk1"/>
                          </a:solidFill>
                          <a:effectLst/>
                          <a:latin typeface="Calibri"/>
                          <a:ea typeface="Calibri"/>
                          <a:cs typeface="Calibri"/>
                          <a:sym typeface="Arial"/>
                        </a:rPr>
                        <a:t>Mahersatillah</a:t>
                      </a:r>
                      <a:r>
                        <a:rPr lang="en-US" sz="1200" b="0" i="0" u="none" strike="noStrike" cap="none" dirty="0">
                          <a:solidFill>
                            <a:schemeClr val="dk1"/>
                          </a:solidFill>
                          <a:effectLst/>
                          <a:latin typeface="Calibri"/>
                          <a:ea typeface="Calibri"/>
                          <a:cs typeface="Calibri"/>
                          <a:sym typeface="Arial"/>
                        </a:rPr>
                        <a:t>, Z. Zainuddin, Y. </a:t>
                      </a:r>
                      <a:r>
                        <a:rPr lang="en-US" sz="1200" b="0" i="0" u="none" strike="noStrike" cap="none" dirty="0" err="1">
                          <a:solidFill>
                            <a:schemeClr val="dk1"/>
                          </a:solidFill>
                          <a:effectLst/>
                          <a:latin typeface="Calibri"/>
                          <a:ea typeface="Calibri"/>
                          <a:cs typeface="Calibri"/>
                          <a:sym typeface="Arial"/>
                        </a:rPr>
                        <a:t>Yusran</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Hough transform</a:t>
                      </a:r>
                      <a:endParaRPr sz="1200" dirty="0"/>
                    </a:p>
                  </a:txBody>
                  <a:tcPr marL="68575" marR="68575" marT="0" marB="0"/>
                </a:tc>
                <a:tc>
                  <a:txBody>
                    <a:bodyPr/>
                    <a:lstStyle/>
                    <a:p>
                      <a:pPr marL="0" lvl="0" indent="0" algn="l" rtl="0">
                        <a:spcBef>
                          <a:spcPts val="0"/>
                        </a:spcBef>
                        <a:spcAft>
                          <a:spcPts val="0"/>
                        </a:spcAft>
                        <a:buNone/>
                      </a:pPr>
                      <a:r>
                        <a:rPr lang="en-US" sz="1200" dirty="0"/>
                        <a:t>86</a:t>
                      </a:r>
                      <a:endParaRPr sz="1200" dirty="0"/>
                    </a:p>
                  </a:txBody>
                  <a:tcPr marL="68575" marR="68575" marT="0" marB="0"/>
                </a:tc>
                <a:tc>
                  <a:txBody>
                    <a:bodyPr/>
                    <a:lstStyle/>
                    <a:p>
                      <a:pPr marL="0" lvl="0" indent="0" algn="l" rtl="0">
                        <a:spcBef>
                          <a:spcPts val="0"/>
                        </a:spcBef>
                        <a:spcAft>
                          <a:spcPts val="0"/>
                        </a:spcAft>
                        <a:buNone/>
                      </a:pPr>
                      <a:r>
                        <a:rPr lang="en-US" sz="1200" dirty="0"/>
                        <a:t>2021</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edge detector usage make it costly</a:t>
                      </a:r>
                      <a:endParaRPr sz="1200" dirty="0"/>
                    </a:p>
                  </a:txBody>
                  <a:tcPr marL="68575" marR="68575" marT="0" marB="0"/>
                </a:tc>
                <a:extLst>
                  <a:ext uri="{0D108BD9-81ED-4DB2-BD59-A6C34878D82A}">
                    <a16:rowId xmlns:a16="http://schemas.microsoft.com/office/drawing/2014/main" val="10003"/>
                  </a:ext>
                </a:extLst>
              </a:tr>
              <a:tr h="1202178">
                <a:tc>
                  <a:txBody>
                    <a:bodyPr/>
                    <a:lstStyle/>
                    <a:p>
                      <a:pPr marL="0" marR="0" lvl="0" indent="0" algn="l" rtl="0">
                        <a:spcBef>
                          <a:spcPts val="0"/>
                        </a:spcBef>
                        <a:spcAft>
                          <a:spcPts val="0"/>
                        </a:spcAft>
                        <a:buNone/>
                      </a:pPr>
                      <a:r>
                        <a:rPr lang="en-US" sz="1200" dirty="0">
                          <a:latin typeface="Calibri"/>
                          <a:ea typeface="Calibri"/>
                          <a:cs typeface="Calibri"/>
                          <a:sym typeface="Calibri"/>
                        </a:rPr>
                        <a:t>8</a:t>
                      </a:r>
                      <a:endParaRPr sz="1200" dirty="0">
                        <a:latin typeface="Calibri"/>
                        <a:ea typeface="Calibri"/>
                        <a:cs typeface="Calibri"/>
                        <a:sym typeface="Calibri"/>
                      </a:endParaRPr>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Just Drive’: </a:t>
                      </a:r>
                      <a:r>
                        <a:rPr lang="en-US" sz="1200" b="0" i="0" u="none" strike="noStrike" cap="none" dirty="0" err="1">
                          <a:solidFill>
                            <a:schemeClr val="dk1"/>
                          </a:solidFill>
                          <a:effectLst/>
                          <a:latin typeface="Calibri"/>
                          <a:ea typeface="Calibri"/>
                          <a:cs typeface="Calibri"/>
                          <a:sym typeface="Arial"/>
                        </a:rPr>
                        <a:t>Colour</a:t>
                      </a:r>
                      <a:r>
                        <a:rPr lang="en-US" sz="1200" b="0" i="0" u="none" strike="noStrike" cap="none" dirty="0">
                          <a:solidFill>
                            <a:schemeClr val="dk1"/>
                          </a:solidFill>
                          <a:effectLst/>
                          <a:latin typeface="Calibri"/>
                          <a:ea typeface="Calibri"/>
                          <a:cs typeface="Calibri"/>
                          <a:sym typeface="Arial"/>
                        </a:rPr>
                        <a:t> Bias Mitigation for Semantic Segmentation in the Context of Urban Driving</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Jack Stelling, Amir </a:t>
                      </a:r>
                      <a:r>
                        <a:rPr lang="en-US" sz="1200" b="0" i="0" u="none" strike="noStrike" cap="none" dirty="0" err="1">
                          <a:solidFill>
                            <a:schemeClr val="dk1"/>
                          </a:solidFill>
                          <a:effectLst/>
                          <a:latin typeface="Calibri"/>
                          <a:ea typeface="Calibri"/>
                          <a:cs typeface="Calibri"/>
                          <a:sym typeface="Arial"/>
                        </a:rPr>
                        <a:t>Atapour-Abarghouei</a:t>
                      </a:r>
                      <a:endParaRPr sz="1200" dirty="0"/>
                    </a:p>
                  </a:txBody>
                  <a:tcPr marL="68575" marR="68575" marT="0" marB="0"/>
                </a:tc>
                <a:tc>
                  <a:txBody>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Arial"/>
                        </a:rPr>
                        <a:t>Semantic Segmentation </a:t>
                      </a:r>
                      <a:endParaRPr sz="1200" dirty="0"/>
                    </a:p>
                  </a:txBody>
                  <a:tcPr marL="68575" marR="68575" marT="0" marB="0"/>
                </a:tc>
                <a:tc>
                  <a:txBody>
                    <a:bodyPr/>
                    <a:lstStyle/>
                    <a:p>
                      <a:pPr marL="0" lvl="0" indent="0" algn="l" rtl="0">
                        <a:spcBef>
                          <a:spcPts val="0"/>
                        </a:spcBef>
                        <a:spcAft>
                          <a:spcPts val="0"/>
                        </a:spcAft>
                        <a:buNone/>
                      </a:pPr>
                      <a:r>
                        <a:rPr lang="en-US" sz="1200" dirty="0"/>
                        <a:t>89</a:t>
                      </a:r>
                      <a:endParaRPr sz="1200" dirty="0"/>
                    </a:p>
                  </a:txBody>
                  <a:tcPr marL="68575" marR="68575" marT="0" marB="0"/>
                </a:tc>
                <a:tc>
                  <a:txBody>
                    <a:bodyPr/>
                    <a:lstStyle/>
                    <a:p>
                      <a:pPr marL="0" lvl="0" indent="0" algn="l" rtl="0">
                        <a:spcBef>
                          <a:spcPts val="0"/>
                        </a:spcBef>
                        <a:spcAft>
                          <a:spcPts val="0"/>
                        </a:spcAft>
                        <a:buNone/>
                      </a:pPr>
                      <a:r>
                        <a:rPr lang="en-US" sz="1200" dirty="0"/>
                        <a:t>2022</a:t>
                      </a:r>
                      <a:endParaRPr sz="1200" dirty="0"/>
                    </a:p>
                  </a:txBody>
                  <a:tcPr marL="68575" marR="68575" marT="0" marB="0"/>
                </a:tc>
                <a:tc>
                  <a:txBody>
                    <a:bodyPr/>
                    <a:lstStyle/>
                    <a:p>
                      <a:pPr marL="0" lvl="0" indent="0" algn="l" rtl="0">
                        <a:spcBef>
                          <a:spcPts val="0"/>
                        </a:spcBef>
                        <a:spcAft>
                          <a:spcPts val="0"/>
                        </a:spcAft>
                        <a:buNone/>
                      </a:pPr>
                      <a:r>
                        <a:rPr lang="en-US" sz="1200" dirty="0"/>
                        <a:t>Wrong Color imitation leads to  miscalculation</a:t>
                      </a:r>
                      <a:endParaRPr sz="1200" dirty="0"/>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IN" dirty="0"/>
              <a:t>Inferences from 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p:txBody>
          <a:bodyPr>
            <a:normAutofit/>
          </a:bodyPr>
          <a:lstStyle/>
          <a:p>
            <a:pPr>
              <a:lnSpc>
                <a:spcPct val="150000"/>
              </a:lnSpc>
            </a:pPr>
            <a:r>
              <a:rPr lang="en-IN" sz="2000" dirty="0"/>
              <a:t>From the above-mentioned literature works, it is clear that there has been effective research Real time image segmentation system has been done and many models have been proposed.</a:t>
            </a:r>
          </a:p>
          <a:p>
            <a:pPr>
              <a:lnSpc>
                <a:spcPct val="150000"/>
              </a:lnSpc>
            </a:pPr>
            <a:r>
              <a:rPr lang="en-IN" sz="2000" dirty="0"/>
              <a:t>It is evident that the above-mentioned systems have their own pros and cons.</a:t>
            </a:r>
          </a:p>
          <a:p>
            <a:pPr>
              <a:lnSpc>
                <a:spcPct val="150000"/>
              </a:lnSpc>
            </a:pPr>
            <a:r>
              <a:rPr lang="en-IN" sz="2000" dirty="0"/>
              <a:t>While some of the recent works involve hybrid technologies and provide better accuracies, they are still far from what is needed.</a:t>
            </a:r>
          </a:p>
          <a:p>
            <a:pPr>
              <a:lnSpc>
                <a:spcPct val="150000"/>
              </a:lnSpc>
            </a:pPr>
            <a:r>
              <a:rPr lang="en-IN" sz="2000" dirty="0"/>
              <a:t>With higher accuracy, comes the need for low computational costs, high processing speed, and most of all, the convenience of use.</a:t>
            </a:r>
          </a:p>
          <a:p>
            <a:pPr>
              <a:lnSpc>
                <a:spcPct val="150000"/>
              </a:lnSpc>
            </a:pPr>
            <a:endParaRPr lang="en-IN" sz="2000" dirty="0"/>
          </a:p>
          <a:p>
            <a:pPr>
              <a:lnSpc>
                <a:spcPct val="150000"/>
              </a:lnSpc>
            </a:pPr>
            <a:endParaRPr lang="en-US" sz="2000" dirty="0"/>
          </a:p>
          <a:p>
            <a:pPr>
              <a:lnSpc>
                <a:spcPct val="150000"/>
              </a:lnSpc>
            </a:pPr>
            <a:endParaRPr lang="en-IN" sz="2000" dirty="0"/>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DD1A6F9D-DD77-42A7-A6AB-57439E778FC8}" type="datetime3">
              <a:rPr lang="en-US" smtClean="0"/>
              <a:pPr/>
              <a:t>26 October 2022</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08756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lvl="0">
              <a:buClr>
                <a:srgbClr val="C00000"/>
              </a:buClr>
              <a:buSzPct val="100000"/>
            </a:pPr>
            <a:r>
              <a:rPr lang="en-US" sz="4400" dirty="0">
                <a:solidFill>
                  <a:srgbClr val="C00000"/>
                </a:solidFill>
                <a:latin typeface="Times New Roman"/>
                <a:ea typeface="Times New Roman"/>
                <a:cs typeface="Times New Roman"/>
                <a:sym typeface="Times New Roman"/>
              </a:rPr>
              <a:t> </a:t>
            </a:r>
            <a:r>
              <a:rPr lang="en-US" sz="3500" dirty="0">
                <a:latin typeface="Arial" pitchFamily="34" charset="0"/>
                <a:cs typeface="Arial" pitchFamily="34" charset="0"/>
              </a:rPr>
              <a:t>Objectives</a:t>
            </a:r>
            <a:endParaRPr sz="3500" dirty="0"/>
          </a:p>
        </p:txBody>
      </p:sp>
      <p:sp>
        <p:nvSpPr>
          <p:cNvPr id="135" name="Google Shape;135;p5"/>
          <p:cNvSpPr txBox="1"/>
          <p:nvPr/>
        </p:nvSpPr>
        <p:spPr>
          <a:xfrm>
            <a:off x="457200" y="1447801"/>
            <a:ext cx="8305800" cy="4800600"/>
          </a:xfrm>
          <a:prstGeom prst="rect">
            <a:avLst/>
          </a:prstGeom>
          <a:noFill/>
          <a:ln>
            <a:noFill/>
          </a:ln>
        </p:spPr>
        <p:txBody>
          <a:bodyPr spcFirstLastPara="1" wrap="square" lIns="91425" tIns="45700" rIns="91425" bIns="45700" anchor="t" anchorCtr="0">
            <a:normAutofit lnSpcReduction="10000"/>
          </a:bodyPr>
          <a:lstStyle/>
          <a:p>
            <a:pPr lvl="0" algn="just">
              <a:buClr>
                <a:schemeClr val="dk1"/>
              </a:buClr>
              <a:buSzPct val="100000"/>
            </a:pPr>
            <a:r>
              <a:rPr lang="en-US" sz="2000" b="1" u="sng" dirty="0">
                <a:latin typeface="Times New Roman"/>
                <a:ea typeface="Times New Roman"/>
                <a:cs typeface="Times New Roman"/>
                <a:sym typeface="Times New Roman"/>
              </a:rPr>
              <a:t>Aim</a:t>
            </a:r>
          </a:p>
          <a:p>
            <a:pPr lvl="0" algn="just">
              <a:buClr>
                <a:schemeClr val="dk1"/>
              </a:buClr>
              <a:buSzPct val="100000"/>
            </a:pPr>
            <a:endParaRPr lang="en-US" sz="2000" b="1" u="sng" dirty="0">
              <a:latin typeface="Times New Roman"/>
              <a:ea typeface="Times New Roman"/>
              <a:cs typeface="Times New Roman"/>
              <a:sym typeface="Times New Roman"/>
            </a:endParaRPr>
          </a:p>
          <a:p>
            <a:pPr marL="111125" lvl="0" algn="just">
              <a:spcBef>
                <a:spcPts val="400"/>
              </a:spcBef>
              <a:buSzPct val="100000"/>
            </a:pPr>
            <a:r>
              <a:rPr lang="en-US" sz="2000" dirty="0">
                <a:latin typeface="Times New Roman"/>
                <a:ea typeface="Times New Roman"/>
                <a:cs typeface="Times New Roman"/>
                <a:sym typeface="Times New Roman"/>
              </a:rPr>
              <a:t>The following are the primary goals of this study:</a:t>
            </a:r>
          </a:p>
          <a:p>
            <a:pPr marL="914400" lvl="1" indent="-346075" algn="just">
              <a:buSzPct val="100000"/>
              <a:buFont typeface="Times New Roman"/>
              <a:buChar char="○"/>
            </a:pPr>
            <a:r>
              <a:rPr lang="en-US" sz="2000" dirty="0">
                <a:latin typeface="Times New Roman"/>
                <a:ea typeface="Times New Roman"/>
                <a:cs typeface="Times New Roman"/>
                <a:sym typeface="Times New Roman"/>
              </a:rPr>
              <a:t>To provide a comprehensive list of the most efficient ways for developing real-time semantic segmentation models.</a:t>
            </a:r>
          </a:p>
          <a:p>
            <a:pPr marL="914400" lvl="1" indent="-346075" algn="just">
              <a:buSzPct val="100000"/>
              <a:buFont typeface="Times New Roman"/>
              <a:buChar char="○"/>
            </a:pPr>
            <a:r>
              <a:rPr lang="en-US" sz="2000" dirty="0">
                <a:latin typeface="Times New Roman"/>
                <a:ea typeface="Times New Roman"/>
                <a:cs typeface="Times New Roman"/>
                <a:sym typeface="Times New Roman"/>
              </a:rPr>
              <a:t>To attain great accuracy while yet having a short latency.</a:t>
            </a:r>
          </a:p>
          <a:p>
            <a:pPr marL="914400" lvl="1" indent="-346075" algn="just">
              <a:buSzPct val="100000"/>
              <a:buFont typeface="Times New Roman"/>
              <a:buChar char="○"/>
            </a:pPr>
            <a:r>
              <a:rPr lang="en-US" sz="2000" dirty="0">
                <a:latin typeface="Times New Roman"/>
                <a:ea typeface="Times New Roman"/>
                <a:cs typeface="Times New Roman"/>
                <a:sym typeface="Times New Roman"/>
              </a:rPr>
              <a:t>To current difficulties and developments in the field of real-time semantic picture segmentation that result in crucial discoveries.</a:t>
            </a:r>
          </a:p>
          <a:p>
            <a:pPr marL="914400" lvl="1" indent="-346075" algn="just">
              <a:buSzPct val="100000"/>
              <a:buFont typeface="Times New Roman"/>
              <a:buChar char="○"/>
            </a:pPr>
            <a:r>
              <a:rPr lang="en-US" sz="2000" dirty="0">
                <a:latin typeface="Times New Roman"/>
                <a:ea typeface="Times New Roman"/>
                <a:cs typeface="Times New Roman"/>
                <a:sym typeface="Times New Roman"/>
              </a:rPr>
              <a:t>in semantic picture segmentation models to gain a faster response time</a:t>
            </a:r>
          </a:p>
          <a:p>
            <a:pPr lvl="0" algn="just">
              <a:spcBef>
                <a:spcPts val="400"/>
              </a:spcBef>
              <a:buClr>
                <a:schemeClr val="dk1"/>
              </a:buClr>
              <a:buSzPct val="100000"/>
            </a:pPr>
            <a:r>
              <a:rPr lang="en-US" sz="2000" b="1" u="sng" dirty="0">
                <a:latin typeface="Times New Roman"/>
                <a:ea typeface="Times New Roman"/>
                <a:cs typeface="Times New Roman"/>
                <a:sym typeface="Times New Roman"/>
              </a:rPr>
              <a:t>Scope</a:t>
            </a:r>
          </a:p>
          <a:p>
            <a:pPr lvl="0" algn="just">
              <a:spcBef>
                <a:spcPts val="400"/>
              </a:spcBef>
              <a:buClr>
                <a:schemeClr val="dk1"/>
              </a:buClr>
              <a:buSzPct val="100000"/>
            </a:pPr>
            <a:endParaRPr lang="en-US" sz="2000" b="1" u="sng" dirty="0">
              <a:latin typeface="Times New Roman"/>
              <a:ea typeface="Times New Roman"/>
              <a:cs typeface="Times New Roman"/>
              <a:sym typeface="Times New Roman"/>
            </a:endParaRPr>
          </a:p>
          <a:p>
            <a:pPr lvl="0" algn="just">
              <a:spcBef>
                <a:spcPts val="400"/>
              </a:spcBef>
              <a:buClr>
                <a:schemeClr val="dk1"/>
              </a:buClr>
              <a:buSzPct val="55000"/>
            </a:pPr>
            <a:r>
              <a:rPr lang="en-US" sz="2000" dirty="0">
                <a:latin typeface="Times New Roman"/>
                <a:ea typeface="Times New Roman"/>
                <a:cs typeface="Times New Roman"/>
                <a:sym typeface="Times New Roman"/>
              </a:rPr>
              <a:t>The job of allocating each pixel of an image to a corresponding class label from a specified set of categories is known as image segmentation. Such an application is required in autonomous driving, where self-driving vehicles must comprehend their surroundings, such as other automobiles, pedestrians, road lanes, traffic signs, or traffic lights.</a:t>
            </a:r>
          </a:p>
          <a:p>
            <a:endParaRPr lang="en-IN" dirty="0"/>
          </a:p>
        </p:txBody>
      </p:sp>
      <p:sp>
        <p:nvSpPr>
          <p:cNvPr id="136" name="Google Shape;1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 March 2022</a:t>
            </a:r>
            <a:endParaRPr/>
          </a:p>
        </p:txBody>
      </p:sp>
      <p:sp>
        <p:nvSpPr>
          <p:cNvPr id="137" name="Google Shape;1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endParaRPr/>
          </a:p>
        </p:txBody>
      </p:sp>
      <p:sp>
        <p:nvSpPr>
          <p:cNvPr id="138" name="Google Shape;1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39" name="Google Shape;139;p5"/>
          <p:cNvSpPr txBox="1">
            <a:spLocks noGrp="1"/>
          </p:cNvSpPr>
          <p:nvPr>
            <p:ph type="body" idx="1"/>
          </p:nvPr>
        </p:nvSpPr>
        <p:spPr>
          <a:xfrm>
            <a:off x="457200" y="1339852"/>
            <a:ext cx="8229600" cy="4786311"/>
          </a:xfrm>
          <a:prstGeom prst="rect">
            <a:avLst/>
          </a:prstGeom>
          <a:noFill/>
          <a:ln>
            <a:noFill/>
          </a:ln>
        </p:spPr>
        <p:txBody>
          <a:bodyPr spcFirstLastPara="1" wrap="square" lIns="91425" tIns="45700" rIns="91425" bIns="45700" anchor="t" anchorCtr="0">
            <a:normAutofit/>
          </a:bodyPr>
          <a:lstStyle/>
          <a:p>
            <a:pPr marL="342900" lvl="0" indent="-342900" algn="just" rtl="0">
              <a:spcBef>
                <a:spcPts val="400"/>
              </a:spcBef>
              <a:spcAft>
                <a:spcPts val="0"/>
              </a:spcAft>
              <a:buClr>
                <a:schemeClr val="dk1"/>
              </a:buClr>
              <a:buSzPts val="2000"/>
              <a:buChar char="•"/>
            </a:pPr>
            <a:endParaRPr sz="2000" dirty="0">
              <a:latin typeface="Times New Roman"/>
              <a:ea typeface="Times New Roman"/>
              <a:cs typeface="Times New Roman"/>
              <a:sym typeface="Times New Roman"/>
            </a:endParaRPr>
          </a:p>
          <a:p>
            <a:pPr marL="342900" lvl="0" indent="-342900" algn="just" rtl="0">
              <a:spcBef>
                <a:spcPts val="400"/>
              </a:spcBef>
              <a:spcAft>
                <a:spcPts val="0"/>
              </a:spcAft>
              <a:buSzPts val="2000"/>
              <a:buFont typeface="Times New Roman"/>
              <a:buChar char="•"/>
            </a:pPr>
            <a:endParaRPr sz="20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TotalTime>
  <Words>1517</Words>
  <Application>Microsoft Office PowerPoint</Application>
  <PresentationFormat>On-screen Show (4:3)</PresentationFormat>
  <Paragraphs>222</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Custom Design</vt:lpstr>
      <vt:lpstr>REAL TIME IMAGE SEGMENTATION FOR SELF DRIVING CARS</vt:lpstr>
      <vt:lpstr>Presentation Outline</vt:lpstr>
      <vt:lpstr>Introduction</vt:lpstr>
      <vt:lpstr>Motivation</vt:lpstr>
      <vt:lpstr>Abstract</vt:lpstr>
      <vt:lpstr>Literature Review</vt:lpstr>
      <vt:lpstr>Literature Review</vt:lpstr>
      <vt:lpstr>Inferences from Literature Survey</vt:lpstr>
      <vt:lpstr>PowerPoint Presentation</vt:lpstr>
      <vt:lpstr>System Architecture</vt:lpstr>
      <vt:lpstr>Description of Software for Implementation </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pranay thikka</cp:lastModifiedBy>
  <cp:revision>79</cp:revision>
  <dcterms:created xsi:type="dcterms:W3CDTF">2019-11-06T07:48:53Z</dcterms:created>
  <dcterms:modified xsi:type="dcterms:W3CDTF">2022-10-26T10:21:11Z</dcterms:modified>
</cp:coreProperties>
</file>