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60" r:id="rId4"/>
    <p:sldId id="261" r:id="rId5"/>
    <p:sldId id="262" r:id="rId6"/>
    <p:sldId id="263" r:id="rId7"/>
    <p:sldId id="264" r:id="rId8"/>
    <p:sldId id="265" r:id="rId9"/>
    <p:sldId id="266" r:id="rId10"/>
    <p:sldId id="267" r:id="rId11"/>
    <p:sldId id="268" r:id="rId12"/>
    <p:sldId id="271" r:id="rId13"/>
    <p:sldId id="269" r:id="rId14"/>
    <p:sldId id="270" r:id="rId15"/>
    <p:sldId id="259" r:id="rId16"/>
  </p:sldIdLst>
  <p:sldSz cx="12192000" cy="6858000"/>
  <p:notesSz cx="6858000" cy="9144000"/>
  <p:embeddedFontLst>
    <p:embeddedFont>
      <p:font typeface="Lato Black" panose="020F0502020204030203" pitchFamily="34" charset="0"/>
      <p:bold r:id="rId18"/>
      <p:boldItalic r:id="rId19"/>
    </p:embeddedFont>
    <p:embeddedFont>
      <p:font typeface="Libre Baskerville" panose="02000000000000000000" pitchFamily="2" charset="0"/>
      <p:regular r:id="rId20"/>
      <p:bold r:id="rId21"/>
      <p: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bheesetti-anand-13b324234/"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BHEESETTIANAN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1185" y="-461912"/>
            <a:ext cx="12190815" cy="6694098"/>
          </a:xfrm>
          <a:prstGeom prst="rect">
            <a:avLst/>
          </a:prstGeom>
          <a:noFill/>
          <a:ln>
            <a:noFill/>
          </a:ln>
        </p:spPr>
      </p:pic>
      <p:sp>
        <p:nvSpPr>
          <p:cNvPr id="99" name="Google Shape;99;p1"/>
          <p:cNvSpPr txBox="1"/>
          <p:nvPr/>
        </p:nvSpPr>
        <p:spPr>
          <a:xfrm>
            <a:off x="2538893" y="3108488"/>
            <a:ext cx="7246189" cy="86173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br>
              <a:rPr lang="en-IN" sz="1800" b="0" i="0" u="none" strike="noStrike" cap="none" dirty="0">
                <a:solidFill>
                  <a:schemeClr val="dk1"/>
                </a:solidFill>
                <a:latin typeface="Calibri"/>
                <a:ea typeface="Calibri"/>
                <a:cs typeface="Calibri"/>
                <a:sym typeface="Calibri"/>
              </a:rPr>
            </a:br>
            <a:r>
              <a:rPr lang="en-IN" sz="3200" dirty="0">
                <a:solidFill>
                  <a:schemeClr val="dk1"/>
                </a:solidFill>
                <a:latin typeface="Calibri"/>
                <a:ea typeface="Calibri"/>
                <a:cs typeface="Calibri"/>
                <a:sym typeface="Calibri"/>
              </a:rPr>
              <a:t>Exploratory Data Analysis</a:t>
            </a:r>
            <a:endParaRPr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77ECC-FEDC-9BEF-3DCC-1D7AD491A407}"/>
              </a:ext>
            </a:extLst>
          </p:cNvPr>
          <p:cNvSpPr>
            <a:spLocks noGrp="1"/>
          </p:cNvSpPr>
          <p:nvPr>
            <p:ph type="ctrTitle"/>
          </p:nvPr>
        </p:nvSpPr>
        <p:spPr>
          <a:xfrm>
            <a:off x="805992" y="239548"/>
            <a:ext cx="10580016" cy="1360652"/>
          </a:xfrm>
        </p:spPr>
        <p:txBody>
          <a:bodyPr>
            <a:normAutofit/>
          </a:bodyPr>
          <a:lstStyle/>
          <a:p>
            <a:r>
              <a:rPr lang="en-US" sz="2800" b="0" i="0" u="none" strike="noStrike" dirty="0">
                <a:solidFill>
                  <a:srgbClr val="000000"/>
                </a:solidFill>
                <a:effectLst/>
                <a:latin typeface="Arial" panose="020B0604020202020204" pitchFamily="34" charset="0"/>
              </a:rPr>
              <a:t>Is there a relationship between gender and specialization? (i.e. Does the preference of </a:t>
            </a:r>
            <a:r>
              <a:rPr lang="en-US" sz="2800" b="0" i="0" u="none" strike="noStrike" dirty="0" err="1">
                <a:solidFill>
                  <a:srgbClr val="000000"/>
                </a:solidFill>
                <a:effectLst/>
                <a:latin typeface="Arial" panose="020B0604020202020204" pitchFamily="34" charset="0"/>
              </a:rPr>
              <a:t>Specialisation</a:t>
            </a:r>
            <a:r>
              <a:rPr lang="en-US" sz="2800" b="0" i="0" u="none" strike="noStrike" dirty="0">
                <a:solidFill>
                  <a:srgbClr val="000000"/>
                </a:solidFill>
                <a:effectLst/>
                <a:latin typeface="Arial" panose="020B0604020202020204" pitchFamily="34" charset="0"/>
              </a:rPr>
              <a:t> depend on the Gender?)</a:t>
            </a:r>
            <a:endParaRPr lang="en-IN" sz="2800" dirty="0"/>
          </a:p>
        </p:txBody>
      </p:sp>
      <p:sp>
        <p:nvSpPr>
          <p:cNvPr id="3" name="Subtitle 2">
            <a:extLst>
              <a:ext uri="{FF2B5EF4-FFF2-40B4-BE49-F238E27FC236}">
                <a16:creationId xmlns:a16="http://schemas.microsoft.com/office/drawing/2014/main" id="{E9F55351-74FD-B608-7D4F-DC1E046CAA9D}"/>
              </a:ext>
            </a:extLst>
          </p:cNvPr>
          <p:cNvSpPr>
            <a:spLocks noGrp="1"/>
          </p:cNvSpPr>
          <p:nvPr>
            <p:ph type="subTitle" idx="1"/>
          </p:nvPr>
        </p:nvSpPr>
        <p:spPr>
          <a:xfrm>
            <a:off x="1065229" y="2601119"/>
            <a:ext cx="10416617" cy="2074576"/>
          </a:xfrm>
        </p:spPr>
        <p:txBody>
          <a:bodyPr>
            <a:normAutofit/>
          </a:bodyPr>
          <a:lstStyle/>
          <a:p>
            <a:r>
              <a:rPr lang="en-IN" sz="2800" dirty="0"/>
              <a:t>Significance level:0.05</a:t>
            </a:r>
          </a:p>
          <a:p>
            <a:r>
              <a:rPr lang="en-IN" sz="2800" dirty="0"/>
              <a:t>So reject null hypothesis :So there is a relationship between gender and specialization</a:t>
            </a:r>
          </a:p>
        </p:txBody>
      </p:sp>
    </p:spTree>
    <p:extLst>
      <p:ext uri="{BB962C8B-B14F-4D97-AF65-F5344CB8AC3E}">
        <p14:creationId xmlns:p14="http://schemas.microsoft.com/office/powerpoint/2010/main" val="4130923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270D1-054F-3A99-8C10-74A5D8CCDEB3}"/>
              </a:ext>
            </a:extLst>
          </p:cNvPr>
          <p:cNvSpPr>
            <a:spLocks noGrp="1"/>
          </p:cNvSpPr>
          <p:nvPr>
            <p:ph type="title"/>
          </p:nvPr>
        </p:nvSpPr>
        <p:spPr/>
        <p:txBody>
          <a:bodyPr/>
          <a:lstStyle/>
          <a:p>
            <a:r>
              <a:rPr lang="en-IN" dirty="0"/>
              <a:t>Conclusion</a:t>
            </a:r>
          </a:p>
        </p:txBody>
      </p:sp>
      <p:sp>
        <p:nvSpPr>
          <p:cNvPr id="3" name="Text Placeholder 2">
            <a:extLst>
              <a:ext uri="{FF2B5EF4-FFF2-40B4-BE49-F238E27FC236}">
                <a16:creationId xmlns:a16="http://schemas.microsoft.com/office/drawing/2014/main" id="{C8A3B5C7-A4B5-4A37-AD03-235759998EA2}"/>
              </a:ext>
            </a:extLst>
          </p:cNvPr>
          <p:cNvSpPr>
            <a:spLocks noGrp="1"/>
          </p:cNvSpPr>
          <p:nvPr>
            <p:ph type="body" idx="1"/>
          </p:nvPr>
        </p:nvSpPr>
        <p:spPr/>
        <p:txBody>
          <a:bodyPr>
            <a:normAutofit/>
          </a:bodyPr>
          <a:lstStyle/>
          <a:p>
            <a:r>
              <a:rPr lang="en-IN" sz="3200" dirty="0"/>
              <a:t>From overall exploratory data analysis I have extracted a few important insights:</a:t>
            </a:r>
          </a:p>
          <a:p>
            <a:pPr lvl="1"/>
            <a:r>
              <a:rPr lang="en-IN" sz="2800" dirty="0"/>
              <a:t>Majority of the students completed their 10</a:t>
            </a:r>
            <a:r>
              <a:rPr lang="en-IN" sz="2800" baseline="30000" dirty="0"/>
              <a:t>th</a:t>
            </a:r>
            <a:r>
              <a:rPr lang="en-IN" sz="2800" dirty="0"/>
              <a:t> and 12</a:t>
            </a:r>
            <a:r>
              <a:rPr lang="en-IN" sz="2800" baseline="30000" dirty="0"/>
              <a:t>th</a:t>
            </a:r>
            <a:r>
              <a:rPr lang="en-IN" sz="2800" dirty="0"/>
              <a:t> in CBSE board.</a:t>
            </a:r>
          </a:p>
          <a:p>
            <a:pPr lvl="1"/>
            <a:r>
              <a:rPr lang="en-IN" sz="2800" dirty="0"/>
              <a:t>Most of them are living in </a:t>
            </a:r>
            <a:r>
              <a:rPr lang="en-IN" sz="2800" dirty="0" err="1"/>
              <a:t>Banglore</a:t>
            </a:r>
            <a:r>
              <a:rPr lang="en-IN" sz="2800" dirty="0"/>
              <a:t> for their jobs</a:t>
            </a:r>
          </a:p>
          <a:p>
            <a:pPr lvl="1"/>
            <a:r>
              <a:rPr lang="en-IN" sz="2800" dirty="0"/>
              <a:t>Majority of the students are working as Software engineers</a:t>
            </a:r>
          </a:p>
          <a:p>
            <a:pPr lvl="1"/>
            <a:r>
              <a:rPr lang="en-IN" sz="2800" dirty="0"/>
              <a:t>Majority of the students are belonging to </a:t>
            </a:r>
            <a:r>
              <a:rPr lang="en-IN" sz="2800" dirty="0" err="1"/>
              <a:t>B.Tech</a:t>
            </a:r>
            <a:r>
              <a:rPr lang="en-IN" sz="2800" dirty="0"/>
              <a:t> and B.E background</a:t>
            </a:r>
          </a:p>
          <a:p>
            <a:pPr lvl="1"/>
            <a:r>
              <a:rPr lang="en-IN" sz="2800" dirty="0"/>
              <a:t>Male’s are getting more average salary than female’s</a:t>
            </a:r>
          </a:p>
          <a:p>
            <a:pPr lvl="1"/>
            <a:endParaRPr lang="en-IN" dirty="0"/>
          </a:p>
        </p:txBody>
      </p:sp>
    </p:spTree>
    <p:extLst>
      <p:ext uri="{BB962C8B-B14F-4D97-AF65-F5344CB8AC3E}">
        <p14:creationId xmlns:p14="http://schemas.microsoft.com/office/powerpoint/2010/main" val="1317511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603BA-1F75-CE14-54B8-7B6A9E731A11}"/>
              </a:ext>
            </a:extLst>
          </p:cNvPr>
          <p:cNvSpPr>
            <a:spLocks noGrp="1"/>
          </p:cNvSpPr>
          <p:nvPr>
            <p:ph type="title"/>
          </p:nvPr>
        </p:nvSpPr>
        <p:spPr/>
        <p:txBody>
          <a:bodyPr/>
          <a:lstStyle/>
          <a:p>
            <a:r>
              <a:rPr lang="en-IN" dirty="0"/>
              <a:t>Conclusion continues..</a:t>
            </a:r>
          </a:p>
        </p:txBody>
      </p:sp>
      <p:sp>
        <p:nvSpPr>
          <p:cNvPr id="3" name="Text Placeholder 2">
            <a:extLst>
              <a:ext uri="{FF2B5EF4-FFF2-40B4-BE49-F238E27FC236}">
                <a16:creationId xmlns:a16="http://schemas.microsoft.com/office/drawing/2014/main" id="{58239C48-A178-B44C-E95E-D849BF795A5C}"/>
              </a:ext>
            </a:extLst>
          </p:cNvPr>
          <p:cNvSpPr>
            <a:spLocks noGrp="1"/>
          </p:cNvSpPr>
          <p:nvPr>
            <p:ph type="body" idx="1"/>
          </p:nvPr>
        </p:nvSpPr>
        <p:spPr/>
        <p:txBody>
          <a:bodyPr/>
          <a:lstStyle/>
          <a:p>
            <a:pPr lvl="1"/>
            <a:r>
              <a:rPr lang="en-IN" sz="2800" dirty="0"/>
              <a:t>Majority of the student’s are from the domain of Electronics and communication.</a:t>
            </a:r>
          </a:p>
          <a:p>
            <a:pPr lvl="1"/>
            <a:r>
              <a:rPr lang="en-IN" sz="2800" dirty="0"/>
              <a:t>On average all students are good in </a:t>
            </a:r>
            <a:r>
              <a:rPr lang="en-IN" sz="2800" dirty="0" err="1"/>
              <a:t>Quant,English</a:t>
            </a:r>
            <a:r>
              <a:rPr lang="en-IN" sz="2800" dirty="0"/>
              <a:t> and Logical.</a:t>
            </a:r>
          </a:p>
          <a:p>
            <a:pPr lvl="1"/>
            <a:r>
              <a:rPr lang="en-IN" sz="2800" dirty="0"/>
              <a:t>Most of the student’s are facing difficulty in computer programming.</a:t>
            </a:r>
          </a:p>
          <a:p>
            <a:pPr lvl="1"/>
            <a:r>
              <a:rPr lang="en-IN" sz="2800" dirty="0"/>
              <a:t>Tier2 college students are getting more job </a:t>
            </a:r>
            <a:r>
              <a:rPr lang="en-IN" sz="2800" dirty="0" err="1"/>
              <a:t>oppurtunities</a:t>
            </a:r>
            <a:r>
              <a:rPr lang="en-IN" sz="2800" dirty="0"/>
              <a:t>.</a:t>
            </a:r>
          </a:p>
          <a:p>
            <a:pPr lvl="1"/>
            <a:r>
              <a:rPr lang="en-IN" sz="2800" dirty="0"/>
              <a:t>The student’s from Tier1 college are having more average salary than the tier2 college student’s</a:t>
            </a:r>
          </a:p>
          <a:p>
            <a:endParaRPr lang="en-IN" dirty="0"/>
          </a:p>
        </p:txBody>
      </p:sp>
    </p:spTree>
    <p:extLst>
      <p:ext uri="{BB962C8B-B14F-4D97-AF65-F5344CB8AC3E}">
        <p14:creationId xmlns:p14="http://schemas.microsoft.com/office/powerpoint/2010/main" val="2600818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828A2-1F85-E91A-8E87-D484D0234339}"/>
              </a:ext>
            </a:extLst>
          </p:cNvPr>
          <p:cNvSpPr>
            <a:spLocks noGrp="1"/>
          </p:cNvSpPr>
          <p:nvPr>
            <p:ph type="ctrTitle"/>
          </p:nvPr>
        </p:nvSpPr>
        <p:spPr/>
        <p:txBody>
          <a:bodyPr/>
          <a:lstStyle/>
          <a:p>
            <a:r>
              <a:rPr lang="en-IN" dirty="0"/>
              <a:t>Any Queries</a:t>
            </a:r>
          </a:p>
        </p:txBody>
      </p:sp>
      <p:sp>
        <p:nvSpPr>
          <p:cNvPr id="3" name="Subtitle 2">
            <a:extLst>
              <a:ext uri="{FF2B5EF4-FFF2-40B4-BE49-F238E27FC236}">
                <a16:creationId xmlns:a16="http://schemas.microsoft.com/office/drawing/2014/main" id="{8224E8B3-3569-CE6A-D4B2-8540A4D354D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265231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D427E-7ABE-B9FE-888F-03C851DB6BCE}"/>
              </a:ext>
            </a:extLst>
          </p:cNvPr>
          <p:cNvSpPr>
            <a:spLocks noGrp="1"/>
          </p:cNvSpPr>
          <p:nvPr>
            <p:ph type="title"/>
          </p:nvPr>
        </p:nvSpPr>
        <p:spPr/>
        <p:txBody>
          <a:bodyPr/>
          <a:lstStyle/>
          <a:p>
            <a:r>
              <a:rPr lang="en-IN" dirty="0"/>
              <a:t>Experience</a:t>
            </a:r>
          </a:p>
        </p:txBody>
      </p:sp>
      <p:sp>
        <p:nvSpPr>
          <p:cNvPr id="3" name="Text Placeholder 2">
            <a:extLst>
              <a:ext uri="{FF2B5EF4-FFF2-40B4-BE49-F238E27FC236}">
                <a16:creationId xmlns:a16="http://schemas.microsoft.com/office/drawing/2014/main" id="{D8EC25EE-776B-0D30-2B65-A70189A3508A}"/>
              </a:ext>
            </a:extLst>
          </p:cNvPr>
          <p:cNvSpPr>
            <a:spLocks noGrp="1"/>
          </p:cNvSpPr>
          <p:nvPr>
            <p:ph type="body" idx="1"/>
          </p:nvPr>
        </p:nvSpPr>
        <p:spPr/>
        <p:txBody>
          <a:bodyPr/>
          <a:lstStyle/>
          <a:p>
            <a:r>
              <a:rPr lang="en-US" dirty="0"/>
              <a:t>"I have learned a great deal from this Exploratory Data Analysis (EDA) project.</a:t>
            </a:r>
          </a:p>
          <a:p>
            <a:r>
              <a:rPr lang="en-US" dirty="0"/>
              <a:t> Specifically, I have acquired skills in analyzing data and applying statistical concepts to gain understanding.</a:t>
            </a:r>
          </a:p>
          <a:p>
            <a:r>
              <a:rPr lang="en-US" dirty="0"/>
              <a:t> Additionally, I have developed the ability to handle large amounts of data and extract valuable insights from it."</a:t>
            </a:r>
            <a:endParaRPr lang="en-IN" dirty="0"/>
          </a:p>
        </p:txBody>
      </p:sp>
    </p:spTree>
    <p:extLst>
      <p:ext uri="{BB962C8B-B14F-4D97-AF65-F5344CB8AC3E}">
        <p14:creationId xmlns:p14="http://schemas.microsoft.com/office/powerpoint/2010/main" val="3823685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2" y="1299172"/>
            <a:ext cx="9047211" cy="286228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US" sz="1800" b="1" dirty="0">
                <a:solidFill>
                  <a:schemeClr val="dk1"/>
                </a:solidFill>
                <a:latin typeface="Calibri"/>
                <a:ea typeface="Calibri"/>
                <a:cs typeface="Calibri"/>
                <a:sym typeface="Calibri"/>
              </a:rPr>
              <a:t>This is Bheesetti Anand and I am currently in my pre-final year of </a:t>
            </a:r>
            <a:r>
              <a:rPr lang="en-US" sz="1800" b="1" dirty="0" err="1">
                <a:solidFill>
                  <a:schemeClr val="dk1"/>
                </a:solidFill>
                <a:latin typeface="Calibri"/>
                <a:ea typeface="Calibri"/>
                <a:cs typeface="Calibri"/>
                <a:sym typeface="Calibri"/>
              </a:rPr>
              <a:t>B.Tech</a:t>
            </a:r>
            <a:r>
              <a:rPr lang="en-US" sz="1800" b="1" dirty="0">
                <a:solidFill>
                  <a:schemeClr val="dk1"/>
                </a:solidFill>
                <a:latin typeface="Calibri"/>
                <a:ea typeface="Calibri"/>
                <a:cs typeface="Calibri"/>
                <a:sym typeface="Calibri"/>
              </a:rPr>
              <a:t> program at </a:t>
            </a:r>
            <a:r>
              <a:rPr lang="en-US" sz="1800" b="1" dirty="0" err="1">
                <a:solidFill>
                  <a:schemeClr val="dk1"/>
                </a:solidFill>
                <a:latin typeface="Calibri"/>
                <a:ea typeface="Calibri"/>
                <a:cs typeface="Calibri"/>
                <a:sym typeface="Calibri"/>
              </a:rPr>
              <a:t>Vignan's</a:t>
            </a:r>
            <a:r>
              <a:rPr lang="en-US" sz="1800" b="1" dirty="0">
                <a:solidFill>
                  <a:schemeClr val="dk1"/>
                </a:solidFill>
                <a:latin typeface="Calibri"/>
                <a:ea typeface="Calibri"/>
                <a:cs typeface="Calibri"/>
                <a:sym typeface="Calibri"/>
              </a:rPr>
              <a:t> Institute of Information Technology, majoring in Artificial Intelligence and Data Science.</a:t>
            </a:r>
          </a:p>
          <a:p>
            <a:pPr marL="285750" marR="0" lvl="0" indent="-285750" algn="l" rtl="0">
              <a:spcBef>
                <a:spcPts val="0"/>
              </a:spcBef>
              <a:spcAft>
                <a:spcPts val="0"/>
              </a:spcAft>
              <a:buClr>
                <a:schemeClr val="dk1"/>
              </a:buClr>
              <a:buSzPts val="1800"/>
              <a:buFont typeface="Arial"/>
              <a:buChar char="•"/>
            </a:pPr>
            <a:r>
              <a:rPr lang="en-US" sz="1800" b="1" i="0" u="none" strike="noStrike" cap="none" dirty="0">
                <a:solidFill>
                  <a:schemeClr val="dk1"/>
                </a:solidFill>
                <a:latin typeface="Calibri"/>
                <a:ea typeface="Calibri"/>
                <a:cs typeface="Calibri"/>
                <a:sym typeface="Calibri"/>
              </a:rPr>
              <a:t>I am passionate about Data Science as it enables me to confidently analyze data and provide valuable insights.</a:t>
            </a:r>
            <a:endParaRPr sz="1800" b="1" i="0" u="none" strike="noStrike" cap="none" dirty="0">
              <a:solidFill>
                <a:schemeClr val="dk1"/>
              </a:solidFill>
              <a:latin typeface="Calibri"/>
              <a:ea typeface="Calibri"/>
              <a:cs typeface="Calibri"/>
              <a:sym typeface="Calibri"/>
            </a:endParaRPr>
          </a:p>
          <a:p>
            <a:pPr marR="0" lvl="0" algn="l" rtl="0">
              <a:spcBef>
                <a:spcPts val="0"/>
              </a:spcBef>
              <a:spcAft>
                <a:spcPts val="0"/>
              </a:spcAft>
              <a:buClr>
                <a:schemeClr val="dk1"/>
              </a:buClr>
              <a:buSzPts val="1800"/>
            </a:pPr>
            <a:endParaRPr lang="en-IN" sz="1800" b="1" i="0" u="none" strike="noStrike" cap="none" dirty="0">
              <a:solidFill>
                <a:schemeClr val="dk1"/>
              </a:solidFill>
              <a:latin typeface="Calibri"/>
              <a:ea typeface="Calibri"/>
              <a:cs typeface="Calibri"/>
              <a:sym typeface="Calibri"/>
            </a:endParaRPr>
          </a:p>
          <a:p>
            <a:pPr marR="0" lvl="0" algn="l" rtl="0">
              <a:spcBef>
                <a:spcPts val="0"/>
              </a:spcBef>
              <a:spcAft>
                <a:spcPts val="0"/>
              </a:spcAft>
              <a:buClr>
                <a:schemeClr val="dk1"/>
              </a:buClr>
              <a:buSzPts val="1800"/>
            </a:pPr>
            <a:r>
              <a:rPr lang="en-IN" sz="1800" b="1" dirty="0">
                <a:solidFill>
                  <a:schemeClr val="dk1"/>
                </a:solidFill>
                <a:latin typeface="Calibri"/>
                <a:ea typeface="Calibri"/>
                <a:cs typeface="Calibri"/>
                <a:sym typeface="Calibri"/>
              </a:rPr>
              <a:t>LinkedIn </a:t>
            </a:r>
            <a:r>
              <a:rPr lang="en-IN" sz="1800" b="1" dirty="0" err="1">
                <a:solidFill>
                  <a:schemeClr val="dk1"/>
                </a:solidFill>
                <a:latin typeface="Calibri"/>
                <a:ea typeface="Calibri"/>
                <a:cs typeface="Calibri"/>
                <a:sym typeface="Calibri"/>
              </a:rPr>
              <a:t>url</a:t>
            </a:r>
            <a:r>
              <a:rPr lang="en-IN" sz="1800" b="1" dirty="0">
                <a:solidFill>
                  <a:schemeClr val="dk1"/>
                </a:solidFill>
                <a:latin typeface="Calibri"/>
                <a:ea typeface="Calibri"/>
                <a:cs typeface="Calibri"/>
                <a:sym typeface="Calibri"/>
              </a:rPr>
              <a:t> :  </a:t>
            </a:r>
            <a:r>
              <a:rPr lang="en-IN" sz="1800" b="1" dirty="0">
                <a:solidFill>
                  <a:schemeClr val="dk1"/>
                </a:solidFill>
                <a:latin typeface="Calibri"/>
                <a:ea typeface="Calibri"/>
                <a:cs typeface="Calibri"/>
                <a:sym typeface="Calibri"/>
                <a:hlinkClick r:id="rId3"/>
              </a:rPr>
              <a:t>https://www.linkedin.com/in/bheesetti-anand-13b324234/</a:t>
            </a:r>
            <a:endParaRPr lang="en-IN" sz="1800" b="1" dirty="0">
              <a:solidFill>
                <a:schemeClr val="dk1"/>
              </a:solidFill>
              <a:latin typeface="Calibri"/>
              <a:ea typeface="Calibri"/>
              <a:cs typeface="Calibri"/>
              <a:sym typeface="Calibri"/>
            </a:endParaRPr>
          </a:p>
          <a:p>
            <a:pPr marR="0" lvl="0" algn="l" rtl="0">
              <a:spcBef>
                <a:spcPts val="0"/>
              </a:spcBef>
              <a:spcAft>
                <a:spcPts val="0"/>
              </a:spcAft>
              <a:buClr>
                <a:schemeClr val="dk1"/>
              </a:buClr>
              <a:buSzPts val="1800"/>
            </a:pPr>
            <a:endParaRPr lang="en-IN" sz="1800" b="1" i="0" u="none" strike="noStrike" cap="none" dirty="0">
              <a:solidFill>
                <a:schemeClr val="dk1"/>
              </a:solidFill>
              <a:latin typeface="Calibri"/>
              <a:ea typeface="Calibri"/>
              <a:cs typeface="Calibri"/>
              <a:sym typeface="Calibri"/>
            </a:endParaRPr>
          </a:p>
          <a:p>
            <a:pPr marR="0" lvl="0" algn="l" rtl="0">
              <a:spcBef>
                <a:spcPts val="0"/>
              </a:spcBef>
              <a:spcAft>
                <a:spcPts val="0"/>
              </a:spcAft>
              <a:buClr>
                <a:schemeClr val="dk1"/>
              </a:buClr>
              <a:buSzPts val="1800"/>
            </a:pPr>
            <a:r>
              <a:rPr lang="en-IN" sz="1800" b="1" dirty="0" err="1">
                <a:solidFill>
                  <a:schemeClr val="dk1"/>
                </a:solidFill>
                <a:latin typeface="Calibri"/>
                <a:ea typeface="Calibri"/>
                <a:cs typeface="Calibri"/>
                <a:sym typeface="Calibri"/>
              </a:rPr>
              <a:t>Github</a:t>
            </a:r>
            <a:r>
              <a:rPr lang="en-IN" sz="1800" b="1" dirty="0">
                <a:solidFill>
                  <a:schemeClr val="dk1"/>
                </a:solidFill>
                <a:latin typeface="Calibri"/>
                <a:ea typeface="Calibri"/>
                <a:cs typeface="Calibri"/>
                <a:sym typeface="Calibri"/>
              </a:rPr>
              <a:t> </a:t>
            </a:r>
            <a:r>
              <a:rPr lang="en-IN" sz="1800" b="1" dirty="0" err="1">
                <a:solidFill>
                  <a:schemeClr val="dk1"/>
                </a:solidFill>
                <a:latin typeface="Calibri"/>
                <a:ea typeface="Calibri"/>
                <a:cs typeface="Calibri"/>
                <a:sym typeface="Calibri"/>
              </a:rPr>
              <a:t>url</a:t>
            </a:r>
            <a:r>
              <a:rPr lang="en-IN" sz="1800" b="1" dirty="0">
                <a:solidFill>
                  <a:schemeClr val="dk1"/>
                </a:solidFill>
                <a:latin typeface="Calibri"/>
                <a:ea typeface="Calibri"/>
                <a:cs typeface="Calibri"/>
                <a:sym typeface="Calibri"/>
              </a:rPr>
              <a:t> : </a:t>
            </a:r>
            <a:r>
              <a:rPr lang="en-IN" sz="1800" b="1" dirty="0">
                <a:solidFill>
                  <a:schemeClr val="dk1"/>
                </a:solidFill>
                <a:latin typeface="Calibri"/>
                <a:ea typeface="Calibri"/>
                <a:cs typeface="Calibri"/>
                <a:sym typeface="Calibri"/>
                <a:hlinkClick r:id="rId4"/>
              </a:rPr>
              <a:t>https://github.com/BHEESETTIANAND</a:t>
            </a:r>
            <a:endParaRPr lang="en-IN" sz="1800" b="1" dirty="0">
              <a:solidFill>
                <a:schemeClr val="dk1"/>
              </a:solidFill>
              <a:latin typeface="Calibri"/>
              <a:ea typeface="Calibri"/>
              <a:cs typeface="Calibri"/>
              <a:sym typeface="Calibri"/>
            </a:endParaRPr>
          </a:p>
          <a:p>
            <a:pPr marR="0" lvl="0" algn="l" rtl="0">
              <a:spcBef>
                <a:spcPts val="0"/>
              </a:spcBef>
              <a:spcAft>
                <a:spcPts val="0"/>
              </a:spcAft>
              <a:buClr>
                <a:schemeClr val="dk1"/>
              </a:buClr>
              <a:buSzPts val="1800"/>
            </a:pPr>
            <a:endParaRPr sz="1800" b="1" i="0" u="none" strike="noStrike" cap="none" dirty="0">
              <a:solidFill>
                <a:schemeClr val="dk1"/>
              </a:solidFill>
              <a:latin typeface="Calibri"/>
              <a:ea typeface="Calibri"/>
              <a:cs typeface="Calibri"/>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8F83C-E936-4FF7-2A83-08EE931C309D}"/>
              </a:ext>
            </a:extLst>
          </p:cNvPr>
          <p:cNvSpPr>
            <a:spLocks noGrp="1"/>
          </p:cNvSpPr>
          <p:nvPr>
            <p:ph type="title"/>
          </p:nvPr>
        </p:nvSpPr>
        <p:spPr>
          <a:xfrm>
            <a:off x="838200" y="487673"/>
            <a:ext cx="10515600" cy="1325563"/>
          </a:xfrm>
        </p:spPr>
        <p:txBody>
          <a:bodyPr/>
          <a:lstStyle/>
          <a:p>
            <a:r>
              <a:rPr lang="en-IN" dirty="0"/>
              <a:t>Objective of the Project</a:t>
            </a:r>
          </a:p>
        </p:txBody>
      </p:sp>
      <p:sp>
        <p:nvSpPr>
          <p:cNvPr id="3" name="Text Placeholder 2">
            <a:extLst>
              <a:ext uri="{FF2B5EF4-FFF2-40B4-BE49-F238E27FC236}">
                <a16:creationId xmlns:a16="http://schemas.microsoft.com/office/drawing/2014/main" id="{81771C76-A516-7F23-9831-F725CA487253}"/>
              </a:ext>
            </a:extLst>
          </p:cNvPr>
          <p:cNvSpPr>
            <a:spLocks noGrp="1"/>
          </p:cNvSpPr>
          <p:nvPr>
            <p:ph type="body" idx="1"/>
          </p:nvPr>
        </p:nvSpPr>
        <p:spPr>
          <a:xfrm>
            <a:off x="838200" y="2108430"/>
            <a:ext cx="9842369" cy="2916057"/>
          </a:xfrm>
        </p:spPr>
        <p:txBody>
          <a:bodyPr/>
          <a:lstStyle/>
          <a:p>
            <a:r>
              <a:rPr lang="en-US" dirty="0"/>
              <a:t>The objective of this project is to perform exploratory data analysis on the given dataset using both visualization and non-visualization techniques to extract insights and patterns from the data.</a:t>
            </a:r>
            <a:endParaRPr lang="en-IN" dirty="0"/>
          </a:p>
        </p:txBody>
      </p:sp>
    </p:spTree>
    <p:extLst>
      <p:ext uri="{BB962C8B-B14F-4D97-AF65-F5344CB8AC3E}">
        <p14:creationId xmlns:p14="http://schemas.microsoft.com/office/powerpoint/2010/main" val="2376285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19D45-9E55-8CA8-D17B-355CB2419B83}"/>
              </a:ext>
            </a:extLst>
          </p:cNvPr>
          <p:cNvSpPr>
            <a:spLocks noGrp="1"/>
          </p:cNvSpPr>
          <p:nvPr>
            <p:ph type="title"/>
          </p:nvPr>
        </p:nvSpPr>
        <p:spPr>
          <a:xfrm>
            <a:off x="1073870" y="478246"/>
            <a:ext cx="10515600" cy="1325563"/>
          </a:xfrm>
        </p:spPr>
        <p:txBody>
          <a:bodyPr/>
          <a:lstStyle/>
          <a:p>
            <a:r>
              <a:rPr lang="en-IN" dirty="0"/>
              <a:t>Summary of the data</a:t>
            </a:r>
          </a:p>
        </p:txBody>
      </p:sp>
      <p:sp>
        <p:nvSpPr>
          <p:cNvPr id="3" name="Text Placeholder 2">
            <a:extLst>
              <a:ext uri="{FF2B5EF4-FFF2-40B4-BE49-F238E27FC236}">
                <a16:creationId xmlns:a16="http://schemas.microsoft.com/office/drawing/2014/main" id="{091EDDDE-5C53-E12E-7826-C5B9E0AF74E2}"/>
              </a:ext>
            </a:extLst>
          </p:cNvPr>
          <p:cNvSpPr>
            <a:spLocks noGrp="1"/>
          </p:cNvSpPr>
          <p:nvPr>
            <p:ph type="body" idx="1"/>
          </p:nvPr>
        </p:nvSpPr>
        <p:spPr>
          <a:xfrm>
            <a:off x="762785" y="2013670"/>
            <a:ext cx="10515600" cy="2275035"/>
          </a:xfrm>
        </p:spPr>
        <p:txBody>
          <a:bodyPr>
            <a:normAutofit/>
          </a:bodyPr>
          <a:lstStyle/>
          <a:p>
            <a:r>
              <a:rPr lang="en-US" sz="2400" b="0" i="0" u="none" strike="noStrike" dirty="0">
                <a:solidFill>
                  <a:srgbClr val="000000"/>
                </a:solidFill>
                <a:effectLst/>
                <a:latin typeface="Arial" panose="020B0604020202020204" pitchFamily="34" charset="0"/>
              </a:rPr>
              <a:t>This data focuses on students who pursued engineering disciplines. The dataset includes information on employment outcomes for engineering graduates, such as salary, job titles, and job locations. Additionally, the dataset contains standardized scores for cognitive, technical, and personality skills, as well as demographic information.</a:t>
            </a:r>
            <a:endParaRPr lang="en-IN" sz="2400" dirty="0"/>
          </a:p>
        </p:txBody>
      </p:sp>
    </p:spTree>
    <p:extLst>
      <p:ext uri="{BB962C8B-B14F-4D97-AF65-F5344CB8AC3E}">
        <p14:creationId xmlns:p14="http://schemas.microsoft.com/office/powerpoint/2010/main" val="2350938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B913A-DF86-10B2-8D73-6763F6DE7100}"/>
              </a:ext>
            </a:extLst>
          </p:cNvPr>
          <p:cNvSpPr>
            <a:spLocks noGrp="1"/>
          </p:cNvSpPr>
          <p:nvPr>
            <p:ph type="title"/>
          </p:nvPr>
        </p:nvSpPr>
        <p:spPr/>
        <p:txBody>
          <a:bodyPr/>
          <a:lstStyle/>
          <a:p>
            <a:r>
              <a:rPr lang="en-IN" dirty="0"/>
              <a:t>Exploratory Data Analysis</a:t>
            </a:r>
          </a:p>
        </p:txBody>
      </p:sp>
      <p:sp>
        <p:nvSpPr>
          <p:cNvPr id="3" name="Text Placeholder 2">
            <a:extLst>
              <a:ext uri="{FF2B5EF4-FFF2-40B4-BE49-F238E27FC236}">
                <a16:creationId xmlns:a16="http://schemas.microsoft.com/office/drawing/2014/main" id="{1424066E-A879-6DA5-9BDC-7BD298546FCB}"/>
              </a:ext>
            </a:extLst>
          </p:cNvPr>
          <p:cNvSpPr>
            <a:spLocks noGrp="1"/>
          </p:cNvSpPr>
          <p:nvPr>
            <p:ph type="body" idx="1"/>
          </p:nvPr>
        </p:nvSpPr>
        <p:spPr/>
        <p:txBody>
          <a:bodyPr/>
          <a:lstStyle/>
          <a:p>
            <a:r>
              <a:rPr lang="en-IN" dirty="0"/>
              <a:t>1.</a:t>
            </a:r>
            <a:r>
              <a:rPr lang="en-IN" sz="3600" dirty="0"/>
              <a:t>Data cleaning steps</a:t>
            </a:r>
            <a:r>
              <a:rPr lang="en-IN" dirty="0"/>
              <a:t>:</a:t>
            </a:r>
          </a:p>
          <a:p>
            <a:pPr lvl="2"/>
            <a:endParaRPr lang="en-US" sz="2800" dirty="0"/>
          </a:p>
          <a:p>
            <a:pPr lvl="2"/>
            <a:r>
              <a:rPr lang="en-US" sz="2800" dirty="0"/>
              <a:t>First, I checked the shape of the dataset and gained an understanding of the data by examining its description and information.</a:t>
            </a:r>
          </a:p>
          <a:p>
            <a:pPr lvl="2"/>
            <a:r>
              <a:rPr lang="en-US" sz="2800" dirty="0"/>
              <a:t>Later after performing a check on the dataset, I found no null, duplicate or redundant values.</a:t>
            </a:r>
          </a:p>
        </p:txBody>
      </p:sp>
    </p:spTree>
    <p:extLst>
      <p:ext uri="{BB962C8B-B14F-4D97-AF65-F5344CB8AC3E}">
        <p14:creationId xmlns:p14="http://schemas.microsoft.com/office/powerpoint/2010/main" val="1205648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D6A99-1DC0-70D2-5D65-BACCECB5771C}"/>
              </a:ext>
            </a:extLst>
          </p:cNvPr>
          <p:cNvSpPr>
            <a:spLocks noGrp="1"/>
          </p:cNvSpPr>
          <p:nvPr>
            <p:ph type="title"/>
          </p:nvPr>
        </p:nvSpPr>
        <p:spPr/>
        <p:txBody>
          <a:bodyPr/>
          <a:lstStyle/>
          <a:p>
            <a:r>
              <a:rPr lang="en-IN" dirty="0"/>
              <a:t>Data Manipulation</a:t>
            </a:r>
          </a:p>
        </p:txBody>
      </p:sp>
      <p:sp>
        <p:nvSpPr>
          <p:cNvPr id="3" name="Text Placeholder 2">
            <a:extLst>
              <a:ext uri="{FF2B5EF4-FFF2-40B4-BE49-F238E27FC236}">
                <a16:creationId xmlns:a16="http://schemas.microsoft.com/office/drawing/2014/main" id="{043EF176-641C-B2CA-3DD4-D9429BFCB401}"/>
              </a:ext>
            </a:extLst>
          </p:cNvPr>
          <p:cNvSpPr>
            <a:spLocks noGrp="1"/>
          </p:cNvSpPr>
          <p:nvPr>
            <p:ph type="body" idx="1"/>
          </p:nvPr>
        </p:nvSpPr>
        <p:spPr/>
        <p:txBody>
          <a:bodyPr/>
          <a:lstStyle/>
          <a:p>
            <a:r>
              <a:rPr lang="en-US" dirty="0"/>
              <a:t>Afterwards, I looked for features with unique values, such as ID and College ID, which do not provide any useful information. Therefore, I deleted these features since they are not useful for analysis.</a:t>
            </a:r>
          </a:p>
          <a:p>
            <a:r>
              <a:rPr lang="en-US" dirty="0"/>
              <a:t>Later, I modified the data type of DOJ, DOL, DOB features from object data type to datetime data type so that it will be useful to us in further analysis.</a:t>
            </a:r>
          </a:p>
          <a:p>
            <a:r>
              <a:rPr lang="en-US" dirty="0"/>
              <a:t>Later, I separated the dataset into two separate data frames - one containing all numerical features and the other containing all categorical features.</a:t>
            </a:r>
          </a:p>
          <a:p>
            <a:endParaRPr lang="en-IN" dirty="0"/>
          </a:p>
        </p:txBody>
      </p:sp>
    </p:spTree>
    <p:extLst>
      <p:ext uri="{BB962C8B-B14F-4D97-AF65-F5344CB8AC3E}">
        <p14:creationId xmlns:p14="http://schemas.microsoft.com/office/powerpoint/2010/main" val="1402724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DBF20-7F62-F21D-D705-5D792F99A200}"/>
              </a:ext>
            </a:extLst>
          </p:cNvPr>
          <p:cNvSpPr>
            <a:spLocks noGrp="1"/>
          </p:cNvSpPr>
          <p:nvPr>
            <p:ph type="title"/>
          </p:nvPr>
        </p:nvSpPr>
        <p:spPr>
          <a:xfrm>
            <a:off x="838200" y="122990"/>
            <a:ext cx="10515600" cy="1017653"/>
          </a:xfrm>
        </p:spPr>
        <p:txBody>
          <a:bodyPr/>
          <a:lstStyle/>
          <a:p>
            <a:r>
              <a:rPr lang="en-IN" dirty="0"/>
              <a:t>Univariate Analysis</a:t>
            </a:r>
          </a:p>
        </p:txBody>
      </p:sp>
      <p:sp>
        <p:nvSpPr>
          <p:cNvPr id="3" name="Text Placeholder 2">
            <a:extLst>
              <a:ext uri="{FF2B5EF4-FFF2-40B4-BE49-F238E27FC236}">
                <a16:creationId xmlns:a16="http://schemas.microsoft.com/office/drawing/2014/main" id="{CD587B0B-4A65-4A8A-06A9-6E53C941C6F5}"/>
              </a:ext>
            </a:extLst>
          </p:cNvPr>
          <p:cNvSpPr>
            <a:spLocks noGrp="1"/>
          </p:cNvSpPr>
          <p:nvPr>
            <p:ph type="body" idx="1"/>
          </p:nvPr>
        </p:nvSpPr>
        <p:spPr>
          <a:xfrm>
            <a:off x="838200" y="1055802"/>
            <a:ext cx="10515600" cy="4744089"/>
          </a:xfrm>
        </p:spPr>
        <p:txBody>
          <a:bodyPr>
            <a:normAutofit/>
          </a:bodyPr>
          <a:lstStyle/>
          <a:p>
            <a:r>
              <a:rPr lang="en-US" sz="2400" dirty="0"/>
              <a:t>I have performed non-visualization analysis on numerical features, which includes checking the statistical description of these features and their five-number summary.</a:t>
            </a:r>
          </a:p>
          <a:p>
            <a:r>
              <a:rPr lang="en-US" sz="2400" dirty="0"/>
              <a:t> For categorical features, I have checked the number of unique values present in each feature.</a:t>
            </a:r>
          </a:p>
          <a:p>
            <a:r>
              <a:rPr lang="en-US" sz="2400" dirty="0"/>
              <a:t> To better understand the distribution of each numerical feature, I have utilized KDE plots. </a:t>
            </a:r>
          </a:p>
          <a:p>
            <a:r>
              <a:rPr lang="en-US" sz="2400" dirty="0"/>
              <a:t>Additionally, I created other plots such as histograms, boxplots, and </a:t>
            </a:r>
            <a:r>
              <a:rPr lang="en-US" sz="2400" dirty="0" err="1"/>
              <a:t>countplots</a:t>
            </a:r>
            <a:r>
              <a:rPr lang="en-US" sz="2400" dirty="0"/>
              <a:t> to gain insights from the data. </a:t>
            </a:r>
          </a:p>
          <a:p>
            <a:r>
              <a:rPr lang="en-US" sz="2400" dirty="0"/>
              <a:t>To identify outliers and understand the five-number summary, I also used boxplots.</a:t>
            </a:r>
            <a:endParaRPr lang="en-IN" sz="2400" dirty="0"/>
          </a:p>
        </p:txBody>
      </p:sp>
    </p:spTree>
    <p:extLst>
      <p:ext uri="{BB962C8B-B14F-4D97-AF65-F5344CB8AC3E}">
        <p14:creationId xmlns:p14="http://schemas.microsoft.com/office/powerpoint/2010/main" val="3445579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BD52E-F8AA-DB81-7366-CB2B1D07D00C}"/>
              </a:ext>
            </a:extLst>
          </p:cNvPr>
          <p:cNvSpPr>
            <a:spLocks noGrp="1"/>
          </p:cNvSpPr>
          <p:nvPr>
            <p:ph type="title"/>
          </p:nvPr>
        </p:nvSpPr>
        <p:spPr/>
        <p:txBody>
          <a:bodyPr/>
          <a:lstStyle/>
          <a:p>
            <a:r>
              <a:rPr lang="en-IN" dirty="0"/>
              <a:t>Bivariate Analysis</a:t>
            </a:r>
          </a:p>
        </p:txBody>
      </p:sp>
      <p:sp>
        <p:nvSpPr>
          <p:cNvPr id="3" name="Text Placeholder 2">
            <a:extLst>
              <a:ext uri="{FF2B5EF4-FFF2-40B4-BE49-F238E27FC236}">
                <a16:creationId xmlns:a16="http://schemas.microsoft.com/office/drawing/2014/main" id="{C46FBB1A-AF0F-A5C9-D0F0-8E2E794C1410}"/>
              </a:ext>
            </a:extLst>
          </p:cNvPr>
          <p:cNvSpPr>
            <a:spLocks noGrp="1"/>
          </p:cNvSpPr>
          <p:nvPr>
            <p:ph type="body" idx="1"/>
          </p:nvPr>
        </p:nvSpPr>
        <p:spPr/>
        <p:txBody>
          <a:bodyPr/>
          <a:lstStyle/>
          <a:p>
            <a:r>
              <a:rPr lang="en-US" dirty="0"/>
              <a:t>I utilized the pair plot technique to comprehend the interrelation between all the features in the dataset.</a:t>
            </a:r>
          </a:p>
          <a:p>
            <a:r>
              <a:rPr lang="en-US" dirty="0"/>
              <a:t> Additionally, I calculated the correlation and visualized it using a heatmap to understand how the features are correlated with each other.</a:t>
            </a:r>
          </a:p>
          <a:p>
            <a:r>
              <a:rPr lang="en-US" dirty="0"/>
              <a:t> Moreover, I employed other plotting techniques like swarm plots, </a:t>
            </a:r>
            <a:r>
              <a:rPr lang="en-US" dirty="0" err="1"/>
              <a:t>hexbin</a:t>
            </a:r>
            <a:r>
              <a:rPr lang="en-US" dirty="0"/>
              <a:t> plots, and scatter plots to extract valuable insights from the dataset.</a:t>
            </a:r>
            <a:endParaRPr lang="en-IN" dirty="0"/>
          </a:p>
        </p:txBody>
      </p:sp>
    </p:spTree>
    <p:extLst>
      <p:ext uri="{BB962C8B-B14F-4D97-AF65-F5344CB8AC3E}">
        <p14:creationId xmlns:p14="http://schemas.microsoft.com/office/powerpoint/2010/main" val="45699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B2FFC-1F4C-EC21-A8EE-DDF6579E7169}"/>
              </a:ext>
            </a:extLst>
          </p:cNvPr>
          <p:cNvSpPr>
            <a:spLocks noGrp="1"/>
          </p:cNvSpPr>
          <p:nvPr>
            <p:ph type="title"/>
          </p:nvPr>
        </p:nvSpPr>
        <p:spPr/>
        <p:txBody>
          <a:bodyPr/>
          <a:lstStyle/>
          <a:p>
            <a:r>
              <a:rPr lang="en-IN" dirty="0"/>
              <a:t>Key </a:t>
            </a:r>
            <a:r>
              <a:rPr lang="en-IN" dirty="0" err="1"/>
              <a:t>Bussiness</a:t>
            </a:r>
            <a:r>
              <a:rPr lang="en-IN" dirty="0"/>
              <a:t> Question</a:t>
            </a:r>
          </a:p>
        </p:txBody>
      </p:sp>
      <p:sp>
        <p:nvSpPr>
          <p:cNvPr id="3" name="Text Placeholder 2">
            <a:extLst>
              <a:ext uri="{FF2B5EF4-FFF2-40B4-BE49-F238E27FC236}">
                <a16:creationId xmlns:a16="http://schemas.microsoft.com/office/drawing/2014/main" id="{76E34E4F-8DB4-9BEA-D5F2-C36AFFD6E4DE}"/>
              </a:ext>
            </a:extLst>
          </p:cNvPr>
          <p:cNvSpPr>
            <a:spLocks noGrp="1"/>
          </p:cNvSpPr>
          <p:nvPr>
            <p:ph type="body" idx="1"/>
          </p:nvPr>
        </p:nvSpPr>
        <p:spPr>
          <a:xfrm>
            <a:off x="941894" y="2259258"/>
            <a:ext cx="10515600" cy="2520132"/>
          </a:xfrm>
        </p:spPr>
        <p:txBody>
          <a:bodyPr/>
          <a:lstStyle/>
          <a:p>
            <a:r>
              <a:rPr lang="en-US" sz="2400" b="0" i="0" u="none" strike="noStrike" dirty="0">
                <a:solidFill>
                  <a:srgbClr val="000000"/>
                </a:solidFill>
                <a:effectLst/>
                <a:latin typeface="Arial" panose="020B0604020202020204" pitchFamily="34" charset="0"/>
              </a:rPr>
              <a:t>Times of India article dated Jan 18, 2019 states that “</a:t>
            </a:r>
            <a:r>
              <a:rPr lang="en-US" sz="2400" b="0" i="1" u="none" strike="noStrike" dirty="0">
                <a:solidFill>
                  <a:srgbClr val="000000"/>
                </a:solidFill>
                <a:effectLst/>
                <a:latin typeface="Arial" panose="020B0604020202020204" pitchFamily="34" charset="0"/>
              </a:rPr>
              <a:t>After doing your Computer Science Engineering if you take up jobs as a Programming Analyst, Software Engineer, Hardware Engineer and Associate Engineer you can earn up to 2.5-3 lakhs as a fresh graduate</a:t>
            </a:r>
            <a:r>
              <a:rPr lang="en-US" sz="2000" b="0" i="1" u="none" strike="noStrike" dirty="0">
                <a:solidFill>
                  <a:srgbClr val="000000"/>
                </a:solidFill>
                <a:effectLst/>
                <a:latin typeface="Arial" panose="020B0604020202020204" pitchFamily="34" charset="0"/>
              </a:rPr>
              <a:t>.</a:t>
            </a:r>
            <a:r>
              <a:rPr lang="en-US" sz="2000" b="0" i="0" u="none" strike="noStrike" dirty="0">
                <a:solidFill>
                  <a:srgbClr val="000000"/>
                </a:solidFill>
                <a:effectLst/>
                <a:latin typeface="Arial" panose="020B0604020202020204" pitchFamily="34" charset="0"/>
              </a:rPr>
              <a:t>”</a:t>
            </a:r>
          </a:p>
          <a:p>
            <a:pPr lvl="2"/>
            <a:r>
              <a:rPr lang="en-US" sz="2400" dirty="0"/>
              <a:t>Based on the available data provided, it cannot be substantiated that the aforementioned assertion is true.</a:t>
            </a:r>
            <a:endParaRPr lang="en-IN" dirty="0"/>
          </a:p>
        </p:txBody>
      </p:sp>
    </p:spTree>
    <p:extLst>
      <p:ext uri="{BB962C8B-B14F-4D97-AF65-F5344CB8AC3E}">
        <p14:creationId xmlns:p14="http://schemas.microsoft.com/office/powerpoint/2010/main" val="266234021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795</Words>
  <Application>Microsoft Office PowerPoint</Application>
  <PresentationFormat>Widescreen</PresentationFormat>
  <Paragraphs>56</Paragraphs>
  <Slides>15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Libre Baskerville</vt:lpstr>
      <vt:lpstr>Lato Black</vt:lpstr>
      <vt:lpstr>Calibri</vt:lpstr>
      <vt:lpstr>Office Theme</vt:lpstr>
      <vt:lpstr>PowerPoint Presentation</vt:lpstr>
      <vt:lpstr>PowerPoint Presentation</vt:lpstr>
      <vt:lpstr>Objective of the Project</vt:lpstr>
      <vt:lpstr>Summary of the data</vt:lpstr>
      <vt:lpstr>Exploratory Data Analysis</vt:lpstr>
      <vt:lpstr>Data Manipulation</vt:lpstr>
      <vt:lpstr>Univariate Analysis</vt:lpstr>
      <vt:lpstr>Bivariate Analysis</vt:lpstr>
      <vt:lpstr>Key Bussiness Question</vt:lpstr>
      <vt:lpstr>Is there a relationship between gender and specialization? (i.e. Does the preference of Specialisation depend on the Gender?)</vt:lpstr>
      <vt:lpstr>Conclusion</vt:lpstr>
      <vt:lpstr>Conclusion continues..</vt:lpstr>
      <vt:lpstr>Any Queries</vt:lpstr>
      <vt:lpstr>Experience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bheesetti mohanarao</cp:lastModifiedBy>
  <cp:revision>2</cp:revision>
  <dcterms:created xsi:type="dcterms:W3CDTF">2021-02-16T05:19:01Z</dcterms:created>
  <dcterms:modified xsi:type="dcterms:W3CDTF">2024-02-19T14:40:26Z</dcterms:modified>
</cp:coreProperties>
</file>