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27"/>
  </p:normalViewPr>
  <p:slideViewPr>
    <p:cSldViewPr snapToGrid="0">
      <p:cViewPr varScale="1">
        <p:scale>
          <a:sx n="105" d="100"/>
          <a:sy n="105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6DBA-4504-4600-520F-490A55D5E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26D74-6DDC-49F6-C33E-7380A98E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0BE1-85EA-3A21-6F44-CB7AAD29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4D7E-A42E-5962-1DC1-752D934C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83AAE-6128-67B2-11C4-9F5EC2C2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C324-AFC2-0C0F-C264-42CD3D31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BCAF-3C86-C9F0-04D0-E3191DC4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1310-591A-5849-5031-A5A240D8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5A34-1FB4-EFF4-9FE4-42FAF644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0964-CE2F-F77C-2C2B-4B85982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B865B-93F4-BA4E-5547-7E94A264A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5AB30-119D-C8D0-B737-62DD63BA7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FAEE-6DD8-B8C9-849A-E6505D1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FB71-79FA-509A-A848-9B738A6B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9F7A-1A95-E27D-9D58-FB9F20B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E507-FFD3-01F8-E410-BAC05598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4FCC-4826-2A25-8E3C-CCF1FB6E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70E6-9385-5CF8-F23A-98004206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0276-3EEE-F8C7-95AE-5C736B51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4DEE1-EB77-650C-4750-895DF9F4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2D53-2145-01FF-736E-CA20079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54ECE-24AF-183F-392E-94EC02FD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10CB-8299-0B3F-318D-03BA9828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D5AF-9176-B978-F143-04E88C88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E2C7-9397-4C02-4774-625CE30B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6607-164E-9F77-CDD7-223758E6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48A9-7BCC-8416-E4F5-789ED028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D34D3-C3F6-532E-5675-5470F0BA2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0473-060E-5565-1D14-430BC177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086A-8433-1DE0-6E50-2FB4BEE8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C795-8CE8-2C3B-636F-4690DFB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AFC2-31FC-2DB5-0DCD-02E485FE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154C-B410-01E9-004E-302DFC0C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BD3D-F381-0726-2B5F-6844702E9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BE307-D4ED-37C6-E737-AF645FA14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DC71B-ABAA-AA52-35B9-E5683312A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A3403-168A-3250-F4D9-4227A648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7E43D-F3FE-F953-59C0-6F54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C4BEB-DC0A-9C2A-E515-6D35648A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1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7D12-1613-BD49-1CD4-C1367171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9A27F-7B29-2BDD-D1C6-6570F5FC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8DB0F-2D7F-4D84-61BF-695CD563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76310-A753-DC2A-469F-A1EA9147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50A2E-78E4-5050-3BE4-DDBE0CAF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2EC2A-D683-B1C3-230E-A4E295A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91FB-1AA4-3878-37A2-5AF2BC21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863C-A7E9-0B6E-ACA5-3147A276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CB3B-4F07-B3E4-FCED-52A26980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6260B-C403-7CC8-1E4E-6A37E343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A6A3-07E8-7E98-F2EC-C30F723F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FD1B4-5297-A6C5-B12E-0B989952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1AE0E-1052-CAFF-8B1A-485A833B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A557-D970-0AAA-F3A7-DAF01B3A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A7435-1DB7-0FCB-8203-DCDE40139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E8BA5-E6F1-BB53-FCCA-D6C4008E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FBA08-667B-2D12-8F73-6595910D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DD78-ECE4-C9F3-767E-6FCF7DA7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5CA2-43AE-C684-63DA-5E52509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2ECD5-A63B-FE76-A444-88C23DD5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69A94-3C1C-0F69-2B65-60007B2B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D091-63EB-DB0A-EEB9-D86241D2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62017-E414-B346-B678-A2E639374540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DE20-D0F2-8BC0-BAEF-81F47B730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106E-D66F-375F-C9C5-ACDE2B5E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B61B4-33C3-8E4F-8C26-E86CF6767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BEB5E5-FB3B-22ED-65F6-03D4D565B7CA}"/>
              </a:ext>
            </a:extLst>
          </p:cNvPr>
          <p:cNvGraphicFramePr>
            <a:graphicFrameLocks noGrp="1"/>
          </p:cNvGraphicFramePr>
          <p:nvPr/>
        </p:nvGraphicFramePr>
        <p:xfrm>
          <a:off x="532521" y="1927654"/>
          <a:ext cx="7047738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628">
                  <a:extLst>
                    <a:ext uri="{9D8B030D-6E8A-4147-A177-3AD203B41FA5}">
                      <a16:colId xmlns:a16="http://schemas.microsoft.com/office/drawing/2014/main" val="3759342952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3172496304"/>
                    </a:ext>
                  </a:extLst>
                </a:gridCol>
                <a:gridCol w="2027555">
                  <a:extLst>
                    <a:ext uri="{9D8B030D-6E8A-4147-A177-3AD203B41FA5}">
                      <a16:colId xmlns:a16="http://schemas.microsoft.com/office/drawing/2014/main" val="4237896488"/>
                    </a:ext>
                  </a:extLst>
                </a:gridCol>
              </a:tblGrid>
              <a:tr h="28331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DiD</a:t>
                      </a:r>
                      <a:endParaRPr lang="en-US" sz="1600" b="1" dirty="0"/>
                    </a:p>
                    <a:p>
                      <a:pPr algn="ctr"/>
                      <a:r>
                        <a:rPr lang="en-US" sz="1600" dirty="0"/>
                        <a:t>ATT (95% CI), mmHg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Adjusted </a:t>
                      </a:r>
                      <a:r>
                        <a:rPr lang="en-US" sz="1600" b="1" dirty="0" err="1"/>
                        <a:t>DiD</a:t>
                      </a:r>
                      <a:r>
                        <a:rPr lang="en-US" sz="1600" b="1" baseline="0" dirty="0"/>
                        <a:t>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 (95% CI), mmHg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2549427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r>
                        <a:rPr lang="en-US" sz="1600" b="1" dirty="0"/>
                        <a:t>Systolic BP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Brachial</a:t>
                      </a:r>
                    </a:p>
                    <a:p>
                      <a:pPr marL="274638" indent="0">
                        <a:tabLst/>
                      </a:pPr>
                      <a:r>
                        <a:rPr lang="en-US" sz="1600" dirty="0"/>
                        <a:t>Central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-0.79 (-2.63, 1.04)</a:t>
                      </a:r>
                    </a:p>
                    <a:p>
                      <a:r>
                        <a:rPr lang="en-US" sz="1600" dirty="0"/>
                        <a:t>-1.04 (-2.82, 0.73)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-1.4 (-3.31, 0.51)</a:t>
                      </a:r>
                    </a:p>
                    <a:p>
                      <a:r>
                        <a:rPr lang="en-US" sz="1600" dirty="0"/>
                        <a:t>-1.56 (-3.4, 0.28)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82593947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r>
                        <a:rPr lang="en-US" sz="1600" b="1" dirty="0"/>
                        <a:t>Diastolic BP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Brachial</a:t>
                      </a:r>
                    </a:p>
                    <a:p>
                      <a:pPr marL="274638" indent="0">
                        <a:tabLst/>
                      </a:pPr>
                      <a:r>
                        <a:rPr lang="en-US" sz="1600" dirty="0"/>
                        <a:t>Central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-1.29 (-2.62, 0.04)</a:t>
                      </a:r>
                    </a:p>
                    <a:p>
                      <a:r>
                        <a:rPr lang="en-US" sz="1600" dirty="0"/>
                        <a:t>-1.35 (-2.66, -0.04)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-1.6 (-2.96, -0.25)</a:t>
                      </a:r>
                    </a:p>
                    <a:p>
                      <a:r>
                        <a:rPr lang="en-US" sz="1600" dirty="0"/>
                        <a:t>-1.66 (-2.97, -0.34)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532764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Pulse pressure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Brachial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Central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0.5 (-0.71, 1.7)</a:t>
                      </a:r>
                    </a:p>
                    <a:p>
                      <a:r>
                        <a:rPr lang="en-US" sz="1600" dirty="0"/>
                        <a:t>0.31 (-0.85, 1.46)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0.21 (-1, 1.41)</a:t>
                      </a:r>
                    </a:p>
                    <a:p>
                      <a:r>
                        <a:rPr lang="en-US" sz="1600" dirty="0"/>
                        <a:t>0.1 (-1.01, 1.2)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239459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BP Amplification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Pulse pressure amplification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Systolic BP amplification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0.001 (-0.012, 0.014)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0.002 (-0.002, 0.005)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0.000 (-0.012, 0.012)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0.001 (-0.002, 0.004)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40760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8FF654-53EB-006B-0718-21AECDFEFE90}"/>
              </a:ext>
            </a:extLst>
          </p:cNvPr>
          <p:cNvSpPr txBox="1"/>
          <p:nvPr/>
        </p:nvSpPr>
        <p:spPr>
          <a:xfrm>
            <a:off x="532521" y="1421027"/>
            <a:ext cx="104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XX: Overall impacts of the ‘coal-to-clean energy’ policy on BP, pulse pressure, and BP amplification</a:t>
            </a:r>
          </a:p>
        </p:txBody>
      </p:sp>
    </p:spTree>
    <p:extLst>
      <p:ext uri="{BB962C8B-B14F-4D97-AF65-F5344CB8AC3E}">
        <p14:creationId xmlns:p14="http://schemas.microsoft.com/office/powerpoint/2010/main" val="134367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00B117-F483-EECD-4AEE-BE6BAA439B93}"/>
              </a:ext>
            </a:extLst>
          </p:cNvPr>
          <p:cNvGraphicFramePr>
            <a:graphicFrameLocks noGrp="1"/>
          </p:cNvGraphicFramePr>
          <p:nvPr/>
        </p:nvGraphicFramePr>
        <p:xfrm>
          <a:off x="258761" y="2057400"/>
          <a:ext cx="1167447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1348">
                  <a:extLst>
                    <a:ext uri="{9D8B030D-6E8A-4147-A177-3AD203B41FA5}">
                      <a16:colId xmlns:a16="http://schemas.microsoft.com/office/drawing/2014/main" val="3759342952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31724963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89686329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086389660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4194210819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4237896488"/>
                    </a:ext>
                  </a:extLst>
                </a:gridCol>
                <a:gridCol w="1257618">
                  <a:extLst>
                    <a:ext uri="{9D8B030D-6E8A-4147-A177-3AD203B41FA5}">
                      <a16:colId xmlns:a16="http://schemas.microsoft.com/office/drawing/2014/main" val="661013405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114610369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1272586039"/>
                    </a:ext>
                  </a:extLst>
                </a:gridCol>
              </a:tblGrid>
              <a:tr h="28331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DiD</a:t>
                      </a:r>
                      <a:endParaRPr lang="en-US" sz="900" b="1" dirty="0"/>
                    </a:p>
                    <a:p>
                      <a:pPr algn="ctr"/>
                      <a:r>
                        <a:rPr lang="en-US" sz="900" dirty="0"/>
                        <a:t>ATT (95% CI), mmHg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Adjusted </a:t>
                      </a:r>
                      <a:r>
                        <a:rPr lang="en-US" sz="900" b="1" dirty="0" err="1"/>
                        <a:t>DiD</a:t>
                      </a:r>
                      <a:r>
                        <a:rPr lang="en-US" sz="900" b="1" baseline="0" dirty="0"/>
                        <a:t>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ATT (95% CI), mmHg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49427"/>
                  </a:ext>
                </a:extLst>
              </a:tr>
              <a:tr h="283314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Cohort 2, </a:t>
                      </a:r>
                    </a:p>
                    <a:p>
                      <a:pPr algn="ctr"/>
                      <a:r>
                        <a:rPr lang="en-US" sz="900" dirty="0"/>
                        <a:t>Year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Cohort 2,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Year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Cohort 3,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Year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Cohort 4,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Year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Cohort 2, </a:t>
                      </a:r>
                    </a:p>
                    <a:p>
                      <a:pPr algn="ctr"/>
                      <a:r>
                        <a:rPr lang="en-US" sz="900" dirty="0"/>
                        <a:t>Year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Cohort 2,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Year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Cohort 3,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Year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Cohort 4,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Year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29940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r>
                        <a:rPr lang="en-US" sz="900" b="1" dirty="0"/>
                        <a:t>Systolic BP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Brachial</a:t>
                      </a:r>
                    </a:p>
                    <a:p>
                      <a:pPr marL="274638" indent="0">
                        <a:tabLst/>
                      </a:pPr>
                      <a:r>
                        <a:rPr lang="en-US" sz="900" dirty="0"/>
                        <a:t>Central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-1.69 (-4.47, 1.08)</a:t>
                      </a:r>
                    </a:p>
                    <a:p>
                      <a:r>
                        <a:rPr lang="en-US" sz="900" dirty="0"/>
                        <a:t>-1.44 (-3.95, 1.07)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-0.87 (-3.30, 1.56)</a:t>
                      </a:r>
                    </a:p>
                    <a:p>
                      <a:r>
                        <a:rPr lang="en-US" sz="900" dirty="0"/>
                        <a:t>-1.43 (-3.90, 1.04)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-1.01 (-4.54, 2.53)</a:t>
                      </a:r>
                    </a:p>
                    <a:p>
                      <a:r>
                        <a:rPr lang="en-US" sz="900" dirty="0"/>
                        <a:t>-1.59 (-4.73, 1.55)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3.42 (0.38, 6.45)</a:t>
                      </a:r>
                    </a:p>
                    <a:p>
                      <a:r>
                        <a:rPr lang="en-US" sz="900" dirty="0"/>
                        <a:t>3.13 (-0.15, 6.41)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-2.36 (-5.23, 0.5)</a:t>
                      </a:r>
                    </a:p>
                    <a:p>
                      <a:r>
                        <a:rPr lang="en-US" sz="900" dirty="0"/>
                        <a:t>-2.03 (-4.69, 0.63)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-1.51 (-4.01, 0.98)</a:t>
                      </a:r>
                    </a:p>
                    <a:p>
                      <a:r>
                        <a:rPr lang="en-US" sz="900" dirty="0"/>
                        <a:t>-1.96 (-4.45, 0.52)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-1.26 (-4.97, 2.45)</a:t>
                      </a:r>
                    </a:p>
                    <a:p>
                      <a:r>
                        <a:rPr lang="en-US" sz="900" dirty="0"/>
                        <a:t>-1.78 (-5.07, 1.52)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2.39 (-0.49, 5.28)</a:t>
                      </a:r>
                    </a:p>
                    <a:p>
                      <a:r>
                        <a:rPr lang="en-US" sz="900" dirty="0"/>
                        <a:t>2.11 (-1.09, 5.31)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593947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r>
                        <a:rPr lang="en-US" sz="900" b="1" dirty="0"/>
                        <a:t>Diastolic BP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Brachial</a:t>
                      </a:r>
                    </a:p>
                    <a:p>
                      <a:pPr marL="274638" indent="0">
                        <a:tabLst/>
                      </a:pPr>
                      <a:r>
                        <a:rPr lang="en-US" sz="900" dirty="0"/>
                        <a:t>Central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-2.43 (-4.36, -0.49)</a:t>
                      </a:r>
                    </a:p>
                    <a:p>
                      <a:r>
                        <a:rPr lang="en-US" sz="900" dirty="0"/>
                        <a:t>-2.45 (-4.28, -0.63)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-2.02 (-3.65, -0.4)</a:t>
                      </a:r>
                    </a:p>
                    <a:p>
                      <a:r>
                        <a:rPr lang="en-US" sz="900" dirty="0"/>
                        <a:t>-2.21 (-3.81, -0.61)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0.39 (-1.36, 2.13)</a:t>
                      </a:r>
                    </a:p>
                    <a:p>
                      <a:r>
                        <a:rPr lang="en-US" sz="900" dirty="0"/>
                        <a:t>0.31 (-1.52, 2.15)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1.59 (0.2, 2.99)</a:t>
                      </a:r>
                    </a:p>
                    <a:p>
                      <a:r>
                        <a:rPr lang="en-US" sz="900" dirty="0"/>
                        <a:t>1.88 (0.54, 3.22)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-2.66 (-4.67, -0.65)</a:t>
                      </a:r>
                    </a:p>
                    <a:p>
                      <a:r>
                        <a:rPr lang="en-US" sz="900" dirty="0"/>
                        <a:t>-2.67 (-4.57, -0.78)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-2.37 (-4.01, -0.72)</a:t>
                      </a:r>
                    </a:p>
                    <a:p>
                      <a:r>
                        <a:rPr lang="en-US" sz="900" dirty="0"/>
                        <a:t>-2.55 (-4.15, -0.94)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 (-1.54, 1.94)</a:t>
                      </a:r>
                    </a:p>
                    <a:p>
                      <a:r>
                        <a:rPr lang="en-US" sz="900" dirty="0"/>
                        <a:t>0.11 (-1.67, 1.9)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0.78 (-0.48, 2.05)</a:t>
                      </a:r>
                    </a:p>
                    <a:p>
                      <a:r>
                        <a:rPr lang="en-US" sz="900" dirty="0"/>
                        <a:t>1.09 (-0.06, 2.23)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327646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Pulse pressure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Brachial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Central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0.73 (-0.84, 2.31)</a:t>
                      </a:r>
                    </a:p>
                    <a:p>
                      <a:r>
                        <a:rPr lang="en-US" sz="900" dirty="0"/>
                        <a:t>1.01 (-0.48, 2.51)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1.15 (-0.8, 3.1)</a:t>
                      </a:r>
                    </a:p>
                    <a:p>
                      <a:r>
                        <a:rPr lang="en-US" sz="900" dirty="0"/>
                        <a:t>0.78 (-1.13, 2.69)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-1.39 (-4.12, 1.34)</a:t>
                      </a:r>
                    </a:p>
                    <a:p>
                      <a:r>
                        <a:rPr lang="en-US" sz="900" dirty="0"/>
                        <a:t>-1.9 (-4.17, 0.36)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1.82 (-0.8, 4.45)</a:t>
                      </a:r>
                    </a:p>
                    <a:p>
                      <a:r>
                        <a:rPr lang="en-US" sz="900" dirty="0"/>
                        <a:t>1.25 (-1.82, 4.32)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0.29 (-1.3, 1.88)</a:t>
                      </a:r>
                    </a:p>
                    <a:p>
                      <a:r>
                        <a:rPr lang="en-US" sz="900" dirty="0"/>
                        <a:t>0.65 (-0.83, 2.12)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0.85 (-1.06, 2.77)</a:t>
                      </a:r>
                    </a:p>
                    <a:p>
                      <a:r>
                        <a:rPr lang="en-US" sz="900" dirty="0"/>
                        <a:t>0.58 (-1.19, 2.36)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-1.46 (-4.21, 1.3)</a:t>
                      </a:r>
                    </a:p>
                    <a:p>
                      <a:r>
                        <a:rPr lang="en-US" sz="900" dirty="0"/>
                        <a:t>-1.89 (-4.17, 0.39)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1.61 (-0.53, 3.74)</a:t>
                      </a:r>
                    </a:p>
                    <a:p>
                      <a:r>
                        <a:rPr lang="en-US" sz="900" dirty="0"/>
                        <a:t>1.03 (-1.67, 3.72)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94595"/>
                  </a:ext>
                </a:extLst>
              </a:tr>
              <a:tr h="316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/>
                        <a:t>BP Amplification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Pulse pressure amplification</a:t>
                      </a:r>
                    </a:p>
                    <a:p>
                      <a:pPr marL="2746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Systolic BP amplification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-0.011 (-0.030, 0.008)</a:t>
                      </a:r>
                    </a:p>
                    <a:p>
                      <a:r>
                        <a:rPr lang="en-US" sz="900" dirty="0"/>
                        <a:t>-0.002 (-0.007, 0.002)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0.002 (-0.021, 0.024)</a:t>
                      </a:r>
                    </a:p>
                    <a:p>
                      <a:r>
                        <a:rPr lang="en-US" sz="900" dirty="0"/>
                        <a:t>0.004 (-0.001, 0.010)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0.018 (0.005, 0.032)</a:t>
                      </a:r>
                    </a:p>
                    <a:p>
                      <a:r>
                        <a:rPr lang="en-US" sz="900" dirty="0"/>
                        <a:t>0.005 (0.000, 0.009)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0.006 (-0.022, 0.034)</a:t>
                      </a:r>
                    </a:p>
                    <a:p>
                      <a:r>
                        <a:rPr lang="en-US" sz="900" dirty="0"/>
                        <a:t>0.000 (-0.005, 0.005)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-0.011 (-0.029, 0.008)</a:t>
                      </a:r>
                    </a:p>
                    <a:p>
                      <a:r>
                        <a:rPr lang="en-US" sz="900" dirty="0"/>
                        <a:t>-0.002 (-0.007, 0.002)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-0.001 (-0.021, 0.019)</a:t>
                      </a:r>
                    </a:p>
                    <a:p>
                      <a:r>
                        <a:rPr lang="en-US" sz="900" dirty="0"/>
                        <a:t>0.003 (-0.002, 0.009)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0.016 (0.003, 0.029)</a:t>
                      </a:r>
                    </a:p>
                    <a:p>
                      <a:r>
                        <a:rPr lang="en-US" sz="900" dirty="0"/>
                        <a:t>0.004 (0.000, 0.009)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0.006 (-0.024, 0.037)</a:t>
                      </a:r>
                    </a:p>
                    <a:p>
                      <a:r>
                        <a:rPr lang="en-US" sz="900" dirty="0"/>
                        <a:t>0.001 (-0.006, 0.007)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0760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32E803-9F1D-C3B8-F147-F3B203C58113}"/>
              </a:ext>
            </a:extLst>
          </p:cNvPr>
          <p:cNvSpPr txBox="1"/>
          <p:nvPr/>
        </p:nvSpPr>
        <p:spPr>
          <a:xfrm>
            <a:off x="532521" y="1421027"/>
            <a:ext cx="1112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XX: Cohort-time impacts of the ‘coal-to-clean energy’ policy on BP, pulse pressure, and BP amplification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BF03E-A52E-A63C-A225-09C03CA64F00}"/>
              </a:ext>
            </a:extLst>
          </p:cNvPr>
          <p:cNvSpPr txBox="1"/>
          <p:nvPr/>
        </p:nvSpPr>
        <p:spPr>
          <a:xfrm>
            <a:off x="9503379" y="6488668"/>
            <a:ext cx="26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Updated: March 26, 2024</a:t>
            </a:r>
          </a:p>
        </p:txBody>
      </p:sp>
    </p:spTree>
    <p:extLst>
      <p:ext uri="{BB962C8B-B14F-4D97-AF65-F5344CB8AC3E}">
        <p14:creationId xmlns:p14="http://schemas.microsoft.com/office/powerpoint/2010/main" val="4520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Macintosh PowerPoint</Application>
  <PresentationFormat>Widescreen</PresentationFormat>
  <Paragraphs>139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Talia Sternbach</dc:creator>
  <cp:lastModifiedBy>Talia Sternbach</cp:lastModifiedBy>
  <cp:revision>1</cp:revision>
  <dcterms:created xsi:type="dcterms:W3CDTF">2024-03-26T18:30:03Z</dcterms:created>
  <dcterms:modified xsi:type="dcterms:W3CDTF">2024-03-26T18:30:57Z</dcterms:modified>
</cp:coreProperties>
</file>