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2600"/>
    <a:srgbClr val="FF9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286"/>
  </p:normalViewPr>
  <p:slideViewPr>
    <p:cSldViewPr snapToGrid="0">
      <p:cViewPr varScale="1">
        <p:scale>
          <a:sx n="100" d="100"/>
          <a:sy n="100" d="100"/>
        </p:scale>
        <p:origin x="1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BC243-463F-4F42-AD26-AB947A3A3B57}"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0E8CB-6BBC-634D-955C-9E645AB2F1E9}" type="slidenum">
              <a:rPr lang="en-US" smtClean="0"/>
              <a:t>‹#›</a:t>
            </a:fld>
            <a:endParaRPr lang="en-US"/>
          </a:p>
        </p:txBody>
      </p:sp>
    </p:spTree>
    <p:extLst>
      <p:ext uri="{BB962C8B-B14F-4D97-AF65-F5344CB8AC3E}">
        <p14:creationId xmlns:p14="http://schemas.microsoft.com/office/powerpoint/2010/main" val="100555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Source scripts need only be sourced in the main app. Whilst modules may require these scripts to be sourced in order to run independently, they do not need to be sourced in the module file that is added to the main app. Sourcing all the external scripts in the main app will suffice. The same applies to libraries.</a:t>
            </a:r>
          </a:p>
        </p:txBody>
      </p:sp>
      <p:sp>
        <p:nvSpPr>
          <p:cNvPr id="4" name="Slide Number Placeholder 3"/>
          <p:cNvSpPr>
            <a:spLocks noGrp="1"/>
          </p:cNvSpPr>
          <p:nvPr>
            <p:ph type="sldNum" sz="quarter" idx="5"/>
          </p:nvPr>
        </p:nvSpPr>
        <p:spPr/>
        <p:txBody>
          <a:bodyPr/>
          <a:lstStyle/>
          <a:p>
            <a:fld id="{7760E8CB-6BBC-634D-955C-9E645AB2F1E9}" type="slidenum">
              <a:rPr lang="en-US" smtClean="0"/>
              <a:t>1</a:t>
            </a:fld>
            <a:endParaRPr lang="en-US"/>
          </a:p>
        </p:txBody>
      </p:sp>
    </p:spTree>
    <p:extLst>
      <p:ext uri="{BB962C8B-B14F-4D97-AF65-F5344CB8AC3E}">
        <p14:creationId xmlns:p14="http://schemas.microsoft.com/office/powerpoint/2010/main" val="395618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a:t>
            </a:r>
            <a:r>
              <a:rPr lang="en-US" dirty="0" err="1"/>
              <a:t>shiny.rstudio.com</a:t>
            </a:r>
            <a:r>
              <a:rPr lang="en-US" dirty="0"/>
              <a:t>/articles/</a:t>
            </a:r>
            <a:r>
              <a:rPr lang="en-US" dirty="0" err="1"/>
              <a:t>modules.html</a:t>
            </a:r>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2</a:t>
            </a:fld>
            <a:endParaRPr lang="en-US"/>
          </a:p>
        </p:txBody>
      </p:sp>
    </p:spTree>
    <p:extLst>
      <p:ext uri="{BB962C8B-B14F-4D97-AF65-F5344CB8AC3E}">
        <p14:creationId xmlns:p14="http://schemas.microsoft.com/office/powerpoint/2010/main" val="124918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unlikely we will reuse modules in this app noting that if we do then likely other variables will be fed into the </a:t>
            </a:r>
            <a:r>
              <a:rPr lang="en-US" dirty="0" err="1"/>
              <a:t>moduleServerUI</a:t>
            </a:r>
            <a:r>
              <a:rPr lang="en-US" dirty="0"/>
              <a:t> to distinguish between the difference instances and their uses. For example each instance may use a different dataset in which case a dataset input argument would be fed into the </a:t>
            </a:r>
            <a:r>
              <a:rPr lang="en-US" dirty="0" err="1"/>
              <a:t>moduleDemoServer</a:t>
            </a:r>
            <a:r>
              <a:rPr lang="en-US" dirty="0"/>
              <a:t>.</a:t>
            </a:r>
          </a:p>
        </p:txBody>
      </p:sp>
      <p:sp>
        <p:nvSpPr>
          <p:cNvPr id="4" name="Slide Number Placeholder 3"/>
          <p:cNvSpPr>
            <a:spLocks noGrp="1"/>
          </p:cNvSpPr>
          <p:nvPr>
            <p:ph type="sldNum" sz="quarter" idx="5"/>
          </p:nvPr>
        </p:nvSpPr>
        <p:spPr/>
        <p:txBody>
          <a:bodyPr/>
          <a:lstStyle/>
          <a:p>
            <a:fld id="{7760E8CB-6BBC-634D-955C-9E645AB2F1E9}" type="slidenum">
              <a:rPr lang="en-US" smtClean="0"/>
              <a:t>3</a:t>
            </a:fld>
            <a:endParaRPr lang="en-US"/>
          </a:p>
        </p:txBody>
      </p:sp>
    </p:spTree>
    <p:extLst>
      <p:ext uri="{BB962C8B-B14F-4D97-AF65-F5344CB8AC3E}">
        <p14:creationId xmlns:p14="http://schemas.microsoft.com/office/powerpoint/2010/main" val="147750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5</a:t>
            </a:fld>
            <a:endParaRPr lang="en-US"/>
          </a:p>
        </p:txBody>
      </p:sp>
    </p:spTree>
    <p:extLst>
      <p:ext uri="{BB962C8B-B14F-4D97-AF65-F5344CB8AC3E}">
        <p14:creationId xmlns:p14="http://schemas.microsoft.com/office/powerpoint/2010/main" val="77418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62C-9344-F296-A396-DF2BC4526B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D26289-6202-482C-1FB7-CAC484E2A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0737373-0B24-FC94-E48A-9E62A1659555}"/>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3034E647-15B6-F132-25EA-B57BD6799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4AE7E-E2F5-AC22-C1FE-3F0E50AD745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91014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3A7-8AAC-9F2D-09F9-F94673569F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37AE65-CA97-3E2A-2D04-33C96F1921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3C90CB-BBBF-3063-AD77-D64163553915}"/>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8BA01E07-098D-9142-4E88-A59701F49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3D2FC-0914-BE2F-A19F-E10A62782004}"/>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7072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55F7E-98FE-C50F-DFDD-8F27ADB6EB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0742E-838B-0A0F-7DB9-E201247D3E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0F1D8F-74CA-A511-AD0B-CB68AEFD0EC3}"/>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ACA8B377-023A-FEDD-A1EA-BC892EBAA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46933-B51D-128F-0508-794A3DE392F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79889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B5CC-C23B-6859-B0AF-912354B427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F3C856-549C-D02C-82E4-C1E6AE0CDC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B66AB-34E1-054A-5A27-D23BE19D4308}"/>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CE543ACC-CBC3-9EE1-2810-7C1649E48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EF3F6-8E1A-0D40-B9DF-C1962A0626B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17256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19-4771-6521-0E9F-A22D503EC3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68AC54C-2569-1444-7FAA-45838F929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405FD3-88F3-81F3-E582-3947B0A13B02}"/>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0C285C7A-1A82-C2E9-A6DC-A0D405AE1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BC8B1-F65A-EB09-5E3A-68C4AB94E980}"/>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852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7FF-5136-875B-1A7E-6AAD0263A3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C5E21D-7DF8-414B-D02F-619506A2B7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A4917D9-A3CF-64D2-4551-4677AA7D4B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34FEA38-74A9-680D-12CA-6BC58FDC9222}"/>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6" name="Footer Placeholder 5">
            <a:extLst>
              <a:ext uri="{FF2B5EF4-FFF2-40B4-BE49-F238E27FC236}">
                <a16:creationId xmlns:a16="http://schemas.microsoft.com/office/drawing/2014/main" id="{DC4200DD-B7A3-8B35-5274-B9A8F98EE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A6FE2-11F6-0D5B-FAC8-A8BF55D0E6C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54884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757C-EE23-79DD-38F3-F5C5E0E6FE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92DD1B-AB93-3475-9CA2-DBB88EA33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A329C4-45EB-EE7C-F84C-332E5D455B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CB3B5C-F436-B7CC-3932-AA216F605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227A66-DFE7-7169-3024-99A76FAABFE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CB6C7AA-6A0A-00C8-5EDB-3C928641CA8D}"/>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8" name="Footer Placeholder 7">
            <a:extLst>
              <a:ext uri="{FF2B5EF4-FFF2-40B4-BE49-F238E27FC236}">
                <a16:creationId xmlns:a16="http://schemas.microsoft.com/office/drawing/2014/main" id="{247DBC02-D3D7-5BE0-293B-A4229E8B46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70B1A-58B1-3174-002E-A802632FE3CB}"/>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91437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414F-C7D8-5071-A117-C46B4E717E9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EAE8886-2C5E-89A5-68E7-DEE826E0F84F}"/>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4" name="Footer Placeholder 3">
            <a:extLst>
              <a:ext uri="{FF2B5EF4-FFF2-40B4-BE49-F238E27FC236}">
                <a16:creationId xmlns:a16="http://schemas.microsoft.com/office/drawing/2014/main" id="{544EF505-E4F8-449E-B51D-A19C83448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072276-CF88-348C-874B-15A8CA81EAD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6290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50116-E97E-AC0B-51F8-F0351B3CADF6}"/>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3" name="Footer Placeholder 2">
            <a:extLst>
              <a:ext uri="{FF2B5EF4-FFF2-40B4-BE49-F238E27FC236}">
                <a16:creationId xmlns:a16="http://schemas.microsoft.com/office/drawing/2014/main" id="{0E7C5E33-A17E-E360-452F-291AC52AA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DDD32B-1958-21BF-64B1-F567E1D4DC2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21413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94FC-C3A5-DCEC-975D-3E83F8E8D2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4FF6CA1-2CD3-9531-5C7B-BBFACBBD7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2EB2B7E-4522-3263-BF25-F8010346F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76D160-A1E3-1611-0CE9-69129DFFCE76}"/>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6" name="Footer Placeholder 5">
            <a:extLst>
              <a:ext uri="{FF2B5EF4-FFF2-40B4-BE49-F238E27FC236}">
                <a16:creationId xmlns:a16="http://schemas.microsoft.com/office/drawing/2014/main" id="{4D1FF45D-7EB5-62C2-0823-ACCC5C554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0A3E5-DB7A-D47E-BA22-EB16FA786C29}"/>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46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4D0A-1215-71F3-73DB-56D4E31932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B5FC1A-0880-1B7E-5E77-F1D978575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8A179-D12E-A16E-8742-B4ABCF79A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731744-8B31-F7BA-12BD-AB233F741D0C}"/>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6" name="Footer Placeholder 5">
            <a:extLst>
              <a:ext uri="{FF2B5EF4-FFF2-40B4-BE49-F238E27FC236}">
                <a16:creationId xmlns:a16="http://schemas.microsoft.com/office/drawing/2014/main" id="{3AD0014F-75E6-BD4C-47E0-430084E2F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EA43E-ACA4-DB3A-E9ED-8486EC975B6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67150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82C5D-1439-276E-D6A3-A1C053329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F5D3B6-BB8C-17EF-66C9-E4EA151FF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BBA3B5-DB12-1E44-1C58-DD2ABC306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DA2B2EBC-AE7E-3726-F1EE-7AFCACE2E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B6C8E-E223-B016-CF5D-FCD5F1DC8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EC12C-A415-F343-916A-D5A9194CCF56}" type="slidenum">
              <a:rPr lang="en-US" smtClean="0"/>
              <a:t>‹#›</a:t>
            </a:fld>
            <a:endParaRPr lang="en-US"/>
          </a:p>
        </p:txBody>
      </p:sp>
    </p:spTree>
    <p:extLst>
      <p:ext uri="{BB962C8B-B14F-4D97-AF65-F5344CB8AC3E}">
        <p14:creationId xmlns:p14="http://schemas.microsoft.com/office/powerpoint/2010/main" val="97160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FD71940-7FEB-396C-655C-86EF253D825E}"/>
              </a:ext>
            </a:extLst>
          </p:cNvPr>
          <p:cNvSpPr/>
          <p:nvPr/>
        </p:nvSpPr>
        <p:spPr>
          <a:xfrm>
            <a:off x="3720790" y="450574"/>
            <a:ext cx="8027262" cy="5844209"/>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7E80B47-7E99-D401-6F58-3925E1249686}"/>
              </a:ext>
            </a:extLst>
          </p:cNvPr>
          <p:cNvSpPr/>
          <p:nvPr/>
        </p:nvSpPr>
        <p:spPr>
          <a:xfrm>
            <a:off x="4144535" y="1360449"/>
            <a:ext cx="7162801" cy="66907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C9EEDE-B2B2-7831-C54A-19C5D2B7BEA7}"/>
              </a:ext>
            </a:extLst>
          </p:cNvPr>
          <p:cNvSpPr txBox="1"/>
          <p:nvPr/>
        </p:nvSpPr>
        <p:spPr>
          <a:xfrm>
            <a:off x="4256048" y="1409960"/>
            <a:ext cx="2598235" cy="369332"/>
          </a:xfrm>
          <a:prstGeom prst="rect">
            <a:avLst/>
          </a:prstGeom>
          <a:noFill/>
        </p:spPr>
        <p:txBody>
          <a:bodyPr wrap="square" rtlCol="0">
            <a:spAutoFit/>
          </a:bodyPr>
          <a:lstStyle/>
          <a:p>
            <a:r>
              <a:rPr lang="en-US" dirty="0">
                <a:solidFill>
                  <a:schemeClr val="bg1"/>
                </a:solidFill>
              </a:rPr>
              <a:t>Global Input Variables</a:t>
            </a:r>
          </a:p>
        </p:txBody>
      </p:sp>
      <p:sp>
        <p:nvSpPr>
          <p:cNvPr id="7" name="TextBox 6">
            <a:extLst>
              <a:ext uri="{FF2B5EF4-FFF2-40B4-BE49-F238E27FC236}">
                <a16:creationId xmlns:a16="http://schemas.microsoft.com/office/drawing/2014/main" id="{65612610-07CC-18DD-D45C-F0E6B6A0CCB0}"/>
              </a:ext>
            </a:extLst>
          </p:cNvPr>
          <p:cNvSpPr txBox="1"/>
          <p:nvPr/>
        </p:nvSpPr>
        <p:spPr>
          <a:xfrm>
            <a:off x="4256048" y="827224"/>
            <a:ext cx="2598235" cy="369332"/>
          </a:xfrm>
          <a:prstGeom prst="rect">
            <a:avLst/>
          </a:prstGeom>
          <a:noFill/>
        </p:spPr>
        <p:txBody>
          <a:bodyPr wrap="square" rtlCol="0">
            <a:spAutoFit/>
          </a:bodyPr>
          <a:lstStyle/>
          <a:p>
            <a:r>
              <a:rPr lang="en-US" dirty="0">
                <a:solidFill>
                  <a:schemeClr val="bg1"/>
                </a:solidFill>
              </a:rPr>
              <a:t>Main App (</a:t>
            </a:r>
            <a:r>
              <a:rPr lang="en-US" dirty="0" err="1">
                <a:solidFill>
                  <a:schemeClr val="bg1"/>
                </a:solidFill>
              </a:rPr>
              <a:t>app.R</a:t>
            </a:r>
            <a:r>
              <a:rPr lang="en-US" dirty="0">
                <a:solidFill>
                  <a:schemeClr val="bg1"/>
                </a:solidFill>
              </a:rPr>
              <a:t>)</a:t>
            </a:r>
          </a:p>
        </p:txBody>
      </p:sp>
      <p:sp>
        <p:nvSpPr>
          <p:cNvPr id="8" name="Rounded Rectangle 7">
            <a:extLst>
              <a:ext uri="{FF2B5EF4-FFF2-40B4-BE49-F238E27FC236}">
                <a16:creationId xmlns:a16="http://schemas.microsoft.com/office/drawing/2014/main" id="{C37ADE09-1787-6785-8E2C-D65683FDF46E}"/>
              </a:ext>
            </a:extLst>
          </p:cNvPr>
          <p:cNvSpPr/>
          <p:nvPr/>
        </p:nvSpPr>
        <p:spPr>
          <a:xfrm>
            <a:off x="4144535" y="2352908"/>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47B304A-47B5-A3FE-33BC-8EAF2F7D4EBE}"/>
              </a:ext>
            </a:extLst>
          </p:cNvPr>
          <p:cNvSpPr/>
          <p:nvPr/>
        </p:nvSpPr>
        <p:spPr>
          <a:xfrm>
            <a:off x="4140818" y="4103649"/>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E98D7E90-33F3-C443-3BFA-7794C3CCD768}"/>
              </a:ext>
            </a:extLst>
          </p:cNvPr>
          <p:cNvSpPr/>
          <p:nvPr/>
        </p:nvSpPr>
        <p:spPr>
          <a:xfrm>
            <a:off x="7426710" y="2352907"/>
            <a:ext cx="3880626" cy="3144643"/>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DBFA55-4E03-11CA-CF70-6AAF015219A1}"/>
              </a:ext>
            </a:extLst>
          </p:cNvPr>
          <p:cNvSpPr txBox="1"/>
          <p:nvPr/>
        </p:nvSpPr>
        <p:spPr>
          <a:xfrm>
            <a:off x="4256047" y="2499280"/>
            <a:ext cx="2598235" cy="369332"/>
          </a:xfrm>
          <a:prstGeom prst="rect">
            <a:avLst/>
          </a:prstGeom>
          <a:noFill/>
        </p:spPr>
        <p:txBody>
          <a:bodyPr wrap="square" rtlCol="0">
            <a:spAutoFit/>
          </a:bodyPr>
          <a:lstStyle/>
          <a:p>
            <a:r>
              <a:rPr lang="en-US" dirty="0">
                <a:solidFill>
                  <a:schemeClr val="bg1"/>
                </a:solidFill>
              </a:rPr>
              <a:t>Module 1 (module1.R)</a:t>
            </a:r>
          </a:p>
        </p:txBody>
      </p:sp>
      <p:sp>
        <p:nvSpPr>
          <p:cNvPr id="13" name="TextBox 12">
            <a:extLst>
              <a:ext uri="{FF2B5EF4-FFF2-40B4-BE49-F238E27FC236}">
                <a16:creationId xmlns:a16="http://schemas.microsoft.com/office/drawing/2014/main" id="{3A597969-B1D8-7662-2F07-B3A9D2416E3A}"/>
              </a:ext>
            </a:extLst>
          </p:cNvPr>
          <p:cNvSpPr txBox="1"/>
          <p:nvPr/>
        </p:nvSpPr>
        <p:spPr>
          <a:xfrm>
            <a:off x="4256046" y="4246304"/>
            <a:ext cx="2598235" cy="369332"/>
          </a:xfrm>
          <a:prstGeom prst="rect">
            <a:avLst/>
          </a:prstGeom>
          <a:noFill/>
        </p:spPr>
        <p:txBody>
          <a:bodyPr wrap="square" rtlCol="0">
            <a:spAutoFit/>
          </a:bodyPr>
          <a:lstStyle/>
          <a:p>
            <a:r>
              <a:rPr lang="en-US" dirty="0">
                <a:solidFill>
                  <a:schemeClr val="bg1"/>
                </a:solidFill>
              </a:rPr>
              <a:t>Module 2</a:t>
            </a:r>
          </a:p>
        </p:txBody>
      </p:sp>
      <p:sp>
        <p:nvSpPr>
          <p:cNvPr id="14" name="TextBox 13">
            <a:extLst>
              <a:ext uri="{FF2B5EF4-FFF2-40B4-BE49-F238E27FC236}">
                <a16:creationId xmlns:a16="http://schemas.microsoft.com/office/drawing/2014/main" id="{F5BED687-C2D5-4C46-B218-EFABD309BBEF}"/>
              </a:ext>
            </a:extLst>
          </p:cNvPr>
          <p:cNvSpPr txBox="1"/>
          <p:nvPr/>
        </p:nvSpPr>
        <p:spPr>
          <a:xfrm>
            <a:off x="7734421" y="2499280"/>
            <a:ext cx="2598235" cy="369332"/>
          </a:xfrm>
          <a:prstGeom prst="rect">
            <a:avLst/>
          </a:prstGeom>
          <a:noFill/>
        </p:spPr>
        <p:txBody>
          <a:bodyPr wrap="square" rtlCol="0">
            <a:spAutoFit/>
          </a:bodyPr>
          <a:lstStyle/>
          <a:p>
            <a:r>
              <a:rPr lang="en-US" dirty="0">
                <a:solidFill>
                  <a:schemeClr val="bg1"/>
                </a:solidFill>
              </a:rPr>
              <a:t>Module 3</a:t>
            </a:r>
          </a:p>
        </p:txBody>
      </p:sp>
      <p:grpSp>
        <p:nvGrpSpPr>
          <p:cNvPr id="25" name="Group 24">
            <a:extLst>
              <a:ext uri="{FF2B5EF4-FFF2-40B4-BE49-F238E27FC236}">
                <a16:creationId xmlns:a16="http://schemas.microsoft.com/office/drawing/2014/main" id="{5E66B628-20C1-AD66-F597-C1C7D3FC60D9}"/>
              </a:ext>
            </a:extLst>
          </p:cNvPr>
          <p:cNvGrpSpPr/>
          <p:nvPr/>
        </p:nvGrpSpPr>
        <p:grpSpPr>
          <a:xfrm>
            <a:off x="433846" y="1453958"/>
            <a:ext cx="1616927" cy="3950084"/>
            <a:chOff x="390293" y="984684"/>
            <a:chExt cx="1616927" cy="3950084"/>
          </a:xfrm>
        </p:grpSpPr>
        <p:sp>
          <p:nvSpPr>
            <p:cNvPr id="15" name="Rounded Rectangle 14">
              <a:extLst>
                <a:ext uri="{FF2B5EF4-FFF2-40B4-BE49-F238E27FC236}">
                  <a16:creationId xmlns:a16="http://schemas.microsoft.com/office/drawing/2014/main" id="{DDB134D3-C36D-B5C5-3AB1-7F78CEBC7102}"/>
                </a:ext>
              </a:extLst>
            </p:cNvPr>
            <p:cNvSpPr/>
            <p:nvPr/>
          </p:nvSpPr>
          <p:spPr>
            <a:xfrm>
              <a:off x="390293" y="984684"/>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D7B3945-4869-C67E-C173-EA15A4B0C27C}"/>
                </a:ext>
              </a:extLst>
            </p:cNvPr>
            <p:cNvSpPr txBox="1"/>
            <p:nvPr/>
          </p:nvSpPr>
          <p:spPr>
            <a:xfrm>
              <a:off x="656870" y="1175783"/>
              <a:ext cx="1083771" cy="369332"/>
            </a:xfrm>
            <a:prstGeom prst="rect">
              <a:avLst/>
            </a:prstGeom>
            <a:noFill/>
          </p:spPr>
          <p:txBody>
            <a:bodyPr wrap="square" rtlCol="0">
              <a:spAutoFit/>
            </a:bodyPr>
            <a:lstStyle/>
            <a:p>
              <a:pPr algn="ctr"/>
              <a:r>
                <a:rPr lang="en-US" dirty="0">
                  <a:solidFill>
                    <a:schemeClr val="bg1"/>
                  </a:solidFill>
                </a:rPr>
                <a:t>Data</a:t>
              </a:r>
            </a:p>
          </p:txBody>
        </p:sp>
        <p:sp>
          <p:nvSpPr>
            <p:cNvPr id="17" name="Rounded Rectangle 16">
              <a:extLst>
                <a:ext uri="{FF2B5EF4-FFF2-40B4-BE49-F238E27FC236}">
                  <a16:creationId xmlns:a16="http://schemas.microsoft.com/office/drawing/2014/main" id="{F5000FFB-CA3A-C507-D465-AE42EAC4EEED}"/>
                </a:ext>
              </a:extLst>
            </p:cNvPr>
            <p:cNvSpPr/>
            <p:nvPr/>
          </p:nvSpPr>
          <p:spPr>
            <a:xfrm>
              <a:off x="390293" y="2045578"/>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6521321-7355-2FDB-891E-A89D1E15407B}"/>
                </a:ext>
              </a:extLst>
            </p:cNvPr>
            <p:cNvSpPr txBox="1"/>
            <p:nvPr/>
          </p:nvSpPr>
          <p:spPr>
            <a:xfrm>
              <a:off x="656868" y="2244613"/>
              <a:ext cx="1083771" cy="369332"/>
            </a:xfrm>
            <a:prstGeom prst="rect">
              <a:avLst/>
            </a:prstGeom>
            <a:noFill/>
          </p:spPr>
          <p:txBody>
            <a:bodyPr wrap="square" rtlCol="0">
              <a:spAutoFit/>
            </a:bodyPr>
            <a:lstStyle/>
            <a:p>
              <a:pPr algn="ctr"/>
              <a:r>
                <a:rPr lang="en-US" dirty="0">
                  <a:solidFill>
                    <a:schemeClr val="bg1"/>
                  </a:solidFill>
                </a:rPr>
                <a:t>Inputs</a:t>
              </a:r>
            </a:p>
          </p:txBody>
        </p:sp>
        <p:sp>
          <p:nvSpPr>
            <p:cNvPr id="19" name="Rounded Rectangle 18">
              <a:extLst>
                <a:ext uri="{FF2B5EF4-FFF2-40B4-BE49-F238E27FC236}">
                  <a16:creationId xmlns:a16="http://schemas.microsoft.com/office/drawing/2014/main" id="{8110419D-28ED-D800-A1AB-DC30E0B38357}"/>
                </a:ext>
              </a:extLst>
            </p:cNvPr>
            <p:cNvSpPr/>
            <p:nvPr/>
          </p:nvSpPr>
          <p:spPr>
            <a:xfrm>
              <a:off x="390293" y="3106472"/>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EFF9D1A-D877-7105-A4BC-B083C698B53D}"/>
                </a:ext>
              </a:extLst>
            </p:cNvPr>
            <p:cNvSpPr txBox="1"/>
            <p:nvPr/>
          </p:nvSpPr>
          <p:spPr>
            <a:xfrm>
              <a:off x="590487" y="3167007"/>
              <a:ext cx="1216535" cy="646331"/>
            </a:xfrm>
            <a:prstGeom prst="rect">
              <a:avLst/>
            </a:prstGeom>
            <a:noFill/>
          </p:spPr>
          <p:txBody>
            <a:bodyPr wrap="square" rtlCol="0">
              <a:spAutoFit/>
            </a:bodyPr>
            <a:lstStyle/>
            <a:p>
              <a:pPr algn="ctr"/>
              <a:r>
                <a:rPr lang="en-US" dirty="0">
                  <a:solidFill>
                    <a:schemeClr val="bg1"/>
                  </a:solidFill>
                </a:rPr>
                <a:t>Common</a:t>
              </a:r>
            </a:p>
            <a:p>
              <a:pPr algn="ctr"/>
              <a:r>
                <a:rPr lang="en-US" dirty="0">
                  <a:solidFill>
                    <a:schemeClr val="bg1"/>
                  </a:solidFill>
                </a:rPr>
                <a:t>Functions</a:t>
              </a:r>
            </a:p>
          </p:txBody>
        </p:sp>
        <p:sp>
          <p:nvSpPr>
            <p:cNvPr id="21" name="Rounded Rectangle 20">
              <a:extLst>
                <a:ext uri="{FF2B5EF4-FFF2-40B4-BE49-F238E27FC236}">
                  <a16:creationId xmlns:a16="http://schemas.microsoft.com/office/drawing/2014/main" id="{547E7B67-2244-9ACF-AF19-38B1AFFB257C}"/>
                </a:ext>
              </a:extLst>
            </p:cNvPr>
            <p:cNvSpPr/>
            <p:nvPr/>
          </p:nvSpPr>
          <p:spPr>
            <a:xfrm>
              <a:off x="390293" y="4167366"/>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20E2AD3-C19A-E8BF-DC8B-E1A4FAF4BF92}"/>
                </a:ext>
              </a:extLst>
            </p:cNvPr>
            <p:cNvSpPr txBox="1"/>
            <p:nvPr/>
          </p:nvSpPr>
          <p:spPr>
            <a:xfrm>
              <a:off x="590487" y="4227901"/>
              <a:ext cx="1216535" cy="646331"/>
            </a:xfrm>
            <a:prstGeom prst="rect">
              <a:avLst/>
            </a:prstGeom>
            <a:noFill/>
          </p:spPr>
          <p:txBody>
            <a:bodyPr wrap="square" rtlCol="0">
              <a:spAutoFit/>
            </a:bodyPr>
            <a:lstStyle/>
            <a:p>
              <a:pPr algn="ctr"/>
              <a:r>
                <a:rPr lang="en-US" dirty="0">
                  <a:solidFill>
                    <a:schemeClr val="bg1"/>
                  </a:solidFill>
                </a:rPr>
                <a:t>Design</a:t>
              </a:r>
            </a:p>
            <a:p>
              <a:pPr algn="ctr"/>
              <a:r>
                <a:rPr lang="en-US" dirty="0">
                  <a:solidFill>
                    <a:schemeClr val="bg1"/>
                  </a:solidFill>
                </a:rPr>
                <a:t>Kit</a:t>
              </a:r>
            </a:p>
          </p:txBody>
        </p:sp>
      </p:grpSp>
      <p:sp>
        <p:nvSpPr>
          <p:cNvPr id="28" name="TextBox 27">
            <a:extLst>
              <a:ext uri="{FF2B5EF4-FFF2-40B4-BE49-F238E27FC236}">
                <a16:creationId xmlns:a16="http://schemas.microsoft.com/office/drawing/2014/main" id="{41776C22-E5A8-A32D-CCE4-E466586E0D08}"/>
              </a:ext>
            </a:extLst>
          </p:cNvPr>
          <p:cNvSpPr txBox="1"/>
          <p:nvPr/>
        </p:nvSpPr>
        <p:spPr>
          <a:xfrm>
            <a:off x="408880" y="827224"/>
            <a:ext cx="2598235" cy="369332"/>
          </a:xfrm>
          <a:prstGeom prst="rect">
            <a:avLst/>
          </a:prstGeom>
          <a:noFill/>
        </p:spPr>
        <p:txBody>
          <a:bodyPr wrap="square" rtlCol="0">
            <a:spAutoFit/>
          </a:bodyPr>
          <a:lstStyle/>
          <a:p>
            <a:r>
              <a:rPr lang="en-US" dirty="0">
                <a:solidFill>
                  <a:srgbClr val="FF9150"/>
                </a:solidFill>
              </a:rPr>
              <a:t>Sources</a:t>
            </a:r>
          </a:p>
        </p:txBody>
      </p:sp>
      <p:cxnSp>
        <p:nvCxnSpPr>
          <p:cNvPr id="36" name="Straight Arrow Connector 35">
            <a:extLst>
              <a:ext uri="{FF2B5EF4-FFF2-40B4-BE49-F238E27FC236}">
                <a16:creationId xmlns:a16="http://schemas.microsoft.com/office/drawing/2014/main" id="{D2F89F85-0181-E804-8D66-6D964A0005FF}"/>
              </a:ext>
            </a:extLst>
          </p:cNvPr>
          <p:cNvCxnSpPr/>
          <p:nvPr/>
        </p:nvCxnSpPr>
        <p:spPr>
          <a:xfrm>
            <a:off x="5185317"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ECD6E10-8A4F-59E5-E0D7-17A756E3933C}"/>
              </a:ext>
            </a:extLst>
          </p:cNvPr>
          <p:cNvCxnSpPr/>
          <p:nvPr/>
        </p:nvCxnSpPr>
        <p:spPr>
          <a:xfrm>
            <a:off x="8671932"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286E8A43-39BE-CFAF-C525-56CC5C1CCA57}"/>
              </a:ext>
            </a:extLst>
          </p:cNvPr>
          <p:cNvCxnSpPr>
            <a:cxnSpLocks/>
          </p:cNvCxnSpPr>
          <p:nvPr/>
        </p:nvCxnSpPr>
        <p:spPr>
          <a:xfrm rot="5400000">
            <a:off x="5767039" y="2655843"/>
            <a:ext cx="2074128" cy="821485"/>
          </a:xfrm>
          <a:prstGeom prst="bentConnector3">
            <a:avLst>
              <a:gd name="adj1" fmla="val 86559"/>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DA18C19-BB39-737E-1078-4680760A4B09}"/>
              </a:ext>
            </a:extLst>
          </p:cNvPr>
          <p:cNvCxnSpPr>
            <a:cxnSpLocks/>
          </p:cNvCxnSpPr>
          <p:nvPr/>
        </p:nvCxnSpPr>
        <p:spPr>
          <a:xfrm>
            <a:off x="1371600" y="1011890"/>
            <a:ext cx="2349190" cy="0"/>
          </a:xfrm>
          <a:prstGeom prst="straightConnector1">
            <a:avLst/>
          </a:prstGeom>
          <a:ln w="28575">
            <a:solidFill>
              <a:srgbClr val="FF91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6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Writing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041900" cy="5397500"/>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A4F38D-3C03-89F3-F044-B6E1D84B57E9}"/>
              </a:ext>
            </a:extLst>
          </p:cNvPr>
          <p:cNvSpPr txBox="1"/>
          <p:nvPr/>
        </p:nvSpPr>
        <p:spPr>
          <a:xfrm>
            <a:off x="787400" y="743089"/>
            <a:ext cx="4635500" cy="563231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r>
              <a:rPr lang="en-US" dirty="0">
                <a:solidFill>
                  <a:schemeClr val="bg1"/>
                </a:solidFill>
              </a:rPr>
              <a:t>(module1.R)</a:t>
            </a:r>
          </a:p>
          <a:p>
            <a:endParaRPr lang="en-US" dirty="0">
              <a:solidFill>
                <a:schemeClr val="bg1"/>
              </a:solidFill>
            </a:endParaRPr>
          </a:p>
          <a:p>
            <a:r>
              <a:rPr lang="en-US" dirty="0" err="1">
                <a:solidFill>
                  <a:schemeClr val="bg1"/>
                </a:solidFill>
              </a:rPr>
              <a:t>moduleDemoUI</a:t>
            </a:r>
            <a:r>
              <a:rPr lang="en-US" dirty="0">
                <a:solidFill>
                  <a:schemeClr val="bg1"/>
                </a:solidFill>
              </a:rPr>
              <a:t> &lt;- function(id){</a:t>
            </a:r>
          </a:p>
          <a:p>
            <a:r>
              <a:rPr lang="en-US" dirty="0">
                <a:solidFill>
                  <a:schemeClr val="bg1"/>
                </a:solidFill>
              </a:rPr>
              <a:t>  ns &lt;- NS(id)</a:t>
            </a:r>
          </a:p>
          <a:p>
            <a:r>
              <a:rPr lang="en-US" dirty="0">
                <a:solidFill>
                  <a:schemeClr val="bg1"/>
                </a:solidFill>
              </a:rPr>
              <a:t>  </a:t>
            </a:r>
            <a:r>
              <a:rPr lang="en-US" dirty="0" err="1">
                <a:solidFill>
                  <a:schemeClr val="bg1"/>
                </a:solidFill>
              </a:rPr>
              <a:t>tagList</a:t>
            </a:r>
            <a:r>
              <a:rPr lang="en-US" dirty="0">
                <a:solidFill>
                  <a:schemeClr val="bg1"/>
                </a:solidFill>
              </a:rPr>
              <a:t>(</a:t>
            </a:r>
          </a:p>
          <a:p>
            <a:r>
              <a:rPr lang="en-US" dirty="0">
                <a:solidFill>
                  <a:schemeClr val="bg1"/>
                </a:solidFill>
              </a:rPr>
              <a:t>    # UI elements here</a:t>
            </a:r>
          </a:p>
          <a:p>
            <a:r>
              <a:rPr lang="en-US" dirty="0">
                <a:solidFill>
                  <a:schemeClr val="bg1"/>
                </a:solidFill>
              </a:rPr>
              <a:t>  )</a:t>
            </a:r>
          </a:p>
          <a:p>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err="1">
                <a:solidFill>
                  <a:schemeClr val="bg1"/>
                </a:solidFill>
              </a:rPr>
              <a:t>moduleDemoServer</a:t>
            </a:r>
            <a:r>
              <a:rPr lang="en-US" dirty="0">
                <a:solidFill>
                  <a:schemeClr val="bg1"/>
                </a:solidFill>
              </a:rPr>
              <a:t>&lt;- function(id){</a:t>
            </a:r>
          </a:p>
          <a:p>
            <a:r>
              <a:rPr lang="en-US" dirty="0">
                <a:solidFill>
                  <a:schemeClr val="bg1"/>
                </a:solidFill>
              </a:rPr>
              <a:t>  </a:t>
            </a:r>
            <a:r>
              <a:rPr lang="en-US" dirty="0" err="1">
                <a:solidFill>
                  <a:schemeClr val="bg1"/>
                </a:solidFill>
              </a:rPr>
              <a:t>moduleServer</a:t>
            </a:r>
            <a:r>
              <a:rPr lang="en-US" dirty="0">
                <a:solidFill>
                  <a:schemeClr val="bg1"/>
                </a:solidFill>
              </a:rPr>
              <a:t>(</a:t>
            </a:r>
          </a:p>
          <a:p>
            <a:r>
              <a:rPr lang="en-US" dirty="0">
                <a:solidFill>
                  <a:schemeClr val="bg1"/>
                </a:solidFill>
              </a:rPr>
              <a:t>    id,</a:t>
            </a:r>
          </a:p>
          <a:p>
            <a:r>
              <a:rPr lang="en-US" dirty="0">
                <a:solidFill>
                  <a:schemeClr val="bg1"/>
                </a:solidFill>
              </a:rPr>
              <a:t>    function(input, output, session){</a:t>
            </a:r>
          </a:p>
          <a:p>
            <a:r>
              <a:rPr lang="en-US" dirty="0">
                <a:solidFill>
                  <a:schemeClr val="bg1"/>
                </a:solidFill>
              </a:rPr>
              <a:t>      # logic here</a:t>
            </a:r>
          </a:p>
          <a:p>
            <a:r>
              <a:rPr lang="en-US" dirty="0">
                <a:solidFill>
                  <a:schemeClr val="bg1"/>
                </a:solidFill>
              </a:rPr>
              <a:t>    }</a:t>
            </a:r>
          </a:p>
          <a:p>
            <a:r>
              <a:rPr lang="en-US" dirty="0">
                <a:solidFill>
                  <a:schemeClr val="bg1"/>
                </a:solidFill>
              </a:rPr>
              <a:t>  )</a:t>
            </a:r>
          </a:p>
          <a:p>
            <a:r>
              <a:rPr lang="en-US" dirty="0">
                <a:solidFill>
                  <a:schemeClr val="bg1"/>
                </a:solidFill>
              </a:rPr>
              <a:t>}</a:t>
            </a:r>
          </a:p>
        </p:txBody>
      </p:sp>
      <p:sp>
        <p:nvSpPr>
          <p:cNvPr id="8" name="TextBox 7">
            <a:extLst>
              <a:ext uri="{FF2B5EF4-FFF2-40B4-BE49-F238E27FC236}">
                <a16:creationId xmlns:a16="http://schemas.microsoft.com/office/drawing/2014/main" id="{FF9E81C9-4BCF-6C45-EABC-5E324137EBD6}"/>
              </a:ext>
            </a:extLst>
          </p:cNvPr>
          <p:cNvSpPr txBox="1"/>
          <p:nvPr/>
        </p:nvSpPr>
        <p:spPr>
          <a:xfrm>
            <a:off x="6438900" y="1582340"/>
            <a:ext cx="4737100" cy="3693319"/>
          </a:xfrm>
          <a:prstGeom prst="rect">
            <a:avLst/>
          </a:prstGeom>
          <a:noFill/>
        </p:spPr>
        <p:txBody>
          <a:bodyPr wrap="square" rtlCol="0">
            <a:spAutoFit/>
          </a:bodyPr>
          <a:lstStyle/>
          <a:p>
            <a:r>
              <a:rPr lang="en-US" dirty="0"/>
              <a:t>Once you have written your modularized shiny app you can pipe the code into the two functions shown here.</a:t>
            </a:r>
          </a:p>
          <a:p>
            <a:endParaRPr lang="en-US" dirty="0"/>
          </a:p>
          <a:p>
            <a:pPr marL="285750" indent="-285750">
              <a:buFont typeface="Arial" panose="020B0604020202020204" pitchFamily="34" charset="0"/>
              <a:buChar char="•"/>
            </a:pPr>
            <a:r>
              <a:rPr lang="en-US" dirty="0"/>
              <a:t>NS is the namespace function and your UI module should always start with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b="0" i="0" u="none" strike="noStrike" dirty="0">
                <a:solidFill>
                  <a:srgbClr val="333333"/>
                </a:solidFill>
                <a:effectLst/>
                <a:latin typeface="Lato" panose="020F0502020204030204" pitchFamily="34" charset="0"/>
              </a:rPr>
              <a:t>All input and output IDs that appear in the function body </a:t>
            </a:r>
            <a:r>
              <a:rPr lang="en-GB" b="1" i="0" u="none" strike="noStrike" dirty="0">
                <a:solidFill>
                  <a:srgbClr val="333333"/>
                </a:solidFill>
                <a:effectLst/>
                <a:latin typeface="Lato" panose="020F0502020204030204" pitchFamily="34" charset="0"/>
              </a:rPr>
              <a:t>needs to be wrapped in a call to </a:t>
            </a:r>
            <a:r>
              <a:rPr lang="en-GB" b="1" dirty="0"/>
              <a:t>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b="0" i="0" u="none" strike="noStrike" dirty="0">
                <a:solidFill>
                  <a:srgbClr val="333333"/>
                </a:solidFill>
                <a:effectLst/>
                <a:latin typeface="Lato" panose="020F0502020204030203" pitchFamily="34" charset="0"/>
              </a:rPr>
              <a:t>The results are wrapped in </a:t>
            </a:r>
            <a:r>
              <a:rPr lang="en-GB" dirty="0" err="1"/>
              <a:t>tagList</a:t>
            </a:r>
            <a:r>
              <a:rPr lang="en-GB" dirty="0">
                <a:solidFill>
                  <a:srgbClr val="333333"/>
                </a:solidFill>
                <a:latin typeface="Lato" panose="020F0502020204030203" pitchFamily="34" charset="0"/>
              </a:rPr>
              <a:t> </a:t>
            </a:r>
            <a:r>
              <a:rPr lang="en-GB" b="0" i="0" u="none" strike="noStrike" dirty="0">
                <a:solidFill>
                  <a:srgbClr val="333333"/>
                </a:solidFill>
                <a:effectLst/>
                <a:latin typeface="Lato" panose="020F0502020204030203" pitchFamily="34" charset="0"/>
              </a:rPr>
              <a:t>instead of </a:t>
            </a:r>
            <a:r>
              <a:rPr lang="en-GB" dirty="0" err="1"/>
              <a:t>fluidPage</a:t>
            </a:r>
            <a:r>
              <a:rPr lang="en-GB" dirty="0"/>
              <a:t> for example</a:t>
            </a:r>
            <a:endParaRPr lang="en-US" dirty="0"/>
          </a:p>
        </p:txBody>
      </p:sp>
    </p:spTree>
    <p:extLst>
      <p:ext uri="{BB962C8B-B14F-4D97-AF65-F5344CB8AC3E}">
        <p14:creationId xmlns:p14="http://schemas.microsoft.com/office/powerpoint/2010/main" val="410543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Using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041900" cy="5397500"/>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E79"/>
              </a:solidFill>
            </a:endParaRPr>
          </a:p>
        </p:txBody>
      </p:sp>
      <p:sp>
        <p:nvSpPr>
          <p:cNvPr id="3" name="TextBox 2">
            <a:extLst>
              <a:ext uri="{FF2B5EF4-FFF2-40B4-BE49-F238E27FC236}">
                <a16:creationId xmlns:a16="http://schemas.microsoft.com/office/drawing/2014/main" id="{F1C8E7C8-E639-EB54-29EF-78412D6A5AA3}"/>
              </a:ext>
            </a:extLst>
          </p:cNvPr>
          <p:cNvSpPr txBox="1"/>
          <p:nvPr/>
        </p:nvSpPr>
        <p:spPr>
          <a:xfrm>
            <a:off x="635000" y="1366788"/>
            <a:ext cx="4635500" cy="5078313"/>
          </a:xfrm>
          <a:prstGeom prst="rect">
            <a:avLst/>
          </a:prstGeom>
          <a:noFill/>
        </p:spPr>
        <p:txBody>
          <a:bodyPr wrap="square">
            <a:spAutoFit/>
          </a:bodyPr>
          <a:lstStyle/>
          <a:p>
            <a:r>
              <a:rPr lang="en-US" dirty="0">
                <a:solidFill>
                  <a:schemeClr val="bg1"/>
                </a:solidFill>
              </a:rPr>
              <a:t>(</a:t>
            </a:r>
            <a:r>
              <a:rPr lang="en-US" dirty="0" err="1">
                <a:solidFill>
                  <a:schemeClr val="bg1"/>
                </a:solidFill>
              </a:rPr>
              <a:t>app.R</a:t>
            </a:r>
            <a:r>
              <a:rPr lang="en-US" dirty="0">
                <a:solidFill>
                  <a:schemeClr val="bg1"/>
                </a:solidFill>
              </a:rPr>
              <a:t>)</a:t>
            </a:r>
          </a:p>
          <a:p>
            <a:endParaRPr lang="en-US" dirty="0">
              <a:solidFill>
                <a:schemeClr val="bg1"/>
              </a:solidFill>
            </a:endParaRPr>
          </a:p>
          <a:p>
            <a:r>
              <a:rPr lang="en-US" dirty="0">
                <a:solidFill>
                  <a:schemeClr val="bg1"/>
                </a:solidFill>
              </a:rPr>
              <a:t>source('module1.R')</a:t>
            </a:r>
          </a:p>
          <a:p>
            <a:endParaRPr lang="en-US" dirty="0">
              <a:solidFill>
                <a:schemeClr val="bg1"/>
              </a:solidFill>
            </a:endParaRPr>
          </a:p>
          <a:p>
            <a:r>
              <a:rPr lang="en-US" dirty="0" err="1">
                <a:solidFill>
                  <a:schemeClr val="bg1"/>
                </a:solidFill>
              </a:rPr>
              <a:t>ui</a:t>
            </a:r>
            <a:r>
              <a:rPr lang="en-US" dirty="0">
                <a:solidFill>
                  <a:schemeClr val="bg1"/>
                </a:solidFill>
              </a:rPr>
              <a:t> = </a:t>
            </a:r>
            <a:r>
              <a:rPr lang="en-US" dirty="0" err="1">
                <a:solidFill>
                  <a:schemeClr val="bg1"/>
                </a:solidFill>
              </a:rPr>
              <a:t>fluidPage</a:t>
            </a:r>
            <a:r>
              <a:rPr lang="en-US" dirty="0">
                <a:solidFill>
                  <a:schemeClr val="bg1"/>
                </a:solidFill>
              </a:rPr>
              <a:t>(</a:t>
            </a:r>
          </a:p>
          <a:p>
            <a:endParaRPr lang="en-US" dirty="0">
              <a:solidFill>
                <a:schemeClr val="bg1"/>
              </a:solidFill>
            </a:endParaRPr>
          </a:p>
          <a:p>
            <a:r>
              <a:rPr lang="en-US" dirty="0">
                <a:solidFill>
                  <a:schemeClr val="bg1"/>
                </a:solidFill>
              </a:rPr>
              <a:t>  </a:t>
            </a:r>
            <a:r>
              <a:rPr lang="en-US" dirty="0" err="1">
                <a:solidFill>
                  <a:schemeClr val="bg1"/>
                </a:solidFill>
              </a:rPr>
              <a:t>moduleDemoUI</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a:p>
            <a:endParaRPr lang="en-US" dirty="0">
              <a:solidFill>
                <a:schemeClr val="bg1"/>
              </a:solidFill>
            </a:endParaRPr>
          </a:p>
          <a:p>
            <a:endParaRPr lang="en-US" dirty="0">
              <a:solidFill>
                <a:schemeClr val="bg1"/>
              </a:solidFill>
            </a:endParaRPr>
          </a:p>
          <a:p>
            <a:r>
              <a:rPr lang="en-US" dirty="0">
                <a:solidFill>
                  <a:schemeClr val="bg1"/>
                </a:solidFill>
              </a:rPr>
              <a:t>server = function(input, output, session) {</a:t>
            </a:r>
          </a:p>
          <a:p>
            <a:endParaRPr lang="en-US" dirty="0">
              <a:solidFill>
                <a:schemeClr val="bg1"/>
              </a:solidFill>
            </a:endParaRPr>
          </a:p>
          <a:p>
            <a:r>
              <a:rPr lang="en-US" dirty="0">
                <a:solidFill>
                  <a:schemeClr val="bg1"/>
                </a:solidFill>
              </a:rPr>
              <a:t>  </a:t>
            </a:r>
            <a:r>
              <a:rPr lang="en-US" dirty="0" err="1">
                <a:solidFill>
                  <a:schemeClr val="bg1"/>
                </a:solidFill>
              </a:rPr>
              <a:t>moduleDemoServer</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p:txBody>
      </p:sp>
      <p:sp>
        <p:nvSpPr>
          <p:cNvPr id="2" name="TextBox 1">
            <a:extLst>
              <a:ext uri="{FF2B5EF4-FFF2-40B4-BE49-F238E27FC236}">
                <a16:creationId xmlns:a16="http://schemas.microsoft.com/office/drawing/2014/main" id="{BBBA70C5-7F35-6120-CF92-C0712FA540AC}"/>
              </a:ext>
            </a:extLst>
          </p:cNvPr>
          <p:cNvSpPr txBox="1"/>
          <p:nvPr/>
        </p:nvSpPr>
        <p:spPr>
          <a:xfrm>
            <a:off x="6502400" y="1354088"/>
            <a:ext cx="5219700" cy="5078313"/>
          </a:xfrm>
          <a:prstGeom prst="rect">
            <a:avLst/>
          </a:prstGeom>
          <a:noFill/>
        </p:spPr>
        <p:txBody>
          <a:bodyPr wrap="square" rtlCol="0">
            <a:spAutoFit/>
          </a:bodyPr>
          <a:lstStyle/>
          <a:p>
            <a:r>
              <a:rPr lang="en-GB" b="1" dirty="0">
                <a:solidFill>
                  <a:srgbClr val="2B2B2B"/>
                </a:solidFill>
              </a:rPr>
              <a:t>Working together</a:t>
            </a:r>
          </a:p>
          <a:p>
            <a:endParaRPr lang="en-GB" dirty="0">
              <a:solidFill>
                <a:srgbClr val="2B2B2B"/>
              </a:solidFill>
            </a:endParaRPr>
          </a:p>
          <a:p>
            <a:r>
              <a:rPr lang="en-GB" b="0" i="0" u="none" strike="noStrike" dirty="0">
                <a:solidFill>
                  <a:srgbClr val="2B2B2B"/>
                </a:solidFill>
                <a:effectLst/>
              </a:rPr>
              <a:t>To make the module server aware of the namespace, you need to pass in the ID of the module UI you want that server module to work with.</a:t>
            </a:r>
          </a:p>
          <a:p>
            <a:endParaRPr lang="en-GB" dirty="0"/>
          </a:p>
          <a:p>
            <a:r>
              <a:rPr lang="en-GB" dirty="0"/>
              <a:t>Modules can be reused in the main app: </a:t>
            </a:r>
            <a:r>
              <a:rPr lang="en-GB" b="0" i="0" u="none" strike="noStrike" dirty="0">
                <a:effectLst/>
              </a:rPr>
              <a:t>simply give each instance its own ID. E.g. </a:t>
            </a:r>
          </a:p>
          <a:p>
            <a:endParaRPr lang="en-GB" dirty="0"/>
          </a:p>
          <a:p>
            <a:r>
              <a:rPr lang="en-US" dirty="0" err="1"/>
              <a:t>moduleDemoUI</a:t>
            </a:r>
            <a:r>
              <a:rPr lang="en-US" dirty="0"/>
              <a:t>(id = "data_coverage_module1")</a:t>
            </a:r>
          </a:p>
          <a:p>
            <a:r>
              <a:rPr lang="en-US" dirty="0" err="1"/>
              <a:t>moduleDemoUI</a:t>
            </a:r>
            <a:r>
              <a:rPr lang="en-US" dirty="0"/>
              <a:t>(id = "data_coverage_module2")</a:t>
            </a:r>
          </a:p>
          <a:p>
            <a:endParaRPr lang="en-US" dirty="0"/>
          </a:p>
          <a:p>
            <a:r>
              <a:rPr lang="en-US" dirty="0" err="1"/>
              <a:t>moduleDemoServer</a:t>
            </a:r>
            <a:r>
              <a:rPr lang="en-US" dirty="0"/>
              <a:t>(id = "data_coverage_module1")</a:t>
            </a:r>
          </a:p>
          <a:p>
            <a:r>
              <a:rPr lang="en-US" dirty="0" err="1"/>
              <a:t>moduleDemoServer</a:t>
            </a:r>
            <a:r>
              <a:rPr lang="en-US" dirty="0"/>
              <a:t>(id = "data_coverage_module2")</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189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241D4-7963-235F-057F-6414464A6727}"/>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Naming Conventions</a:t>
            </a:r>
          </a:p>
        </p:txBody>
      </p:sp>
      <p:sp>
        <p:nvSpPr>
          <p:cNvPr id="5" name="TextBox 4">
            <a:extLst>
              <a:ext uri="{FF2B5EF4-FFF2-40B4-BE49-F238E27FC236}">
                <a16:creationId xmlns:a16="http://schemas.microsoft.com/office/drawing/2014/main" id="{EFA94A6A-DFAA-642B-5B41-F5D89C00EDF3}"/>
              </a:ext>
            </a:extLst>
          </p:cNvPr>
          <p:cNvSpPr txBox="1"/>
          <p:nvPr/>
        </p:nvSpPr>
        <p:spPr>
          <a:xfrm>
            <a:off x="381000" y="1003300"/>
            <a:ext cx="11290300" cy="5909310"/>
          </a:xfrm>
          <a:prstGeom prst="rect">
            <a:avLst/>
          </a:prstGeom>
          <a:noFill/>
        </p:spPr>
        <p:txBody>
          <a:bodyPr wrap="square" rtlCol="0">
            <a:spAutoFit/>
          </a:bodyPr>
          <a:lstStyle/>
          <a:p>
            <a:r>
              <a:rPr lang="en-US" b="1" dirty="0"/>
              <a:t>Source</a:t>
            </a:r>
          </a:p>
          <a:p>
            <a:endParaRPr lang="en-US" b="1" dirty="0"/>
          </a:p>
          <a:p>
            <a:r>
              <a:rPr lang="en-US" dirty="0"/>
              <a:t>Modules should be saved as independent R scripts and sourced in the main </a:t>
            </a:r>
            <a:r>
              <a:rPr lang="en-US" dirty="0" err="1"/>
              <a:t>app.R</a:t>
            </a:r>
            <a:r>
              <a:rPr lang="en-US" dirty="0"/>
              <a:t>. The naming convention for these module scripts should be </a:t>
            </a:r>
            <a:r>
              <a:rPr lang="en-US" dirty="0" err="1"/>
              <a:t>module_navbartab_section</a:t>
            </a:r>
            <a:r>
              <a:rPr lang="en-US" dirty="0"/>
              <a:t> e.g. for the module with reference to the Data Coverage section under the Summary tab, </a:t>
            </a:r>
            <a:r>
              <a:rPr lang="en-US" dirty="0" err="1"/>
              <a:t>module_summary_data_coverage</a:t>
            </a:r>
            <a:r>
              <a:rPr lang="en-US" dirty="0"/>
              <a:t>.</a:t>
            </a:r>
          </a:p>
          <a:p>
            <a:endParaRPr lang="en-US" dirty="0"/>
          </a:p>
          <a:p>
            <a:r>
              <a:rPr lang="en-US" b="1" dirty="0"/>
              <a:t>Module Components</a:t>
            </a:r>
          </a:p>
          <a:p>
            <a:endParaRPr lang="en-US" dirty="0"/>
          </a:p>
          <a:p>
            <a:r>
              <a:rPr lang="en-US" dirty="0"/>
              <a:t>Using the above example:</a:t>
            </a:r>
          </a:p>
          <a:p>
            <a:endParaRPr lang="en-US" dirty="0"/>
          </a:p>
          <a:p>
            <a:pPr algn="l">
              <a:buFont typeface="Arial" panose="020B0604020202020204" pitchFamily="34" charset="0"/>
              <a:buChar char="•"/>
            </a:pPr>
            <a:r>
              <a:rPr lang="en-GB" dirty="0">
                <a:solidFill>
                  <a:srgbClr val="212529"/>
                </a:solidFill>
              </a:rPr>
              <a:t> If the module UI contains input and output: name the module UI such as </a:t>
            </a:r>
            <a:r>
              <a:rPr lang="en-GB" b="0" i="0" u="none" strike="noStrike" dirty="0" err="1">
                <a:solidFill>
                  <a:srgbClr val="212529"/>
                </a:solidFill>
                <a:effectLst/>
              </a:rPr>
              <a:t>dataCoverageUI</a:t>
            </a:r>
            <a:r>
              <a:rPr lang="en-GB" b="0" i="0" u="none" strike="noStrike" dirty="0">
                <a:solidFill>
                  <a:srgbClr val="212529"/>
                </a:solidFill>
                <a:effectLst/>
              </a:rPr>
              <a:t>() </a:t>
            </a:r>
          </a:p>
          <a:p>
            <a:pPr algn="l">
              <a:buFont typeface="Arial" panose="020B0604020202020204" pitchFamily="34" charset="0"/>
              <a:buChar char="•"/>
            </a:pPr>
            <a:r>
              <a:rPr lang="en-GB" dirty="0">
                <a:solidFill>
                  <a:srgbClr val="212529"/>
                </a:solidFill>
              </a:rPr>
              <a:t> </a:t>
            </a:r>
            <a:r>
              <a:rPr lang="en-GB" b="0" i="0" u="none" strike="noStrike" dirty="0">
                <a:solidFill>
                  <a:srgbClr val="212529"/>
                </a:solidFill>
                <a:effectLst/>
              </a:rPr>
              <a:t>If the module is primarily for input or output then use </a:t>
            </a:r>
            <a:r>
              <a:rPr lang="en-GB" b="0" i="0" u="none" strike="noStrike" dirty="0" err="1">
                <a:solidFill>
                  <a:srgbClr val="212529"/>
                </a:solidFill>
                <a:effectLst/>
              </a:rPr>
              <a:t>dataCoverageInput</a:t>
            </a:r>
            <a:r>
              <a:rPr lang="en-GB" b="0" i="0" u="none" strike="noStrike" dirty="0">
                <a:solidFill>
                  <a:srgbClr val="212529"/>
                </a:solidFill>
                <a:effectLst/>
              </a:rPr>
              <a:t>() or </a:t>
            </a:r>
            <a:r>
              <a:rPr lang="en-GB" b="0" i="0" u="none" strike="noStrike" dirty="0" err="1">
                <a:solidFill>
                  <a:srgbClr val="212529"/>
                </a:solidFill>
                <a:effectLst/>
              </a:rPr>
              <a:t>dataCoverageOuput</a:t>
            </a:r>
            <a:r>
              <a:rPr lang="en-GB" b="0" i="0" u="none" strike="noStrike" dirty="0">
                <a:solidFill>
                  <a:srgbClr val="212529"/>
                </a:solidFill>
                <a:effectLst/>
              </a:rPr>
              <a:t>() instead</a:t>
            </a:r>
          </a:p>
          <a:p>
            <a:pPr algn="l">
              <a:buFont typeface="Arial" panose="020B0604020202020204" pitchFamily="34" charset="0"/>
              <a:buChar char="•"/>
            </a:pPr>
            <a:r>
              <a:rPr lang="en-GB" b="0" i="0" u="none" strike="noStrike" dirty="0">
                <a:solidFill>
                  <a:srgbClr val="212529"/>
                </a:solidFill>
                <a:effectLst/>
              </a:rPr>
              <a:t> </a:t>
            </a:r>
            <a:r>
              <a:rPr lang="en-GB" b="0" i="0" u="none" strike="noStrike" dirty="0" err="1">
                <a:solidFill>
                  <a:srgbClr val="212529"/>
                </a:solidFill>
                <a:effectLst/>
              </a:rPr>
              <a:t>dataCoverageServer</a:t>
            </a:r>
            <a:r>
              <a:rPr lang="en-GB" b="0" i="0" u="none" strike="noStrike" dirty="0">
                <a:solidFill>
                  <a:srgbClr val="212529"/>
                </a:solidFill>
                <a:effectLst/>
              </a:rPr>
              <a:t>() is the module server</a:t>
            </a:r>
          </a:p>
          <a:p>
            <a:pPr algn="l">
              <a:buFont typeface="Arial" panose="020B0604020202020204" pitchFamily="34" charset="0"/>
              <a:buChar char="•"/>
            </a:pPr>
            <a:endParaRPr lang="en-GB" dirty="0">
              <a:solidFill>
                <a:srgbClr val="212529"/>
              </a:solidFill>
            </a:endParaRPr>
          </a:p>
          <a:p>
            <a:pPr algn="l"/>
            <a:r>
              <a:rPr lang="en-GB" b="1" dirty="0">
                <a:solidFill>
                  <a:srgbClr val="212529"/>
                </a:solidFill>
              </a:rPr>
              <a:t>Module IDs</a:t>
            </a:r>
          </a:p>
          <a:p>
            <a:pPr algn="l"/>
            <a:endParaRPr lang="en-GB" b="1" dirty="0">
              <a:solidFill>
                <a:srgbClr val="212529"/>
              </a:solidFill>
            </a:endParaRPr>
          </a:p>
          <a:p>
            <a:pPr algn="l"/>
            <a:r>
              <a:rPr lang="en-GB" dirty="0">
                <a:solidFill>
                  <a:srgbClr val="212529"/>
                </a:solidFill>
              </a:rPr>
              <a:t>No need for a naming convention to be established for IDs to date. If reusing a module then try to keep the IDs between each instance similar.</a:t>
            </a:r>
          </a:p>
          <a:p>
            <a:pPr algn="l"/>
            <a:endParaRPr lang="en-GB" b="0" i="0" u="none" strike="noStrike" dirty="0">
              <a:solidFill>
                <a:srgbClr val="212529"/>
              </a:solidFill>
              <a:effectLst/>
              <a:latin typeface="-apple-system"/>
            </a:endParaRPr>
          </a:p>
          <a:p>
            <a:pPr algn="l"/>
            <a:endParaRPr lang="en-GB" b="0" i="0" u="none" strike="noStrike" dirty="0">
              <a:solidFill>
                <a:srgbClr val="212529"/>
              </a:solidFill>
              <a:effectLst/>
              <a:latin typeface="-apple-system"/>
            </a:endParaRPr>
          </a:p>
          <a:p>
            <a:endParaRPr lang="en-US" dirty="0"/>
          </a:p>
        </p:txBody>
      </p:sp>
    </p:spTree>
    <p:extLst>
      <p:ext uri="{BB962C8B-B14F-4D97-AF65-F5344CB8AC3E}">
        <p14:creationId xmlns:p14="http://schemas.microsoft.com/office/powerpoint/2010/main" val="37353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Using External input in Modules – Global Input</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041900" cy="5397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027512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3264</TotalTime>
  <Words>600</Words>
  <Application>Microsoft Macintosh PowerPoint</Application>
  <PresentationFormat>Widescreen</PresentationFormat>
  <Paragraphs>95</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Fionna Chalmers</dc:creator>
  <cp:lastModifiedBy>Fionna Chalmers</cp:lastModifiedBy>
  <cp:revision>13</cp:revision>
  <dcterms:created xsi:type="dcterms:W3CDTF">2022-10-24T07:50:38Z</dcterms:created>
  <dcterms:modified xsi:type="dcterms:W3CDTF">2022-10-27T08:52:44Z</dcterms:modified>
</cp:coreProperties>
</file>