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536" r:id="rId2"/>
    <p:sldId id="528" r:id="rId3"/>
    <p:sldId id="537" r:id="rId4"/>
    <p:sldId id="560" r:id="rId5"/>
    <p:sldId id="539" r:id="rId6"/>
    <p:sldId id="541" r:id="rId7"/>
    <p:sldId id="542" r:id="rId8"/>
    <p:sldId id="543" r:id="rId9"/>
    <p:sldId id="544" r:id="rId10"/>
    <p:sldId id="556" r:id="rId11"/>
    <p:sldId id="546" r:id="rId12"/>
    <p:sldId id="547" r:id="rId13"/>
    <p:sldId id="549" r:id="rId14"/>
    <p:sldId id="551" r:id="rId15"/>
    <p:sldId id="558" r:id="rId16"/>
    <p:sldId id="559" r:id="rId17"/>
    <p:sldId id="529" r:id="rId18"/>
    <p:sldId id="530" r:id="rId19"/>
    <p:sldId id="44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21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73744" autoAdjust="0"/>
  </p:normalViewPr>
  <p:slideViewPr>
    <p:cSldViewPr snapToGrid="0">
      <p:cViewPr varScale="1">
        <p:scale>
          <a:sx n="60" d="100"/>
          <a:sy n="60" d="100"/>
        </p:scale>
        <p:origin x="2030" y="38"/>
      </p:cViewPr>
      <p:guideLst>
        <p:guide orient="horz" pos="213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6060"/>
    </p:cViewPr>
  </p:sorterViewPr>
  <p:notesViewPr>
    <p:cSldViewPr snapToGrid="0" showGuides="1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ACDB1-A0C7-4469-8872-22978372DAC9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AAD31-F198-46C4-9D0D-E1F60A12D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18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10C1A-A730-4F0E-A999-303B92C00948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8D5D9-922A-4577-B3F9-B91C0477A1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947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91135" algn="l">
              <a:lnSpc>
                <a:spcPts val="1100"/>
              </a:lnSpc>
            </a:pP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COVID-19 death was defined as date of death within the following 28 days after COVID-19 diagnosis and (i) record of an ICD-10 term for suspected or confirmed COVID-19 diagnosis on the death certificate, (ii) death within 28 days from first recorded COVID-19 event (positive test, diagnosis, or admission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GB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), or (iii) hospital admission due to COVID-19 plus a discharge method or destination indicating death, regardless of cause and up to a duration of 90 days after the </a:t>
            </a:r>
            <a:r>
              <a:rPr lang="en-GB" sz="1800" u="sng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index</a:t>
            </a:r>
            <a:r>
              <a:rPr lang="en-GB" sz="1800" u="sng" dirty="0">
                <a:solidFill>
                  <a:srgbClr val="008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date</a:t>
            </a:r>
            <a:r>
              <a:rPr lang="en-GB" u="sng" dirty="0">
                <a:effectLst/>
              </a:rPr>
              <a:t> </a:t>
            </a:r>
            <a:r>
              <a:rPr lang="en-GB" sz="1800" u="none" dirty="0">
                <a:effectLst/>
                <a:latin typeface="Times New Roman" panose="02020603050405020304" pitchFamily="18" charset="0"/>
              </a:rPr>
              <a:t>(date of COVID-19 diagnosis).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08A1C-87B8-43C8-87B7-E17239140B6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116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Almost all deeper/minor groups exceed white,</a:t>
            </a:r>
            <a:r>
              <a:rPr lang="en-GB" baseline="0" dirty="0"/>
              <a:t> as well as their parent groups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08A1C-87B8-43C8-87B7-E17239140B6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2356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08A1C-87B8-43C8-87B7-E17239140B6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901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Figure font: https://www.gov.uk/government/publications/the-report-of-the-commission-on-race-and-ethnic-disparities/health#covid-19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08A1C-87B8-43C8-87B7-E17239140B6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924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08A1C-87B8-43C8-87B7-E17239140B6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763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08A1C-87B8-43C8-87B7-E17239140B6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383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91135" algn="l">
              <a:lnSpc>
                <a:spcPts val="1100"/>
              </a:lnSpc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08A1C-87B8-43C8-87B7-E17239140B6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73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91135" algn="l">
              <a:lnSpc>
                <a:spcPts val="1100"/>
              </a:lnSpc>
            </a:pP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08A1C-87B8-43C8-87B7-E17239140B6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299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08A1C-87B8-43C8-87B7-E17239140B6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690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Male and female,</a:t>
            </a:r>
            <a:r>
              <a:rPr lang="en-GB" baseline="0" dirty="0"/>
              <a:t> all to date from 2020 to 2022, Bangladesh in lead followed by Chinese and Pakistan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08A1C-87B8-43C8-87B7-E17239140B6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82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08A1C-87B8-43C8-87B7-E17239140B6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33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Bang</a:t>
            </a:r>
            <a:r>
              <a:rPr lang="en-GB" baseline="0" dirty="0"/>
              <a:t> and </a:t>
            </a:r>
            <a:r>
              <a:rPr lang="en-GB" baseline="0" dirty="0" err="1"/>
              <a:t>pak</a:t>
            </a:r>
            <a:r>
              <a:rPr lang="en-GB" baseline="0" dirty="0"/>
              <a:t> in lead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08A1C-87B8-43C8-87B7-E17239140B6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4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is IR calculated?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08A1C-87B8-43C8-87B7-E17239140B6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226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08A1C-87B8-43C8-87B7-E17239140B6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55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96458" y="204468"/>
            <a:ext cx="5437168" cy="781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208866" y="1401546"/>
            <a:ext cx="8229600" cy="4525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2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458" y="204468"/>
            <a:ext cx="5437168" cy="781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66" y="1401546"/>
            <a:ext cx="8229600" cy="45259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2" name="Picture 11" descr="NDORM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2315"/>
          <a:stretch/>
        </p:blipFill>
        <p:spPr>
          <a:xfrm>
            <a:off x="6660232" y="194485"/>
            <a:ext cx="2357828" cy="587069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0" y="922484"/>
            <a:ext cx="9144000" cy="0"/>
          </a:xfrm>
          <a:prstGeom prst="line">
            <a:avLst/>
          </a:prstGeom>
          <a:ln w="1905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6275534"/>
            <a:ext cx="9144000" cy="0"/>
          </a:xfrm>
          <a:prstGeom prst="line">
            <a:avLst/>
          </a:prstGeom>
          <a:ln w="19050" cmpd="sng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6660232" y="183925"/>
            <a:ext cx="1792132" cy="6378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133" y="250207"/>
            <a:ext cx="1247231" cy="46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4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000" b="0" i="0" kern="1200">
          <a:solidFill>
            <a:srgbClr val="00206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002060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002060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002060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002060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002060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1B9D-AEDB-81B1-278F-C536A1FC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58" y="204468"/>
            <a:ext cx="8229600" cy="781708"/>
          </a:xfrm>
        </p:spPr>
        <p:txBody>
          <a:bodyPr>
            <a:normAutofit/>
          </a:bodyPr>
          <a:lstStyle/>
          <a:p>
            <a:r>
              <a:rPr lang="en-GB" sz="3200" dirty="0"/>
              <a:t>Participants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8459DE-0DBF-B156-10F0-5A4AEAA6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70" y="1329356"/>
            <a:ext cx="8911451" cy="4830812"/>
          </a:xfrm>
        </p:spPr>
        <p:txBody>
          <a:bodyPr>
            <a:normAutofit fontScale="77500" lnSpcReduction="20000"/>
          </a:bodyPr>
          <a:lstStyle/>
          <a:p>
            <a:pPr indent="-258763">
              <a:lnSpc>
                <a:spcPct val="120000"/>
              </a:lnSpc>
            </a:pPr>
            <a:r>
              <a:rPr lang="en-GB" altLang="en-US" sz="3000" b="1" dirty="0">
                <a:ea typeface="ＭＳ Ｐゴシック" panose="020B0600070205080204" pitchFamily="34" charset="-128"/>
              </a:rPr>
              <a:t>Inclusion criteria:</a:t>
            </a:r>
          </a:p>
          <a:p>
            <a:pPr lvl="1" indent="-258763">
              <a:lnSpc>
                <a:spcPct val="120000"/>
              </a:lnSpc>
            </a:pPr>
            <a:r>
              <a:rPr lang="en-GB" altLang="en-US" sz="2600" dirty="0">
                <a:ea typeface="ＭＳ Ｐゴシック" panose="020B0600070205080204" pitchFamily="34" charset="-128"/>
              </a:rPr>
              <a:t>30 to 100 years old</a:t>
            </a:r>
          </a:p>
          <a:p>
            <a:pPr lvl="1" indent="-258763">
              <a:lnSpc>
                <a:spcPct val="120000"/>
              </a:lnSpc>
            </a:pPr>
            <a:r>
              <a:rPr lang="en-GB" altLang="en-US" sz="2600" dirty="0">
                <a:ea typeface="ＭＳ Ｐゴシック" panose="020B0600070205080204" pitchFamily="34" charset="-128"/>
              </a:rPr>
              <a:t>Record of COVID-19 diagnosis between 23rd January 2020 to </a:t>
            </a:r>
            <a:r>
              <a:rPr lang="en-GB" altLang="en-US" sz="26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June 29th, 2022</a:t>
            </a:r>
          </a:p>
          <a:p>
            <a:pPr lvl="1" indent="-258763">
              <a:lnSpc>
                <a:spcPct val="120000"/>
              </a:lnSpc>
            </a:pPr>
            <a:r>
              <a:rPr lang="en-GB" altLang="en-US" sz="2600" dirty="0">
                <a:ea typeface="ＭＳ Ｐゴシック" panose="020B0600070205080204" pitchFamily="34" charset="-128"/>
              </a:rPr>
              <a:t>&gt;1year of clinical history in GDPPR (GP data) </a:t>
            </a:r>
          </a:p>
          <a:p>
            <a:pPr marL="484187" lvl="1" indent="0">
              <a:lnSpc>
                <a:spcPct val="120000"/>
              </a:lnSpc>
              <a:buNone/>
            </a:pPr>
            <a:endParaRPr lang="en-GB" altLang="en-US" sz="2600" dirty="0">
              <a:ea typeface="ＭＳ Ｐゴシック" panose="020B0600070205080204" pitchFamily="34" charset="-128"/>
            </a:endParaRPr>
          </a:p>
          <a:p>
            <a:pPr marL="84137" indent="0">
              <a:lnSpc>
                <a:spcPct val="120000"/>
              </a:lnSpc>
              <a:buNone/>
            </a:pPr>
            <a:r>
              <a:rPr lang="en-GB" altLang="en-US" sz="3000" dirty="0">
                <a:ea typeface="ＭＳ Ｐゴシック" panose="020B0600070205080204" pitchFamily="34" charset="-128"/>
              </a:rPr>
              <a:t>Study period: from January 23rd, 2020 (first documented case of COVID-19 in the UK) to </a:t>
            </a:r>
            <a:r>
              <a:rPr lang="en-GB" altLang="en-US" sz="3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June 29th, 2022</a:t>
            </a:r>
            <a:endParaRPr lang="en-GB" altLang="en-US" sz="26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84137" indent="0">
              <a:lnSpc>
                <a:spcPct val="120000"/>
              </a:lnSpc>
              <a:buNone/>
            </a:pPr>
            <a:endParaRPr lang="en-GB" altLang="en-US" sz="2800" dirty="0">
              <a:ea typeface="ＭＳ Ｐゴシック" panose="020B0600070205080204" pitchFamily="34" charset="-128"/>
            </a:endParaRPr>
          </a:p>
          <a:p>
            <a:pPr marL="84137" indent="0">
              <a:lnSpc>
                <a:spcPct val="134000"/>
              </a:lnSpc>
              <a:buNone/>
              <a:tabLst>
                <a:tab pos="8158163" algn="l"/>
              </a:tabLst>
            </a:pPr>
            <a:r>
              <a:rPr lang="en-GB" altLang="en-US" sz="1900" b="1" i="1" dirty="0">
                <a:ea typeface="ＭＳ Ｐゴシック" panose="020B0600070205080204" pitchFamily="34" charset="-128"/>
              </a:rPr>
              <a:t>COVID-19 death definition</a:t>
            </a:r>
            <a:r>
              <a:rPr lang="en-GB" altLang="en-US" sz="1900" i="1" dirty="0">
                <a:ea typeface="ＭＳ Ｐゴシック" panose="020B0600070205080204" pitchFamily="34" charset="-128"/>
              </a:rPr>
              <a:t>: death within the following 28 days after COVID-19 diagnosis and:</a:t>
            </a:r>
            <a:br>
              <a:rPr lang="en-GB" altLang="en-US" sz="1900" i="1" dirty="0">
                <a:ea typeface="ＭＳ Ｐゴシック" panose="020B0600070205080204" pitchFamily="34" charset="-128"/>
              </a:rPr>
            </a:br>
            <a:r>
              <a:rPr lang="en-GB" altLang="en-US" sz="1900" i="1" dirty="0">
                <a:ea typeface="ＭＳ Ｐゴシック" panose="020B0600070205080204" pitchFamily="34" charset="-128"/>
              </a:rPr>
              <a:t>- (i) record of an ICD-10 term for suspected or confirmed COVID-19 diagnosis on the death certificate, </a:t>
            </a:r>
            <a:br>
              <a:rPr lang="en-GB" altLang="en-US" sz="1900" i="1" dirty="0">
                <a:ea typeface="ＭＳ Ｐゴシック" panose="020B0600070205080204" pitchFamily="34" charset="-128"/>
              </a:rPr>
            </a:br>
            <a:r>
              <a:rPr lang="en-GB" altLang="en-US" sz="1900" i="1" dirty="0">
                <a:ea typeface="ＭＳ Ｐゴシック" panose="020B0600070205080204" pitchFamily="34" charset="-128"/>
              </a:rPr>
              <a:t>- (ii) death within 28 days from first recorded COVID-19 event (positive test, diagnosis, or admission ), </a:t>
            </a:r>
          </a:p>
          <a:p>
            <a:pPr marL="84137" indent="0">
              <a:lnSpc>
                <a:spcPct val="134000"/>
              </a:lnSpc>
              <a:buNone/>
              <a:tabLst>
                <a:tab pos="8158163" algn="l"/>
              </a:tabLst>
            </a:pPr>
            <a:r>
              <a:rPr lang="en-GB" altLang="en-US" sz="1900" i="1" dirty="0">
                <a:ea typeface="ＭＳ Ｐゴシック" panose="020B0600070205080204" pitchFamily="34" charset="-128"/>
              </a:rPr>
              <a:t>- or (iii) hospital admission due to COVID-19 plus a discharge method or destination indicating death, regardless of cause and up to a duration of 90 days after the index date</a:t>
            </a:r>
            <a:r>
              <a:rPr lang="en-GB" altLang="en-US" sz="1900" dirty="0">
                <a:ea typeface="ＭＳ Ｐゴシック" panose="020B0600070205080204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8365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Gender differences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DF08F-5BE9-2345-EAF6-2000DDB9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82"/>
          <a:stretch/>
        </p:blipFill>
        <p:spPr>
          <a:xfrm>
            <a:off x="4256454" y="1595537"/>
            <a:ext cx="4243730" cy="3499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FCDC30-1188-3EF5-EB30-76578386A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82"/>
          <a:stretch/>
        </p:blipFill>
        <p:spPr>
          <a:xfrm>
            <a:off x="142177" y="1567545"/>
            <a:ext cx="4243730" cy="34996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9905F1-13A8-FE1E-5799-384CC8D4EC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396" t="22354" b="43515"/>
          <a:stretch/>
        </p:blipFill>
        <p:spPr>
          <a:xfrm>
            <a:off x="8433495" y="1894115"/>
            <a:ext cx="698764" cy="132494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29470A-C4CC-59A0-4797-42BC61798795}"/>
              </a:ext>
            </a:extLst>
          </p:cNvPr>
          <p:cNvCxnSpPr/>
          <p:nvPr/>
        </p:nvCxnSpPr>
        <p:spPr>
          <a:xfrm>
            <a:off x="382555" y="2369976"/>
            <a:ext cx="394111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B5B2E2-37D6-AAA2-EBE9-5EB74E9EA65E}"/>
              </a:ext>
            </a:extLst>
          </p:cNvPr>
          <p:cNvCxnSpPr/>
          <p:nvPr/>
        </p:nvCxnSpPr>
        <p:spPr>
          <a:xfrm>
            <a:off x="4509792" y="2457059"/>
            <a:ext cx="394111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DECAB6-57A6-A224-E994-A92C8303BAEC}"/>
              </a:ext>
            </a:extLst>
          </p:cNvPr>
          <p:cNvSpPr txBox="1"/>
          <p:nvPr/>
        </p:nvSpPr>
        <p:spPr>
          <a:xfrm>
            <a:off x="388780" y="2150557"/>
            <a:ext cx="1287625" cy="438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Higher ratios than male</a:t>
            </a:r>
          </a:p>
          <a:p>
            <a:pPr>
              <a:lnSpc>
                <a:spcPct val="150000"/>
              </a:lnSpc>
            </a:pP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Lower ratios than male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2CF675-5241-0EF3-9225-710A89C66171}"/>
              </a:ext>
            </a:extLst>
          </p:cNvPr>
          <p:cNvSpPr txBox="1"/>
          <p:nvPr/>
        </p:nvSpPr>
        <p:spPr>
          <a:xfrm>
            <a:off x="4472470" y="2216893"/>
            <a:ext cx="1287625" cy="438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Higher ratios than male</a:t>
            </a:r>
          </a:p>
          <a:p>
            <a:pPr>
              <a:lnSpc>
                <a:spcPct val="150000"/>
              </a:lnSpc>
            </a:pP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Lower ratios than male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702CE9-65AD-9AE2-E72B-2EE5C92505F6}"/>
              </a:ext>
            </a:extLst>
          </p:cNvPr>
          <p:cNvSpPr txBox="1"/>
          <p:nvPr/>
        </p:nvSpPr>
        <p:spPr>
          <a:xfrm>
            <a:off x="429119" y="5335248"/>
            <a:ext cx="759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ratio between “female IR/ male IR” variates across different ethnic groups.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709A1-125D-6C93-1D53-7AEC78CAFF9F}"/>
              </a:ext>
            </a:extLst>
          </p:cNvPr>
          <p:cNvSpPr txBox="1"/>
          <p:nvPr/>
        </p:nvSpPr>
        <p:spPr>
          <a:xfrm>
            <a:off x="3049435" y="1865277"/>
            <a:ext cx="12515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Arab n = 5,435 </a:t>
            </a:r>
            <a:br>
              <a:rPr lang="en-GB" sz="7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7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(20/20 deaths)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12FBE-2B1B-EA71-B711-332A3D82F6CA}"/>
              </a:ext>
            </a:extLst>
          </p:cNvPr>
          <p:cNvSpPr txBox="1"/>
          <p:nvPr/>
        </p:nvSpPr>
        <p:spPr>
          <a:xfrm>
            <a:off x="6926640" y="1894115"/>
            <a:ext cx="1476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7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Gypsy or Irish Traveller </a:t>
            </a:r>
            <a:br>
              <a:rPr lang="en-GB" sz="7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700" b="1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3,340 (15/15 CVE)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648E83-D94E-E7A1-87D8-E0A3EBFAB533}"/>
              </a:ext>
            </a:extLst>
          </p:cNvPr>
          <p:cNvGrpSpPr/>
          <p:nvPr/>
        </p:nvGrpSpPr>
        <p:grpSpPr>
          <a:xfrm>
            <a:off x="3811965" y="1247786"/>
            <a:ext cx="4621530" cy="246221"/>
            <a:chOff x="1602105" y="1203235"/>
            <a:chExt cx="4621530" cy="2462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E68D31-AAE3-9496-514E-D7A90962C1D7}"/>
                </a:ext>
              </a:extLst>
            </p:cNvPr>
            <p:cNvSpPr txBox="1"/>
            <p:nvPr/>
          </p:nvSpPr>
          <p:spPr>
            <a:xfrm>
              <a:off x="1602105" y="1203235"/>
              <a:ext cx="462153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1000" b="1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IR CI overlap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9F0C8D3-FA18-222F-7668-7D45723248FF}"/>
                </a:ext>
              </a:extLst>
            </p:cNvPr>
            <p:cNvSpPr/>
            <p:nvPr/>
          </p:nvSpPr>
          <p:spPr>
            <a:xfrm>
              <a:off x="5181600" y="1270361"/>
              <a:ext cx="137160" cy="10131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E42AA63-FD35-5606-10E9-06006042A531}"/>
              </a:ext>
            </a:extLst>
          </p:cNvPr>
          <p:cNvSpPr/>
          <p:nvPr/>
        </p:nvSpPr>
        <p:spPr>
          <a:xfrm>
            <a:off x="8351520" y="1946692"/>
            <a:ext cx="72464" cy="110708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22F12F6-2F41-22BF-9B72-72A8E69CB733}"/>
              </a:ext>
            </a:extLst>
          </p:cNvPr>
          <p:cNvSpPr/>
          <p:nvPr/>
        </p:nvSpPr>
        <p:spPr>
          <a:xfrm>
            <a:off x="4236114" y="1927403"/>
            <a:ext cx="72464" cy="110708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79CFC04-B620-2E00-0D16-116CF45E604D}"/>
              </a:ext>
            </a:extLst>
          </p:cNvPr>
          <p:cNvSpPr/>
          <p:nvPr/>
        </p:nvSpPr>
        <p:spPr>
          <a:xfrm>
            <a:off x="4172634" y="2497534"/>
            <a:ext cx="72464" cy="110708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5FDB23D-CCC9-E2FD-5EA7-3389EB3718ED}"/>
              </a:ext>
            </a:extLst>
          </p:cNvPr>
          <p:cNvSpPr/>
          <p:nvPr/>
        </p:nvSpPr>
        <p:spPr>
          <a:xfrm>
            <a:off x="8218096" y="3206678"/>
            <a:ext cx="72464" cy="110708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2CD3D34-5D1C-EF99-A803-49E0CD05AF68}"/>
              </a:ext>
            </a:extLst>
          </p:cNvPr>
          <p:cNvSpPr/>
          <p:nvPr/>
        </p:nvSpPr>
        <p:spPr>
          <a:xfrm>
            <a:off x="4035474" y="3418591"/>
            <a:ext cx="72464" cy="110708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D308925-D001-65EE-E088-552B9C6ADBB0}"/>
              </a:ext>
            </a:extLst>
          </p:cNvPr>
          <p:cNvSpPr/>
          <p:nvPr/>
        </p:nvSpPr>
        <p:spPr>
          <a:xfrm>
            <a:off x="3769585" y="3571954"/>
            <a:ext cx="72464" cy="110708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A51694B-5126-978C-BEA2-F8D89A6CEABA}"/>
              </a:ext>
            </a:extLst>
          </p:cNvPr>
          <p:cNvSpPr/>
          <p:nvPr/>
        </p:nvSpPr>
        <p:spPr>
          <a:xfrm>
            <a:off x="8282940" y="2673427"/>
            <a:ext cx="72464" cy="110708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80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1B9D-AEDB-81B1-278F-C536A1FC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58" y="204468"/>
            <a:ext cx="8229600" cy="781708"/>
          </a:xfrm>
        </p:spPr>
        <p:txBody>
          <a:bodyPr>
            <a:normAutofit/>
          </a:bodyPr>
          <a:lstStyle/>
          <a:p>
            <a:r>
              <a:rPr lang="en-GB" sz="3200" dirty="0"/>
              <a:t>SNOMED Ethnicity categories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8459DE-0DBF-B156-10F0-5A4AEAA6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65" y="1401546"/>
            <a:ext cx="863434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3000" dirty="0">
                <a:ea typeface="ＭＳ Ｐゴシック" panose="020B0600070205080204" pitchFamily="34" charset="-128"/>
              </a:rPr>
              <a:t>Exploring more granular ethnicity categories within</a:t>
            </a:r>
          </a:p>
          <a:p>
            <a:r>
              <a:rPr lang="en-GB" altLang="en-US" sz="3000" dirty="0">
                <a:ea typeface="ＭＳ Ｐゴシック" panose="020B0600070205080204" pitchFamily="34" charset="-128"/>
              </a:rPr>
              <a:t>Asian or Asian British</a:t>
            </a:r>
          </a:p>
          <a:p>
            <a:r>
              <a:rPr lang="en-GB" altLang="en-US" sz="3000" dirty="0">
                <a:ea typeface="ＭＳ Ｐゴシック" panose="020B0600070205080204" pitchFamily="34" charset="-128"/>
              </a:rPr>
              <a:t>Black or Black British</a:t>
            </a:r>
          </a:p>
          <a:p>
            <a:r>
              <a:rPr lang="en-GB" altLang="en-US" sz="3000" dirty="0">
                <a:ea typeface="ＭＳ Ｐゴシック" panose="020B0600070205080204" pitchFamily="34" charset="-128"/>
              </a:rPr>
              <a:t>Other Ethnic Group</a:t>
            </a:r>
          </a:p>
          <a:p>
            <a:pPr marL="0" indent="0">
              <a:buNone/>
            </a:pPr>
            <a:endParaRPr lang="en-GB" altLang="en-US" sz="3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GB" altLang="en-US" sz="3000" dirty="0">
                <a:ea typeface="ＭＳ Ｐゴシック" panose="020B0600070205080204" pitchFamily="34" charset="-128"/>
              </a:rPr>
              <a:t>-  A</a:t>
            </a:r>
            <a:r>
              <a:rPr lang="en-GB" altLang="en-US" sz="2600" dirty="0">
                <a:ea typeface="ＭＳ Ｐゴシック" panose="020B0600070205080204" pitchFamily="34" charset="-128"/>
              </a:rPr>
              <a:t>nd compare with White group</a:t>
            </a:r>
          </a:p>
          <a:p>
            <a:pPr marL="385763" indent="-385763">
              <a:buFontTx/>
              <a:buAutoNum type="arabicPeriod"/>
            </a:pPr>
            <a:endParaRPr lang="en-GB" altLang="en-US" sz="3000" dirty="0">
              <a:ea typeface="ＭＳ Ｐゴシック" panose="020B0600070205080204" pitchFamily="34" charset="-128"/>
            </a:endParaRPr>
          </a:p>
          <a:p>
            <a:pPr marL="385763" indent="-385763">
              <a:buFontTx/>
              <a:buAutoNum type="arabicPeriod"/>
            </a:pPr>
            <a:endParaRPr lang="en-GB" altLang="en-US" sz="3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8300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EAE596-ECDB-34EF-F9AC-43FB12E7D5B1}"/>
              </a:ext>
            </a:extLst>
          </p:cNvPr>
          <p:cNvSpPr/>
          <p:nvPr/>
        </p:nvSpPr>
        <p:spPr>
          <a:xfrm>
            <a:off x="0" y="1540167"/>
            <a:ext cx="9144000" cy="5317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8459DE-0DBF-B156-10F0-5A4AEAA6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65" y="986176"/>
            <a:ext cx="8634345" cy="4941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400" dirty="0">
                <a:ea typeface="ＭＳ Ｐゴシック" panose="020B0600070205080204" pitchFamily="34" charset="-128"/>
              </a:rPr>
              <a:t>28 days COVID-19 mortality:</a:t>
            </a:r>
            <a:endParaRPr lang="en-GB" altLang="en-US" sz="3000" dirty="0">
              <a:ea typeface="ＭＳ Ｐゴシック" panose="020B0600070205080204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4CA84-514A-2366-9F21-DAE213FC0B6C}"/>
              </a:ext>
            </a:extLst>
          </p:cNvPr>
          <p:cNvSpPr txBox="1"/>
          <p:nvPr/>
        </p:nvSpPr>
        <p:spPr>
          <a:xfrm>
            <a:off x="300790" y="1479207"/>
            <a:ext cx="8542420" cy="276999"/>
          </a:xfrm>
          <a:prstGeom prst="rect">
            <a:avLst/>
          </a:prstGeom>
          <a:solidFill>
            <a:srgbClr val="ED7D31"/>
          </a:solidFill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High-level vs </a:t>
            </a:r>
            <a:r>
              <a:rPr lang="en-GB" sz="12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SNOMED ethnic groups 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D61A5-BCEB-A98E-0BF5-2B7E7BA95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53" b="2764"/>
          <a:stretch/>
        </p:blipFill>
        <p:spPr>
          <a:xfrm>
            <a:off x="1219200" y="1817166"/>
            <a:ext cx="5909796" cy="49413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7017BF-86DF-C229-250F-9BF6735144FC}"/>
              </a:ext>
            </a:extLst>
          </p:cNvPr>
          <p:cNvSpPr txBox="1"/>
          <p:nvPr/>
        </p:nvSpPr>
        <p:spPr>
          <a:xfrm>
            <a:off x="0" y="6342161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/>
              </a:rPr>
              <a:t>Middle eastern* = excluding Israeli, </a:t>
            </a:r>
            <a:b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/>
              </a:rPr>
            </a:b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/>
              </a:rPr>
              <a:t>Iranian and Arab.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7701B9D-AEDB-81B1-278F-C536A1FC1798}"/>
              </a:ext>
            </a:extLst>
          </p:cNvPr>
          <p:cNvSpPr txBox="1">
            <a:spLocks/>
          </p:cNvSpPr>
          <p:nvPr/>
        </p:nvSpPr>
        <p:spPr>
          <a:xfrm>
            <a:off x="97398" y="90610"/>
            <a:ext cx="8941584" cy="78170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i="0" kern="1200">
                <a:solidFill>
                  <a:srgbClr val="00206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3200" dirty="0"/>
              <a:t>Age-standardized Incidence Rates: looking deeper into 19 sub-groups &gt;=1000 individuals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3466682" y="2026973"/>
            <a:ext cx="20096" cy="4284708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5377543" y="2027161"/>
            <a:ext cx="20096" cy="4284708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08F40FA-13A3-714F-5C54-32DB01AF2AB4}"/>
              </a:ext>
            </a:extLst>
          </p:cNvPr>
          <p:cNvSpPr txBox="1"/>
          <p:nvPr/>
        </p:nvSpPr>
        <p:spPr>
          <a:xfrm>
            <a:off x="3043070" y="585670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Ref.</a:t>
            </a:r>
            <a:r>
              <a:rPr lang="en-GB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58D52-4EC5-374F-85BC-BD5AAEBA57BA}"/>
              </a:ext>
            </a:extLst>
          </p:cNvPr>
          <p:cNvSpPr txBox="1"/>
          <p:nvPr/>
        </p:nvSpPr>
        <p:spPr>
          <a:xfrm>
            <a:off x="5003932" y="585670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Ref.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060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EAE596-ECDB-34EF-F9AC-43FB12E7D5B1}"/>
              </a:ext>
            </a:extLst>
          </p:cNvPr>
          <p:cNvSpPr/>
          <p:nvPr/>
        </p:nvSpPr>
        <p:spPr>
          <a:xfrm>
            <a:off x="0" y="1540167"/>
            <a:ext cx="9144000" cy="5317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8459DE-0DBF-B156-10F0-5A4AEAA6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65" y="986176"/>
            <a:ext cx="8634345" cy="4941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400" dirty="0">
                <a:ea typeface="ＭＳ Ｐゴシック" panose="020B0600070205080204" pitchFamily="34" charset="-128"/>
              </a:rPr>
              <a:t>30-days CVE</a:t>
            </a:r>
            <a:r>
              <a:rPr kumimoji="0" lang="en-GB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/>
                <a:sym typeface="Wingdings" panose="05000000000000000000" pitchFamily="2" charset="2"/>
              </a:rPr>
              <a:t>:</a:t>
            </a:r>
            <a:endParaRPr lang="en-GB" altLang="en-US" sz="3000" dirty="0">
              <a:ea typeface="ＭＳ Ｐゴシック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2B2C91-7AF5-DD5B-F503-D337F59EED90}"/>
              </a:ext>
            </a:extLst>
          </p:cNvPr>
          <p:cNvSpPr txBox="1"/>
          <p:nvPr/>
        </p:nvSpPr>
        <p:spPr>
          <a:xfrm>
            <a:off x="300790" y="1479207"/>
            <a:ext cx="8542420" cy="276999"/>
          </a:xfrm>
          <a:prstGeom prst="rect">
            <a:avLst/>
          </a:prstGeom>
          <a:solidFill>
            <a:srgbClr val="ED7D31"/>
          </a:solidFill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High-level vs </a:t>
            </a:r>
            <a:r>
              <a:rPr lang="en-GB" sz="12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SNOMED ethnic groups 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68E45C-F570-D165-1D2A-F96DC7AD1F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97" b="2982"/>
          <a:stretch/>
        </p:blipFill>
        <p:spPr>
          <a:xfrm>
            <a:off x="1323210" y="1914235"/>
            <a:ext cx="5789672" cy="4941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5AD2D7-2664-7D90-1A5D-38FB4C86572B}"/>
              </a:ext>
            </a:extLst>
          </p:cNvPr>
          <p:cNvSpPr txBox="1"/>
          <p:nvPr/>
        </p:nvSpPr>
        <p:spPr>
          <a:xfrm>
            <a:off x="0" y="6342161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/>
              </a:rPr>
              <a:t>Middle eastern* = excluding Israeli, </a:t>
            </a:r>
            <a:b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/>
              </a:rPr>
            </a:br>
            <a:r>
              <a: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/>
              </a:rPr>
              <a:t>Iranian and Arab.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701B9D-AEDB-81B1-278F-C536A1FC1798}"/>
              </a:ext>
            </a:extLst>
          </p:cNvPr>
          <p:cNvSpPr txBox="1">
            <a:spLocks/>
          </p:cNvSpPr>
          <p:nvPr/>
        </p:nvSpPr>
        <p:spPr>
          <a:xfrm>
            <a:off x="97398" y="90610"/>
            <a:ext cx="8941584" cy="78170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i="0" kern="1200">
                <a:solidFill>
                  <a:srgbClr val="00206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3200" dirty="0"/>
              <a:t>Age-standardized Incidence Rates: looking deeper into 19 sub-groups &gt;=1000 individuals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3748037" y="2196792"/>
            <a:ext cx="20096" cy="4284708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3720DC-1108-25B9-720B-82DD92E5E21A}"/>
              </a:ext>
            </a:extLst>
          </p:cNvPr>
          <p:cNvSpPr txBox="1"/>
          <p:nvPr/>
        </p:nvSpPr>
        <p:spPr>
          <a:xfrm>
            <a:off x="3080778" y="596982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Ref.</a:t>
            </a:r>
            <a:r>
              <a:rPr lang="en-GB" b="1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660F4-319B-B004-4DC4-DE5FA3F9174F}"/>
              </a:ext>
            </a:extLst>
          </p:cNvPr>
          <p:cNvSpPr txBox="1"/>
          <p:nvPr/>
        </p:nvSpPr>
        <p:spPr>
          <a:xfrm>
            <a:off x="5098202" y="5969824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Ref.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4081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1B9D-AEDB-81B1-278F-C536A1FC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86" y="180660"/>
            <a:ext cx="6645776" cy="57329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altLang="en-US" dirty="0">
                <a:ea typeface="ＭＳ Ｐゴシック" panose="020B0600070205080204" pitchFamily="34" charset="-128"/>
              </a:rPr>
              <a:t>Prior findings show differences in mortality rates over time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9D9EA4-BA5C-13D9-5A34-562E86E764E9}"/>
              </a:ext>
            </a:extLst>
          </p:cNvPr>
          <p:cNvSpPr txBox="1"/>
          <p:nvPr/>
        </p:nvSpPr>
        <p:spPr>
          <a:xfrm>
            <a:off x="0" y="6387881"/>
            <a:ext cx="58473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/>
              </a:rPr>
              <a:t>Font:</a:t>
            </a:r>
            <a:endParaRPr lang="en-GB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01630C-C2A3-78FC-5233-3025ABB31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34" y="985329"/>
            <a:ext cx="7041932" cy="51711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6A85D8-9A67-27D4-4133-EAEF937263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64" r="1"/>
          <a:stretch/>
        </p:blipFill>
        <p:spPr>
          <a:xfrm>
            <a:off x="762000" y="6425564"/>
            <a:ext cx="1193800" cy="310359"/>
          </a:xfrm>
          <a:prstGeom prst="rect">
            <a:avLst/>
          </a:prstGeom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3246901" y="2247900"/>
            <a:ext cx="0" cy="35433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C978AF-FB4E-423F-436B-3E703798BB07}"/>
              </a:ext>
            </a:extLst>
          </p:cNvPr>
          <p:cNvCxnSpPr>
            <a:cxnSpLocks/>
          </p:cNvCxnSpPr>
          <p:nvPr/>
        </p:nvCxnSpPr>
        <p:spPr>
          <a:xfrm flipV="1">
            <a:off x="5791981" y="2194560"/>
            <a:ext cx="0" cy="35433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607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EAE596-ECDB-34EF-F9AC-43FB12E7D5B1}"/>
              </a:ext>
            </a:extLst>
          </p:cNvPr>
          <p:cNvSpPr/>
          <p:nvPr/>
        </p:nvSpPr>
        <p:spPr>
          <a:xfrm>
            <a:off x="0" y="1540167"/>
            <a:ext cx="9144000" cy="5317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01B9D-AEDB-81B1-278F-C536A1FC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58" y="204468"/>
            <a:ext cx="8229600" cy="781708"/>
          </a:xfrm>
        </p:spPr>
        <p:txBody>
          <a:bodyPr>
            <a:normAutofit/>
          </a:bodyPr>
          <a:lstStyle/>
          <a:p>
            <a:r>
              <a:rPr lang="en-GB" sz="3200" dirty="0"/>
              <a:t>Age-standardized Incidence Rates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8459DE-0DBF-B156-10F0-5A4AEAA6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65" y="986176"/>
            <a:ext cx="8634345" cy="4941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400" dirty="0">
                <a:ea typeface="ＭＳ Ｐゴシック" panose="020B0600070205080204" pitchFamily="34" charset="-128"/>
              </a:rPr>
              <a:t>28 days COVID-19 mortality by years of COVID-19 diagnosis:</a:t>
            </a:r>
          </a:p>
          <a:p>
            <a:pPr marL="385763" indent="-385763">
              <a:buFontTx/>
              <a:buAutoNum type="arabicPeriod"/>
            </a:pPr>
            <a:endParaRPr lang="en-GB" altLang="en-US" sz="3000" dirty="0">
              <a:ea typeface="ＭＳ Ｐゴシック" panose="020B0600070205080204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B4BB3-B1D6-DCF7-417D-9C9CBB53EFD9}"/>
              </a:ext>
            </a:extLst>
          </p:cNvPr>
          <p:cNvSpPr txBox="1"/>
          <p:nvPr/>
        </p:nvSpPr>
        <p:spPr>
          <a:xfrm rot="16200000">
            <a:off x="393496" y="2714839"/>
            <a:ext cx="2262964" cy="461665"/>
          </a:xfrm>
          <a:prstGeom prst="rect">
            <a:avLst/>
          </a:prstGeom>
          <a:solidFill>
            <a:srgbClr val="ED7D31"/>
          </a:solidFill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COVID-19 diagnosis per year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1F5285-16BE-5224-67F9-239B725CF86A}"/>
              </a:ext>
            </a:extLst>
          </p:cNvPr>
          <p:cNvSpPr txBox="1"/>
          <p:nvPr/>
        </p:nvSpPr>
        <p:spPr>
          <a:xfrm rot="16200000">
            <a:off x="400067" y="5175417"/>
            <a:ext cx="2256904" cy="461665"/>
          </a:xfrm>
          <a:prstGeom prst="rect">
            <a:avLst/>
          </a:prstGeom>
          <a:solidFill>
            <a:srgbClr val="ED7D31"/>
          </a:solidFill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COVID-19 diagnosis every </a:t>
            </a:r>
            <a:b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6-month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14D320-0A72-021F-B38E-5B1CFB429777}"/>
              </a:ext>
            </a:extLst>
          </p:cNvPr>
          <p:cNvGrpSpPr/>
          <p:nvPr/>
        </p:nvGrpSpPr>
        <p:grpSpPr>
          <a:xfrm>
            <a:off x="1882330" y="1791330"/>
            <a:ext cx="5782912" cy="2612852"/>
            <a:chOff x="1835195" y="1807734"/>
            <a:chExt cx="4895134" cy="261285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B481455-3532-CF4E-2E99-295C93D22F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75" r="37492" b="5144"/>
            <a:stretch/>
          </p:blipFill>
          <p:spPr>
            <a:xfrm rot="16200000">
              <a:off x="3021448" y="758429"/>
              <a:ext cx="2475904" cy="4848409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5B270AF-E51D-C3D7-E03C-946B7283F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375" t="1976" r="19" b="4307"/>
            <a:stretch/>
          </p:blipFill>
          <p:spPr>
            <a:xfrm rot="16200000">
              <a:off x="4193024" y="-547115"/>
              <a:ext cx="182455" cy="489215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4ECB4E-A417-2319-CA18-05DCD2DD908D}"/>
              </a:ext>
            </a:extLst>
          </p:cNvPr>
          <p:cNvSpPr txBox="1"/>
          <p:nvPr/>
        </p:nvSpPr>
        <p:spPr>
          <a:xfrm>
            <a:off x="1901440" y="1500873"/>
            <a:ext cx="5619499" cy="276999"/>
          </a:xfrm>
          <a:prstGeom prst="rect">
            <a:avLst/>
          </a:prstGeom>
          <a:solidFill>
            <a:srgbClr val="ED7D31"/>
          </a:solidFill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High-level </a:t>
            </a:r>
            <a:r>
              <a:rPr lang="en-GB" sz="12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ethnic groups vs 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NHS ethnicity codes 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6CA879-CD95-6E91-D179-00D290733457}"/>
              </a:ext>
            </a:extLst>
          </p:cNvPr>
          <p:cNvGrpSpPr/>
          <p:nvPr/>
        </p:nvGrpSpPr>
        <p:grpSpPr>
          <a:xfrm>
            <a:off x="1867571" y="4253506"/>
            <a:ext cx="5978744" cy="2495622"/>
            <a:chOff x="1867571" y="4283987"/>
            <a:chExt cx="5060902" cy="24956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E2BF6C-C81B-7201-5891-8BC05D1BD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76" r="39221" b="4640"/>
            <a:stretch/>
          </p:blipFill>
          <p:spPr>
            <a:xfrm rot="16200000">
              <a:off x="3189816" y="3192609"/>
              <a:ext cx="2264755" cy="490924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C4FD94F-C79E-D02D-24CC-A3F6F75765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93528"/>
            <a:stretch/>
          </p:blipFill>
          <p:spPr>
            <a:xfrm rot="16200000">
              <a:off x="4277874" y="1874467"/>
              <a:ext cx="241079" cy="50601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0011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EAE596-ECDB-34EF-F9AC-43FB12E7D5B1}"/>
              </a:ext>
            </a:extLst>
          </p:cNvPr>
          <p:cNvSpPr/>
          <p:nvPr/>
        </p:nvSpPr>
        <p:spPr>
          <a:xfrm>
            <a:off x="0" y="1540167"/>
            <a:ext cx="9144000" cy="5317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A4C78F-2545-3858-B9F9-68B3F7457921}"/>
              </a:ext>
            </a:extLst>
          </p:cNvPr>
          <p:cNvGrpSpPr/>
          <p:nvPr/>
        </p:nvGrpSpPr>
        <p:grpSpPr>
          <a:xfrm>
            <a:off x="1893470" y="1737990"/>
            <a:ext cx="5779392" cy="2683699"/>
            <a:chOff x="1893470" y="1806570"/>
            <a:chExt cx="5779392" cy="268369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5B270AF-E51D-C3D7-E03C-946B7283F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5375" t="1976" r="19" b="4307"/>
            <a:stretch/>
          </p:blipFill>
          <p:spPr>
            <a:xfrm rot="16200000">
              <a:off x="4691938" y="-991898"/>
              <a:ext cx="182455" cy="577939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9D01302-6899-C1C8-3B36-470EB4B81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" t="2394" r="38610" b="4899"/>
            <a:stretch/>
          </p:blipFill>
          <p:spPr>
            <a:xfrm rot="16200000">
              <a:off x="3528020" y="383047"/>
              <a:ext cx="2501245" cy="5713199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701B9D-AEDB-81B1-278F-C536A1FC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58" y="204468"/>
            <a:ext cx="8229600" cy="781708"/>
          </a:xfrm>
        </p:spPr>
        <p:txBody>
          <a:bodyPr>
            <a:normAutofit/>
          </a:bodyPr>
          <a:lstStyle/>
          <a:p>
            <a:r>
              <a:rPr lang="en-GB" sz="3200" dirty="0"/>
              <a:t>Age-standardized Incidence Rates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8459DE-0DBF-B156-10F0-5A4AEAA6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65" y="986176"/>
            <a:ext cx="8634345" cy="4941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400" dirty="0">
                <a:ea typeface="ＭＳ Ｐゴシック" panose="020B0600070205080204" pitchFamily="34" charset="-128"/>
              </a:rPr>
              <a:t>30 days CVE by years of COVID-19 diagnosis:</a:t>
            </a:r>
          </a:p>
          <a:p>
            <a:pPr marL="0" indent="0">
              <a:buNone/>
            </a:pPr>
            <a:endParaRPr lang="en-GB" altLang="en-US" sz="3000" dirty="0">
              <a:ea typeface="ＭＳ Ｐゴシック" panose="020B0600070205080204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B4BB3-B1D6-DCF7-417D-9C9CBB53EFD9}"/>
              </a:ext>
            </a:extLst>
          </p:cNvPr>
          <p:cNvSpPr txBox="1"/>
          <p:nvPr/>
        </p:nvSpPr>
        <p:spPr>
          <a:xfrm rot="16200000">
            <a:off x="393496" y="2714839"/>
            <a:ext cx="2262964" cy="461665"/>
          </a:xfrm>
          <a:prstGeom prst="rect">
            <a:avLst/>
          </a:prstGeom>
          <a:solidFill>
            <a:srgbClr val="ED7D31"/>
          </a:solidFill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COVID-19 diagnosis per year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1F5285-16BE-5224-67F9-239B725CF86A}"/>
              </a:ext>
            </a:extLst>
          </p:cNvPr>
          <p:cNvSpPr txBox="1"/>
          <p:nvPr/>
        </p:nvSpPr>
        <p:spPr>
          <a:xfrm rot="16200000">
            <a:off x="400067" y="5175417"/>
            <a:ext cx="2256904" cy="461665"/>
          </a:xfrm>
          <a:prstGeom prst="rect">
            <a:avLst/>
          </a:prstGeom>
          <a:solidFill>
            <a:srgbClr val="ED7D31"/>
          </a:solidFill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COVID-19 diagnosis every </a:t>
            </a:r>
            <a:b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6-month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ECB4E-A417-2319-CA18-05DCD2DD908D}"/>
              </a:ext>
            </a:extLst>
          </p:cNvPr>
          <p:cNvSpPr txBox="1"/>
          <p:nvPr/>
        </p:nvSpPr>
        <p:spPr>
          <a:xfrm>
            <a:off x="1901440" y="1478013"/>
            <a:ext cx="5619499" cy="276999"/>
          </a:xfrm>
          <a:prstGeom prst="rect">
            <a:avLst/>
          </a:prstGeom>
          <a:solidFill>
            <a:srgbClr val="ED7D31"/>
          </a:solidFill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High-level </a:t>
            </a:r>
            <a:r>
              <a:rPr lang="en-GB" sz="12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ethnic groups vs 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NHS ethnicity codes 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0E9963-24AD-E928-9274-56826139D68F}"/>
              </a:ext>
            </a:extLst>
          </p:cNvPr>
          <p:cNvGrpSpPr/>
          <p:nvPr/>
        </p:nvGrpSpPr>
        <p:grpSpPr>
          <a:xfrm>
            <a:off x="1868496" y="4283986"/>
            <a:ext cx="5977819" cy="2522818"/>
            <a:chOff x="1868496" y="4283986"/>
            <a:chExt cx="5977819" cy="252281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833F799-2F7C-2D4D-EEDA-2287D6759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05" r="39624" b="4820"/>
            <a:stretch/>
          </p:blipFill>
          <p:spPr>
            <a:xfrm rot="16200000">
              <a:off x="3623035" y="2771739"/>
              <a:ext cx="2280527" cy="578960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C4FD94F-C79E-D02D-24CC-A3F6F75765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3528"/>
            <a:stretch/>
          </p:blipFill>
          <p:spPr>
            <a:xfrm rot="16200000">
              <a:off x="4736866" y="1415616"/>
              <a:ext cx="241079" cy="5977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1409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2A3D8B-55B5-3E30-649E-CBC5AC83E1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7" b="3507"/>
          <a:stretch/>
        </p:blipFill>
        <p:spPr>
          <a:xfrm>
            <a:off x="4317608" y="1592580"/>
            <a:ext cx="4804423" cy="458830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2E95129-28B1-7936-A026-AAE8B1DD0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850" y="204788"/>
            <a:ext cx="5437188" cy="781050"/>
          </a:xfrm>
        </p:spPr>
        <p:txBody>
          <a:bodyPr>
            <a:normAutofit/>
          </a:bodyPr>
          <a:lstStyle/>
          <a:p>
            <a:r>
              <a:rPr lang="en-GB" sz="3200" dirty="0"/>
              <a:t>- End date of study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3F0268-D457-C283-DDC1-3C93E567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66" y="932498"/>
            <a:ext cx="8229600" cy="69249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GB" sz="1800" b="1" u="sng" dirty="0"/>
              <a:t>Period selected: </a:t>
            </a:r>
            <a:br>
              <a:rPr lang="en-GB" sz="1800" dirty="0"/>
            </a:br>
            <a:r>
              <a:rPr lang="en-GB" sz="1800" dirty="0"/>
              <a:t>Jan 2020 to 29 June 2022	(“All”)			Jan 2020- Dec 2021 (“Clean”)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3C2AB8-46DC-F71D-9CDE-31AD19EE88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7" b="3902"/>
          <a:stretch/>
        </p:blipFill>
        <p:spPr>
          <a:xfrm>
            <a:off x="23152" y="1592580"/>
            <a:ext cx="4458312" cy="452344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6BDC6F-2057-C876-D382-9564D5C2D78E}"/>
              </a:ext>
            </a:extLst>
          </p:cNvPr>
          <p:cNvCxnSpPr/>
          <p:nvPr/>
        </p:nvCxnSpPr>
        <p:spPr>
          <a:xfrm>
            <a:off x="3680460" y="3909060"/>
            <a:ext cx="0" cy="17907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93FA31-3EE1-109A-47A2-6C24E3E787B8}"/>
              </a:ext>
            </a:extLst>
          </p:cNvPr>
          <p:cNvCxnSpPr>
            <a:cxnSpLocks/>
          </p:cNvCxnSpPr>
          <p:nvPr/>
        </p:nvCxnSpPr>
        <p:spPr>
          <a:xfrm>
            <a:off x="8313420" y="3962400"/>
            <a:ext cx="0" cy="17907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5FDFF4-1688-F677-3D57-55B5B02A047C}"/>
              </a:ext>
            </a:extLst>
          </p:cNvPr>
          <p:cNvCxnSpPr>
            <a:cxnSpLocks/>
          </p:cNvCxnSpPr>
          <p:nvPr/>
        </p:nvCxnSpPr>
        <p:spPr>
          <a:xfrm>
            <a:off x="6941820" y="3962400"/>
            <a:ext cx="0" cy="17907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83021E-4B43-4C7A-4F23-43EAA3F5BBCC}"/>
              </a:ext>
            </a:extLst>
          </p:cNvPr>
          <p:cNvCxnSpPr/>
          <p:nvPr/>
        </p:nvCxnSpPr>
        <p:spPr>
          <a:xfrm>
            <a:off x="2430780" y="3909060"/>
            <a:ext cx="0" cy="17907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BAE385-6B47-4657-00A2-7E60F3885FBF}"/>
              </a:ext>
            </a:extLst>
          </p:cNvPr>
          <p:cNvCxnSpPr>
            <a:cxnSpLocks/>
          </p:cNvCxnSpPr>
          <p:nvPr/>
        </p:nvCxnSpPr>
        <p:spPr>
          <a:xfrm>
            <a:off x="1920240" y="4777740"/>
            <a:ext cx="0" cy="975360"/>
          </a:xfrm>
          <a:prstGeom prst="line">
            <a:avLst/>
          </a:prstGeom>
          <a:ln>
            <a:solidFill>
              <a:srgbClr val="F76F65"/>
            </a:solidFill>
            <a:prstDash val="sysDot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6B4D08-A6A3-B24E-7E42-A7E3802C3415}"/>
              </a:ext>
            </a:extLst>
          </p:cNvPr>
          <p:cNvCxnSpPr>
            <a:cxnSpLocks/>
          </p:cNvCxnSpPr>
          <p:nvPr/>
        </p:nvCxnSpPr>
        <p:spPr>
          <a:xfrm>
            <a:off x="6400800" y="4831080"/>
            <a:ext cx="0" cy="975360"/>
          </a:xfrm>
          <a:prstGeom prst="line">
            <a:avLst/>
          </a:prstGeom>
          <a:ln>
            <a:solidFill>
              <a:srgbClr val="F76F65"/>
            </a:solidFill>
            <a:prstDash val="sysDot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7A5EBD-B4CC-541E-2596-1146164465EF}"/>
              </a:ext>
            </a:extLst>
          </p:cNvPr>
          <p:cNvCxnSpPr>
            <a:cxnSpLocks/>
          </p:cNvCxnSpPr>
          <p:nvPr/>
        </p:nvCxnSpPr>
        <p:spPr>
          <a:xfrm>
            <a:off x="2674620" y="2179320"/>
            <a:ext cx="0" cy="3520440"/>
          </a:xfrm>
          <a:prstGeom prst="line">
            <a:avLst/>
          </a:prstGeom>
          <a:ln>
            <a:solidFill>
              <a:srgbClr val="F783E9"/>
            </a:solidFill>
            <a:prstDash val="sysDot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E131A28-6186-169F-67AD-96F406AF1F0A}"/>
              </a:ext>
            </a:extLst>
          </p:cNvPr>
          <p:cNvCxnSpPr>
            <a:cxnSpLocks/>
          </p:cNvCxnSpPr>
          <p:nvPr/>
        </p:nvCxnSpPr>
        <p:spPr>
          <a:xfrm>
            <a:off x="7162800" y="2202180"/>
            <a:ext cx="0" cy="3604260"/>
          </a:xfrm>
          <a:prstGeom prst="line">
            <a:avLst/>
          </a:prstGeom>
          <a:ln>
            <a:solidFill>
              <a:srgbClr val="F783E9"/>
            </a:solidFill>
            <a:prstDash val="sysDot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D71E5E-CDCF-34C5-2013-8F563BD5D513}"/>
              </a:ext>
            </a:extLst>
          </p:cNvPr>
          <p:cNvSpPr txBox="1"/>
          <p:nvPr/>
        </p:nvSpPr>
        <p:spPr>
          <a:xfrm>
            <a:off x="6909315" y="1944546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&gt;125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AAA44E-337A-E449-6F7F-96A1F84F20A7}"/>
              </a:ext>
            </a:extLst>
          </p:cNvPr>
          <p:cNvSpPr txBox="1"/>
          <p:nvPr/>
        </p:nvSpPr>
        <p:spPr>
          <a:xfrm>
            <a:off x="2366896" y="1919475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&lt;125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51E8180-9D32-5ACC-4756-576E6F71103C}"/>
              </a:ext>
            </a:extLst>
          </p:cNvPr>
          <p:cNvSpPr txBox="1"/>
          <p:nvPr/>
        </p:nvSpPr>
        <p:spPr>
          <a:xfrm>
            <a:off x="2218933" y="3691125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&lt;100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3BE4A9-F22B-4DB8-0F7E-73224632E5B0}"/>
              </a:ext>
            </a:extLst>
          </p:cNvPr>
          <p:cNvSpPr txBox="1"/>
          <p:nvPr/>
        </p:nvSpPr>
        <p:spPr>
          <a:xfrm>
            <a:off x="6748143" y="371177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&gt;100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37DA03-3619-4166-9103-A098184E2794}"/>
              </a:ext>
            </a:extLst>
          </p:cNvPr>
          <p:cNvSpPr txBox="1"/>
          <p:nvPr/>
        </p:nvSpPr>
        <p:spPr>
          <a:xfrm>
            <a:off x="1882232" y="4759566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≤50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BB63A9-F90A-ECFE-50BB-511376E45E23}"/>
              </a:ext>
            </a:extLst>
          </p:cNvPr>
          <p:cNvSpPr txBox="1"/>
          <p:nvPr/>
        </p:nvSpPr>
        <p:spPr>
          <a:xfrm>
            <a:off x="6340544" y="4826505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&gt;50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C60D56-5C77-F9BC-236D-056710F83AE9}"/>
              </a:ext>
            </a:extLst>
          </p:cNvPr>
          <p:cNvSpPr txBox="1"/>
          <p:nvPr/>
        </p:nvSpPr>
        <p:spPr>
          <a:xfrm>
            <a:off x="3669213" y="4210926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&lt;75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0E41D5-B5FC-5D73-C8E4-8121DF3F307F}"/>
              </a:ext>
            </a:extLst>
          </p:cNvPr>
          <p:cNvSpPr txBox="1"/>
          <p:nvPr/>
        </p:nvSpPr>
        <p:spPr>
          <a:xfrm>
            <a:off x="8254762" y="4210925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≈75</a:t>
            </a:r>
          </a:p>
        </p:txBody>
      </p:sp>
    </p:spTree>
    <p:extLst>
      <p:ext uri="{BB962C8B-B14F-4D97-AF65-F5344CB8AC3E}">
        <p14:creationId xmlns:p14="http://schemas.microsoft.com/office/powerpoint/2010/main" val="3406988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A0E9-3250-784C-3A81-76415EBF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- End date of study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81455-3532-CF4E-2E99-295C93D22F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5" t="1975" b="1388"/>
          <a:stretch/>
        </p:blipFill>
        <p:spPr>
          <a:xfrm rot="16200000">
            <a:off x="2001106" y="185362"/>
            <a:ext cx="5141788" cy="681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00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Overall trends in line with previous work, cross-sectionally and over time</a:t>
            </a:r>
          </a:p>
          <a:p>
            <a:r>
              <a:rPr lang="en-GB" dirty="0"/>
              <a:t>CVD, mortality IR higher in Asian males (Bangladeshi &amp; Pakistani)</a:t>
            </a:r>
          </a:p>
          <a:p>
            <a:r>
              <a:rPr lang="en-GB" dirty="0"/>
              <a:t>CVD, mortality IR in deeper/sub-groups (e.g. Filipino, Somali, higher than White and own parent group, previously unreported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35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05AD-76DD-920E-D3E4-17C8F580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- End date of study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C29DD-2042-0375-F9C5-1D2CA9F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458" y="1218200"/>
            <a:ext cx="8229600" cy="39253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en-GB" dirty="0"/>
              <a:t>Study period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28FCDB3-4048-B320-9831-9C7313F03ECF}"/>
              </a:ext>
            </a:extLst>
          </p:cNvPr>
          <p:cNvSpPr/>
          <p:nvPr/>
        </p:nvSpPr>
        <p:spPr>
          <a:xfrm>
            <a:off x="929524" y="3090671"/>
            <a:ext cx="2893983" cy="1075436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2020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B89EFB3-CD46-EFE2-EF77-A085EBB6A885}"/>
              </a:ext>
            </a:extLst>
          </p:cNvPr>
          <p:cNvSpPr/>
          <p:nvPr/>
        </p:nvSpPr>
        <p:spPr>
          <a:xfrm>
            <a:off x="3825123" y="3090671"/>
            <a:ext cx="2893983" cy="1075436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2021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F1964BE-C8A7-99F3-1D48-30EFF1718093}"/>
              </a:ext>
            </a:extLst>
          </p:cNvPr>
          <p:cNvSpPr/>
          <p:nvPr/>
        </p:nvSpPr>
        <p:spPr>
          <a:xfrm>
            <a:off x="6755447" y="3090671"/>
            <a:ext cx="1007310" cy="1075436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2022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234FD2-EA7A-2E0F-2852-D29D546CA31E}"/>
              </a:ext>
            </a:extLst>
          </p:cNvPr>
          <p:cNvCxnSpPr>
            <a:cxnSpLocks/>
          </p:cNvCxnSpPr>
          <p:nvPr/>
        </p:nvCxnSpPr>
        <p:spPr>
          <a:xfrm>
            <a:off x="7762757" y="2743429"/>
            <a:ext cx="0" cy="188516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7E1104-3DA0-62C2-6DEE-05E11DD1F140}"/>
              </a:ext>
            </a:extLst>
          </p:cNvPr>
          <p:cNvSpPr txBox="1"/>
          <p:nvPr/>
        </p:nvSpPr>
        <p:spPr>
          <a:xfrm>
            <a:off x="5694901" y="1624234"/>
            <a:ext cx="121121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1 Dec 2020 </a:t>
            </a:r>
          </a:p>
          <a:p>
            <a:pPr algn="ctr"/>
            <a:r>
              <a:rPr lang="en-GB" b="1" dirty="0">
                <a:solidFill>
                  <a:srgbClr val="FF0000"/>
                </a:solidFill>
              </a:rPr>
              <a:t>(Omicron start)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E3589B-3DA4-4AA0-E553-F3B65A4C774D}"/>
              </a:ext>
            </a:extLst>
          </p:cNvPr>
          <p:cNvCxnSpPr>
            <a:cxnSpLocks/>
          </p:cNvCxnSpPr>
          <p:nvPr/>
        </p:nvCxnSpPr>
        <p:spPr>
          <a:xfrm>
            <a:off x="4485193" y="2741917"/>
            <a:ext cx="0" cy="1465207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CD4C921-8CCD-2517-38E9-BC865768BB1F}"/>
              </a:ext>
            </a:extLst>
          </p:cNvPr>
          <p:cNvSpPr txBox="1"/>
          <p:nvPr/>
        </p:nvSpPr>
        <p:spPr>
          <a:xfrm rot="19777581">
            <a:off x="4349563" y="2091396"/>
            <a:ext cx="93217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31 May 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(Delta)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3D63C2-650F-5A0E-A0C8-3BFB8AD6DECE}"/>
              </a:ext>
            </a:extLst>
          </p:cNvPr>
          <p:cNvCxnSpPr>
            <a:cxnSpLocks/>
          </p:cNvCxnSpPr>
          <p:nvPr/>
        </p:nvCxnSpPr>
        <p:spPr>
          <a:xfrm>
            <a:off x="3397175" y="2741917"/>
            <a:ext cx="0" cy="14652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E1006A-2823-F7A0-6128-F0E734824046}"/>
              </a:ext>
            </a:extLst>
          </p:cNvPr>
          <p:cNvSpPr txBox="1"/>
          <p:nvPr/>
        </p:nvSpPr>
        <p:spPr>
          <a:xfrm rot="19764241">
            <a:off x="3220123" y="2091396"/>
            <a:ext cx="88036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21 Dec 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(Alpha)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451104-1AC3-AD89-2149-E7661CE4BDB8}"/>
              </a:ext>
            </a:extLst>
          </p:cNvPr>
          <p:cNvCxnSpPr>
            <a:cxnSpLocks/>
          </p:cNvCxnSpPr>
          <p:nvPr/>
        </p:nvCxnSpPr>
        <p:spPr>
          <a:xfrm>
            <a:off x="6406589" y="2741917"/>
            <a:ext cx="0" cy="1465207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2F00C3-4119-81CD-703C-71D6E3BB4CDD}"/>
              </a:ext>
            </a:extLst>
          </p:cNvPr>
          <p:cNvSpPr txBox="1"/>
          <p:nvPr/>
        </p:nvSpPr>
        <p:spPr>
          <a:xfrm>
            <a:off x="7172312" y="4671959"/>
            <a:ext cx="118090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End data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availability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BF3CE6-F3A6-F6D5-CBFB-716E250C09C8}"/>
              </a:ext>
            </a:extLst>
          </p:cNvPr>
          <p:cNvSpPr txBox="1"/>
          <p:nvPr/>
        </p:nvSpPr>
        <p:spPr>
          <a:xfrm rot="19715165">
            <a:off x="1501408" y="2476400"/>
            <a:ext cx="122982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19 June 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(Wild type)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8A8B909-26CD-A7E0-F2EF-596326032DA4}"/>
              </a:ext>
            </a:extLst>
          </p:cNvPr>
          <p:cNvCxnSpPr>
            <a:cxnSpLocks/>
          </p:cNvCxnSpPr>
          <p:nvPr/>
        </p:nvCxnSpPr>
        <p:spPr>
          <a:xfrm>
            <a:off x="1107317" y="2700900"/>
            <a:ext cx="0" cy="146520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F22B5B-7647-DBD1-37C9-4A993ABD55FB}"/>
              </a:ext>
            </a:extLst>
          </p:cNvPr>
          <p:cNvSpPr txBox="1"/>
          <p:nvPr/>
        </p:nvSpPr>
        <p:spPr>
          <a:xfrm>
            <a:off x="7638235" y="2414561"/>
            <a:ext cx="289398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29 June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8598DD-74BF-F5A5-7383-075800294A91}"/>
              </a:ext>
            </a:extLst>
          </p:cNvPr>
          <p:cNvSpPr txBox="1"/>
          <p:nvPr/>
        </p:nvSpPr>
        <p:spPr>
          <a:xfrm>
            <a:off x="5884453" y="225532"/>
            <a:ext cx="318741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11 June: 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No PCR+ confirmation </a:t>
            </a:r>
            <a:br>
              <a:rPr lang="en-GB" b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required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72" y="4789336"/>
            <a:ext cx="5545005" cy="1795457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451104-1AC3-AD89-2149-E7661CE4BDB8}"/>
              </a:ext>
            </a:extLst>
          </p:cNvPr>
          <p:cNvCxnSpPr>
            <a:cxnSpLocks/>
          </p:cNvCxnSpPr>
          <p:nvPr/>
        </p:nvCxnSpPr>
        <p:spPr>
          <a:xfrm>
            <a:off x="4203694" y="4617014"/>
            <a:ext cx="0" cy="1465207"/>
          </a:xfrm>
          <a:prstGeom prst="lin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0746BE1-6972-1AA4-3F05-F6D6188ED18E}"/>
              </a:ext>
            </a:extLst>
          </p:cNvPr>
          <p:cNvSpPr txBox="1"/>
          <p:nvPr/>
        </p:nvSpPr>
        <p:spPr>
          <a:xfrm>
            <a:off x="249183" y="2105086"/>
            <a:ext cx="1306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Start date</a:t>
            </a:r>
          </a:p>
          <a:p>
            <a:pPr algn="ctr"/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23 Jan 2020</a:t>
            </a:r>
          </a:p>
          <a:p>
            <a:pPr algn="ctr"/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AE2612-790F-FC6D-2CC7-912A7E13CF34}"/>
              </a:ext>
            </a:extLst>
          </p:cNvPr>
          <p:cNvCxnSpPr>
            <a:cxnSpLocks/>
          </p:cNvCxnSpPr>
          <p:nvPr/>
        </p:nvCxnSpPr>
        <p:spPr>
          <a:xfrm>
            <a:off x="7348289" y="763675"/>
            <a:ext cx="37990" cy="385333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50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1B9D-AEDB-81B1-278F-C536A1FC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58" y="204468"/>
            <a:ext cx="8229600" cy="781708"/>
          </a:xfrm>
        </p:spPr>
        <p:txBody>
          <a:bodyPr>
            <a:normAutofit/>
          </a:bodyPr>
          <a:lstStyle/>
          <a:p>
            <a:r>
              <a:rPr lang="en-GB" sz="3200" dirty="0"/>
              <a:t>Outcomes of the study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8459DE-0DBF-B156-10F0-5A4AEAA6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70" y="1329356"/>
            <a:ext cx="8911451" cy="4830812"/>
          </a:xfrm>
        </p:spPr>
        <p:txBody>
          <a:bodyPr>
            <a:normAutofit/>
          </a:bodyPr>
          <a:lstStyle/>
          <a:p>
            <a:pPr marL="84137" indent="0">
              <a:lnSpc>
                <a:spcPct val="120000"/>
              </a:lnSpc>
              <a:buNone/>
            </a:pPr>
            <a:r>
              <a:rPr lang="en-GB" altLang="en-US" sz="2400" dirty="0">
                <a:ea typeface="ＭＳ Ｐゴシック" panose="020B0600070205080204" pitchFamily="34" charset="-128"/>
              </a:rPr>
              <a:t>COVID-19 mortality at two end points: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u="sng" dirty="0">
                <a:ea typeface="ＭＳ Ｐゴシック" panose="020B0600070205080204" pitchFamily="34" charset="-128"/>
              </a:rPr>
              <a:t>28-days COVID-19 mortality</a:t>
            </a:r>
            <a:r>
              <a:rPr lang="en-GB" altLang="en-US" sz="2400" dirty="0">
                <a:ea typeface="ＭＳ Ｐゴシック" panose="020B0600070205080204" pitchFamily="34" charset="-128"/>
              </a:rPr>
              <a:t>: death within 28 days from covid-19 diagnosis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u="sng" dirty="0">
                <a:ea typeface="ＭＳ Ｐゴシック" panose="020B0600070205080204" pitchFamily="34" charset="-128"/>
              </a:rPr>
              <a:t>90-days COVID-19 mortality</a:t>
            </a:r>
            <a:r>
              <a:rPr lang="en-GB" altLang="en-US" sz="2400" dirty="0">
                <a:ea typeface="ＭＳ Ｐゴシック" panose="020B0600070205080204" pitchFamily="34" charset="-128"/>
              </a:rPr>
              <a:t>: death within 90 days from covid-19 diagnosis </a:t>
            </a:r>
          </a:p>
          <a:p>
            <a:pPr marL="84137" indent="0">
              <a:lnSpc>
                <a:spcPct val="120000"/>
              </a:lnSpc>
              <a:buNone/>
            </a:pPr>
            <a:r>
              <a:rPr lang="en-GB" altLang="en-US" sz="2400" dirty="0">
                <a:ea typeface="ＭＳ Ｐゴシック" panose="020B0600070205080204" pitchFamily="34" charset="-128"/>
              </a:rPr>
              <a:t>Short and long term Cardiovascular Events (CVE):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u="sng" dirty="0">
                <a:ea typeface="ＭＳ Ｐゴシック" panose="020B0600070205080204" pitchFamily="34" charset="-128"/>
              </a:rPr>
              <a:t>30-days CVE</a:t>
            </a:r>
            <a:r>
              <a:rPr lang="en-GB" altLang="en-US" sz="2400" dirty="0">
                <a:ea typeface="ＭＳ Ｐゴシック" panose="020B0600070205080204" pitchFamily="34" charset="-128"/>
              </a:rPr>
              <a:t>: CVE within next 30 days after covid-19 diagnosis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u="sng" dirty="0">
                <a:ea typeface="ＭＳ Ｐゴシック" panose="020B0600070205080204" pitchFamily="34" charset="-128"/>
              </a:rPr>
              <a:t>1-year CVE</a:t>
            </a:r>
            <a:r>
              <a:rPr lang="en-GB" altLang="en-US" sz="2400" dirty="0">
                <a:ea typeface="ＭＳ Ｐゴシック" panose="020B0600070205080204" pitchFamily="34" charset="-128"/>
              </a:rPr>
              <a:t>: CVE within next 1-year after covid-19 diagnosis</a:t>
            </a:r>
          </a:p>
          <a:p>
            <a:pPr marL="84137" indent="0">
              <a:lnSpc>
                <a:spcPct val="120000"/>
              </a:lnSpc>
              <a:buNone/>
            </a:pPr>
            <a:endParaRPr lang="en-GB" altLang="en-US" sz="2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782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1B9D-AEDB-81B1-278F-C536A1FC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58" y="204468"/>
            <a:ext cx="8229600" cy="781708"/>
          </a:xfrm>
        </p:spPr>
        <p:txBody>
          <a:bodyPr>
            <a:normAutofit/>
          </a:bodyPr>
          <a:lstStyle/>
          <a:p>
            <a:r>
              <a:rPr lang="en-GB" sz="3200" dirty="0"/>
              <a:t>Outcomes of the study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8459DE-0DBF-B156-10F0-5A4AEAA6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70" y="1062656"/>
            <a:ext cx="8911451" cy="552784"/>
          </a:xfrm>
        </p:spPr>
        <p:txBody>
          <a:bodyPr>
            <a:normAutofit/>
          </a:bodyPr>
          <a:lstStyle/>
          <a:p>
            <a:pPr marL="84137" indent="0">
              <a:lnSpc>
                <a:spcPct val="120000"/>
              </a:lnSpc>
              <a:buNone/>
            </a:pPr>
            <a:r>
              <a:rPr lang="en-GB" altLang="en-US" sz="2400" dirty="0">
                <a:ea typeface="ＭＳ Ｐゴシック" panose="020B0600070205080204" pitchFamily="34" charset="-128"/>
              </a:rPr>
              <a:t>Terms included in Cardiovascular Events (CVE):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5B722-7374-A7F7-75D4-1E873E5A4188}"/>
              </a:ext>
            </a:extLst>
          </p:cNvPr>
          <p:cNvSpPr txBox="1">
            <a:spLocks/>
          </p:cNvSpPr>
          <p:nvPr/>
        </p:nvSpPr>
        <p:spPr>
          <a:xfrm>
            <a:off x="152370" y="1661160"/>
            <a:ext cx="8911451" cy="43618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numCol="2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rgbClr val="002060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rgbClr val="002060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rgbClr val="002060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rgbClr val="002060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rgbClr val="002060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Abdominal aortic aneurysm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Atrial fibrillation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Atrioventricular block complete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Atrioventricular block first degree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Atrioventricular block second degree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 err="1">
                <a:ea typeface="ＭＳ Ｐゴシック" panose="020B0600070205080204" pitchFamily="34" charset="-128"/>
              </a:rPr>
              <a:t>Bifascicular</a:t>
            </a:r>
            <a:r>
              <a:rPr lang="en-GB" altLang="en-US" sz="2400" b="1" dirty="0">
                <a:ea typeface="ＭＳ Ｐゴシック" panose="020B0600070205080204" pitchFamily="34" charset="-128"/>
              </a:rPr>
              <a:t> block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Coronary heart disease not otherwise specified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Dilated cardiomyopathy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Heart failure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Hypertrophic cardiomyopathy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Intracerebral haemorrhage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Ischaemic stroke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Left bundle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Branch block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Myocardial infraction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Other cardiomyopathy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Pericardial effusion non-inflammatory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Peripheral arterial disease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Primary pulmonary hypertension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Pulmonary embolism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Raynaud's syndrome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Rheumatic valve </a:t>
            </a:r>
            <a:r>
              <a:rPr lang="en-GB" altLang="en-US" sz="2400" b="1" dirty="0" err="1">
                <a:ea typeface="ＭＳ Ｐゴシック" panose="020B0600070205080204" pitchFamily="34" charset="-128"/>
              </a:rPr>
              <a:t>dz</a:t>
            </a:r>
            <a:endParaRPr lang="en-GB" altLang="en-US" sz="2400" b="1" dirty="0">
              <a:ea typeface="ＭＳ Ｐゴシック" panose="020B0600070205080204" pitchFamily="34" charset="-128"/>
            </a:endParaRP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Right bundle branch block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Secondary pulmonary hypertension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Sick sinus syndrome stable angina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Stroke (NOS)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Subarachnoid haemorrhage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Subdural hematoma non-traumatic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Supraventricular tachycardia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Transient ischaemic attack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 err="1">
                <a:ea typeface="ＭＳ Ｐゴシック" panose="020B0600070205080204" pitchFamily="34" charset="-128"/>
              </a:rPr>
              <a:t>Trifascicular</a:t>
            </a:r>
            <a:r>
              <a:rPr lang="en-GB" altLang="en-US" sz="2400" b="1" dirty="0">
                <a:ea typeface="ＭＳ Ｐゴシック" panose="020B0600070205080204" pitchFamily="34" charset="-128"/>
              </a:rPr>
              <a:t> block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Unstable angina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Venous thromboembolic disease (excluding PE)</a:t>
            </a:r>
          </a:p>
          <a:p>
            <a:pPr indent="-258763">
              <a:lnSpc>
                <a:spcPct val="120000"/>
              </a:lnSpc>
            </a:pPr>
            <a:r>
              <a:rPr lang="en-GB" altLang="en-US" sz="2400" b="1" dirty="0">
                <a:ea typeface="ＭＳ Ｐゴシック" panose="020B0600070205080204" pitchFamily="34" charset="-128"/>
              </a:rPr>
              <a:t>Ventricular tachycardia</a:t>
            </a:r>
          </a:p>
          <a:p>
            <a:pPr indent="-258763">
              <a:lnSpc>
                <a:spcPct val="120000"/>
              </a:lnSpc>
            </a:pPr>
            <a:endParaRPr lang="en-GB" altLang="en-US" sz="2400" b="1" dirty="0">
              <a:ea typeface="ＭＳ Ｐゴシック" panose="020B0600070205080204" pitchFamily="34" charset="-128"/>
            </a:endParaRPr>
          </a:p>
          <a:p>
            <a:pPr marL="84137" indent="0">
              <a:lnSpc>
                <a:spcPct val="120000"/>
              </a:lnSpc>
              <a:buFont typeface="Arial"/>
              <a:buNone/>
            </a:pPr>
            <a:r>
              <a:rPr lang="en-GB" altLang="en-US" sz="2400" i="1" dirty="0">
                <a:ea typeface="ＭＳ Ｐゴシック" panose="020B0600070205080204" pitchFamily="34" charset="-128"/>
              </a:rPr>
              <a:t>We </a:t>
            </a:r>
            <a:r>
              <a:rPr lang="en-GB" altLang="en-US" sz="2400" b="1" i="1" u="sng" dirty="0">
                <a:ea typeface="ＭＳ Ｐゴシック" panose="020B0600070205080204" pitchFamily="34" charset="-128"/>
              </a:rPr>
              <a:t>excluded hypertension </a:t>
            </a:r>
            <a:r>
              <a:rPr lang="en-GB" altLang="en-US" sz="2400" i="1" dirty="0">
                <a:ea typeface="ＭＳ Ｐゴシック" panose="020B0600070205080204" pitchFamily="34" charset="-128"/>
              </a:rPr>
              <a:t>from CVE</a:t>
            </a:r>
            <a:endParaRPr lang="en-GB" altLang="en-US" sz="2800" i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337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1B9D-AEDB-81B1-278F-C536A1FC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58" y="204468"/>
            <a:ext cx="8229600" cy="781708"/>
          </a:xfrm>
        </p:spPr>
        <p:txBody>
          <a:bodyPr>
            <a:normAutofit/>
          </a:bodyPr>
          <a:lstStyle/>
          <a:p>
            <a:r>
              <a:rPr lang="en-GB" sz="3200" dirty="0"/>
              <a:t>Ethnicity categories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9D9EA4-BA5C-13D9-5A34-562E86E764E9}"/>
              </a:ext>
            </a:extLst>
          </p:cNvPr>
          <p:cNvSpPr txBox="1"/>
          <p:nvPr/>
        </p:nvSpPr>
        <p:spPr>
          <a:xfrm>
            <a:off x="0" y="6366943"/>
            <a:ext cx="58473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Arial"/>
              </a:rPr>
              <a:t>CVE, cardiovascular event</a:t>
            </a:r>
            <a:endParaRPr lang="en-GB" sz="1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4D68FD-1779-8BD3-DB69-E32749C65D3A}"/>
              </a:ext>
            </a:extLst>
          </p:cNvPr>
          <p:cNvGrpSpPr/>
          <p:nvPr/>
        </p:nvGrpSpPr>
        <p:grpSpPr>
          <a:xfrm>
            <a:off x="573505" y="1409733"/>
            <a:ext cx="3801979" cy="1012945"/>
            <a:chOff x="5282682" y="391111"/>
            <a:chExt cx="3648271" cy="10129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CF26193-974E-8A36-9634-E83F33BEC950}"/>
                </a:ext>
              </a:extLst>
            </p:cNvPr>
            <p:cNvSpPr txBox="1"/>
            <p:nvPr/>
          </p:nvSpPr>
          <p:spPr>
            <a:xfrm>
              <a:off x="5282684" y="757725"/>
              <a:ext cx="3648269" cy="64633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wrap="square" numCol="2" rtlCol="0">
              <a:spAutoFit/>
            </a:bodyPr>
            <a:lstStyle/>
            <a:p>
              <a:pPr marL="625475" marR="0" lvl="1" indent="-214313" defTabSz="9890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Asian</a:t>
              </a:r>
            </a:p>
            <a:p>
              <a:pPr marL="625475" marR="0" lvl="1" indent="-214313" defTabSz="9890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Black</a:t>
              </a:r>
            </a:p>
            <a:p>
              <a:pPr marL="625475" marR="0" lvl="1" indent="-214313" defTabSz="9890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Mixed</a:t>
              </a:r>
            </a:p>
            <a:p>
              <a:pPr marL="444500" marR="0" lvl="1" indent="-214313" defTabSz="9890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White</a:t>
              </a:r>
            </a:p>
            <a:p>
              <a:pPr marL="444500" marR="0" lvl="1" indent="-214313" defTabSz="9890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Other</a:t>
              </a:r>
            </a:p>
            <a:p>
              <a:pPr marL="444500" marR="0" lvl="1" indent="-214313" defTabSz="98901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Unknown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66AE93-5707-9954-B464-0490B8E2796C}"/>
                </a:ext>
              </a:extLst>
            </p:cNvPr>
            <p:cNvSpPr txBox="1"/>
            <p:nvPr/>
          </p:nvSpPr>
          <p:spPr>
            <a:xfrm>
              <a:off x="5282682" y="391111"/>
              <a:ext cx="3648269" cy="369332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4472C4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1. High-level ethnic groups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5FC768-BA7D-5785-36D7-5D0BC6F55F7B}"/>
              </a:ext>
            </a:extLst>
          </p:cNvPr>
          <p:cNvGrpSpPr/>
          <p:nvPr/>
        </p:nvGrpSpPr>
        <p:grpSpPr>
          <a:xfrm>
            <a:off x="477010" y="3296411"/>
            <a:ext cx="5154332" cy="2221982"/>
            <a:chOff x="6444873" y="1702996"/>
            <a:chExt cx="5154332" cy="222198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293B15-C742-5270-2F97-AED488E7D35A}"/>
                </a:ext>
              </a:extLst>
            </p:cNvPr>
            <p:cNvSpPr txBox="1"/>
            <p:nvPr/>
          </p:nvSpPr>
          <p:spPr>
            <a:xfrm>
              <a:off x="6444875" y="2078319"/>
              <a:ext cx="5154330" cy="184665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wrap="square" numCol="1" rtlCol="0">
              <a:spAutoFit/>
            </a:bodyPr>
            <a:lstStyle/>
            <a:p>
              <a:pPr marL="34290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34290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34290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34290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34290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34290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34290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342900" marR="0" lvl="1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5C8E89A-B9B9-4991-8BA3-887F07940BCF}"/>
                </a:ext>
              </a:extLst>
            </p:cNvPr>
            <p:cNvSpPr txBox="1"/>
            <p:nvPr/>
          </p:nvSpPr>
          <p:spPr>
            <a:xfrm>
              <a:off x="6444873" y="1702996"/>
              <a:ext cx="5154331" cy="369332"/>
            </a:xfrm>
            <a:prstGeom prst="rect">
              <a:avLst/>
            </a:prstGeom>
            <a:solidFill>
              <a:srgbClr val="ED7D31"/>
            </a:solidFill>
            <a:ln>
              <a:solidFill>
                <a:srgbClr val="4472C4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3. NHS ethnicity codes (19 ethnic groups)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F6EEA52-FDF7-E1D8-B12E-1E10C4EB0F1C}"/>
              </a:ext>
            </a:extLst>
          </p:cNvPr>
          <p:cNvGraphicFramePr>
            <a:graphicFrameLocks noGrp="1"/>
          </p:cNvGraphicFramePr>
          <p:nvPr/>
        </p:nvGraphicFramePr>
        <p:xfrm>
          <a:off x="748636" y="3700718"/>
          <a:ext cx="2558506" cy="1645920"/>
        </p:xfrm>
        <a:graphic>
          <a:graphicData uri="http://schemas.openxmlformats.org/drawingml/2006/table">
            <a:tbl>
              <a:tblPr/>
              <a:tblGrid>
                <a:gridCol w="303108">
                  <a:extLst>
                    <a:ext uri="{9D8B030D-6E8A-4147-A177-3AD203B41FA5}">
                      <a16:colId xmlns:a16="http://schemas.microsoft.com/office/drawing/2014/main" val="4241462418"/>
                    </a:ext>
                  </a:extLst>
                </a:gridCol>
                <a:gridCol w="2255398">
                  <a:extLst>
                    <a:ext uri="{9D8B030D-6E8A-4147-A177-3AD203B41FA5}">
                      <a16:colId xmlns:a16="http://schemas.microsoft.com/office/drawing/2014/main" val="71227919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British (White)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028563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Irish (White)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705304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other White background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977490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White and Black Caribbean (Mixed)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176754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White and Black African (Mixed)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718155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White and Asian (Mixed)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768281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other Mixed background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191351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(Asian or Asian British)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5136292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 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Pakistani (Asian or Asian British)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544627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276B156-2152-8C41-B468-583B27051419}"/>
              </a:ext>
            </a:extLst>
          </p:cNvPr>
          <p:cNvGraphicFramePr>
            <a:graphicFrameLocks noGrp="1"/>
          </p:cNvGraphicFramePr>
          <p:nvPr/>
        </p:nvGraphicFramePr>
        <p:xfrm>
          <a:off x="3134741" y="3698668"/>
          <a:ext cx="2396456" cy="1804070"/>
        </p:xfrm>
        <a:graphic>
          <a:graphicData uri="http://schemas.openxmlformats.org/drawingml/2006/table">
            <a:tbl>
              <a:tblPr/>
              <a:tblGrid>
                <a:gridCol w="283909">
                  <a:extLst>
                    <a:ext uri="{9D8B030D-6E8A-4147-A177-3AD203B41FA5}">
                      <a16:colId xmlns:a16="http://schemas.microsoft.com/office/drawing/2014/main" val="4241462418"/>
                    </a:ext>
                  </a:extLst>
                </a:gridCol>
                <a:gridCol w="2112547">
                  <a:extLst>
                    <a:ext uri="{9D8B030D-6E8A-4147-A177-3AD203B41FA5}">
                      <a16:colId xmlns:a16="http://schemas.microsoft.com/office/drawing/2014/main" val="71227919"/>
                    </a:ext>
                  </a:extLst>
                </a:gridCol>
              </a:tblGrid>
              <a:tr h="1804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Bangladeshi (Asian or Asian British)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062000"/>
                  </a:ext>
                </a:extLst>
              </a:tr>
              <a:tr h="1804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other Asian background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037506"/>
                  </a:ext>
                </a:extLst>
              </a:tr>
              <a:tr h="1804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Caribbean (Black or Black British)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138892"/>
                  </a:ext>
                </a:extLst>
              </a:tr>
              <a:tr h="1804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African (Black or Black British)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603658"/>
                  </a:ext>
                </a:extLst>
              </a:tr>
              <a:tr h="1804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other Black background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437926"/>
                  </a:ext>
                </a:extLst>
              </a:tr>
              <a:tr h="1804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Chinese (other ethnic group)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876049"/>
                  </a:ext>
                </a:extLst>
              </a:tr>
              <a:tr h="1804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Any other ethnic group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41876"/>
                  </a:ext>
                </a:extLst>
              </a:tr>
              <a:tr h="1804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Arab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4611146"/>
                  </a:ext>
                </a:extLst>
              </a:tr>
              <a:tr h="1804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Gypsy/Irish Traveller 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375054"/>
                  </a:ext>
                </a:extLst>
              </a:tr>
              <a:tr h="18040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9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stated</a:t>
                      </a:r>
                      <a:endParaRPr lang="en-GB" sz="9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73112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CEA4DE6-7615-862C-88E3-3D5BB1C2D3AE}"/>
              </a:ext>
            </a:extLst>
          </p:cNvPr>
          <p:cNvGrpSpPr/>
          <p:nvPr/>
        </p:nvGrpSpPr>
        <p:grpSpPr>
          <a:xfrm>
            <a:off x="4692313" y="1370940"/>
            <a:ext cx="3801980" cy="1566943"/>
            <a:chOff x="4920913" y="1599540"/>
            <a:chExt cx="3801980" cy="156694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C86C0AE-461C-C615-8EF2-D51D268D8521}"/>
                </a:ext>
              </a:extLst>
            </p:cNvPr>
            <p:cNvGrpSpPr/>
            <p:nvPr/>
          </p:nvGrpSpPr>
          <p:grpSpPr>
            <a:xfrm>
              <a:off x="4920913" y="1599540"/>
              <a:ext cx="3801980" cy="1566943"/>
              <a:chOff x="5282682" y="391111"/>
              <a:chExt cx="3341605" cy="1566943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397007-06F4-0816-FE23-57415DE92665}"/>
                  </a:ext>
                </a:extLst>
              </p:cNvPr>
              <p:cNvSpPr txBox="1"/>
              <p:nvPr/>
            </p:nvSpPr>
            <p:spPr>
              <a:xfrm>
                <a:off x="5282684" y="757725"/>
                <a:ext cx="3341603" cy="120032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numCol="2" rtlCol="0">
                <a:spAutoFit/>
              </a:bodyPr>
              <a:lstStyle/>
              <a:p>
                <a:pPr marL="625475" marR="0" lvl="1" indent="-214313" defTabSz="9890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lang="en-GB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Indian</a:t>
                </a:r>
              </a:p>
              <a:p>
                <a:pPr marL="625475" marR="0" lvl="1" indent="-214313" defTabSz="9890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lang="en-GB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Pakistani</a:t>
                </a:r>
              </a:p>
              <a:p>
                <a:pPr marL="625475" marR="0" lvl="1" indent="-214313" defTabSz="9890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lang="en-GB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Bangladeshi</a:t>
                </a:r>
              </a:p>
              <a:p>
                <a:pPr marL="625475" marR="0" lvl="1" indent="-214313" defTabSz="9890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lang="en-GB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Chinese</a:t>
                </a:r>
              </a:p>
              <a:p>
                <a:pPr marL="625475" marR="0" lvl="1" indent="-214313" defTabSz="9890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lang="en-GB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African</a:t>
                </a:r>
              </a:p>
              <a:p>
                <a:pPr marL="989013" marR="0" lvl="1" indent="-214313" defTabSz="9890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GB" sz="1200" dirty="0">
                  <a:effectLst/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marL="444500" marR="0" lvl="1" indent="-263525" defTabSz="9890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lang="en-GB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Caribbean </a:t>
                </a:r>
              </a:p>
              <a:p>
                <a:pPr marL="444500" marR="0" lvl="1" indent="-263525" defTabSz="9890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lang="en-GB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Mixed</a:t>
                </a:r>
              </a:p>
              <a:p>
                <a:pPr marL="444500" marR="0" lvl="1" indent="-263525" defTabSz="9890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lang="en-GB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White British</a:t>
                </a:r>
              </a:p>
              <a:p>
                <a:pPr marL="444500" marR="0" lvl="1" indent="-263525" defTabSz="9890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lang="en-GB" sz="12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White Other</a:t>
                </a:r>
              </a:p>
              <a:p>
                <a:pPr marL="444500" marR="0" lvl="1" indent="-263525" defTabSz="9890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Other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8F3635-9C4E-351F-AE53-6DD8CE5C51E3}"/>
                  </a:ext>
                </a:extLst>
              </p:cNvPr>
              <p:cNvSpPr txBox="1"/>
              <p:nvPr/>
            </p:nvSpPr>
            <p:spPr>
              <a:xfrm>
                <a:off x="5282682" y="391111"/>
                <a:ext cx="3341603" cy="369332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4472C4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2. Ten-level ethnic groups</a:t>
                </a: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101888-2019-CD9A-9A85-3BDED39314D0}"/>
                </a:ext>
              </a:extLst>
            </p:cNvPr>
            <p:cNvSpPr/>
            <p:nvPr/>
          </p:nvSpPr>
          <p:spPr>
            <a:xfrm>
              <a:off x="4920916" y="1599541"/>
              <a:ext cx="3801977" cy="141798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DB4F85-5A23-AAA3-D529-E818146A24AA}"/>
              </a:ext>
            </a:extLst>
          </p:cNvPr>
          <p:cNvGrpSpPr/>
          <p:nvPr/>
        </p:nvGrpSpPr>
        <p:grpSpPr>
          <a:xfrm>
            <a:off x="2579815" y="701684"/>
            <a:ext cx="1643267" cy="1045188"/>
            <a:chOff x="-2680731" y="-3624043"/>
            <a:chExt cx="8165953" cy="572770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BC21AE8-8C4B-8E74-575B-81B89D1E87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75102" r="1435"/>
            <a:stretch/>
          </p:blipFill>
          <p:spPr>
            <a:xfrm>
              <a:off x="2993315" y="-3614416"/>
              <a:ext cx="1340874" cy="57150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D8EAADE-138D-D0F9-22F2-111AEAF05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rgbClr val="BBDD87">
                  <a:tint val="45000"/>
                  <a:satMod val="400000"/>
                </a:srgbClr>
              </a:duotone>
            </a:blip>
            <a:srcRect l="75384"/>
            <a:stretch/>
          </p:blipFill>
          <p:spPr>
            <a:xfrm flipH="1">
              <a:off x="-2680731" y="-3614416"/>
              <a:ext cx="1460623" cy="57150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42AD156-7DB8-8398-85C0-EB5039DE76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r="71735"/>
            <a:stretch/>
          </p:blipFill>
          <p:spPr>
            <a:xfrm>
              <a:off x="-1298784" y="-3614416"/>
              <a:ext cx="1615340" cy="57150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6D08692-4185-91F0-9DB5-C491F0E020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48247" r="25049"/>
            <a:stretch/>
          </p:blipFill>
          <p:spPr>
            <a:xfrm>
              <a:off x="1467137" y="-3624043"/>
              <a:ext cx="1526178" cy="5715000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A32114E-4512-5CE2-85C4-91CC34A39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26792" r="51929"/>
            <a:stretch/>
          </p:blipFill>
          <p:spPr>
            <a:xfrm>
              <a:off x="233910" y="-3617489"/>
              <a:ext cx="1216164" cy="5715000"/>
            </a:xfrm>
            <a:prstGeom prst="rect">
              <a:avLst/>
            </a:prstGeom>
          </p:spPr>
        </p:pic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FBBB720-705B-BCD7-C3D2-F8CD90020793}"/>
                </a:ext>
              </a:extLst>
            </p:cNvPr>
            <p:cNvGrpSpPr/>
            <p:nvPr/>
          </p:nvGrpSpPr>
          <p:grpSpPr>
            <a:xfrm>
              <a:off x="4269058" y="-3608127"/>
              <a:ext cx="1216164" cy="5711784"/>
              <a:chOff x="4269058" y="-3608127"/>
              <a:chExt cx="1216164" cy="5711784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C8715112-327C-94EE-002C-86F91F42EE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26792" r="51929" b="58948"/>
              <a:stretch/>
            </p:blipFill>
            <p:spPr>
              <a:xfrm>
                <a:off x="4269058" y="-3608127"/>
                <a:ext cx="1216164" cy="234610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0D054BC9-BB5B-21C1-F90F-DC66B76EEC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rcRect l="28848" t="40779" r="51929"/>
              <a:stretch/>
            </p:blipFill>
            <p:spPr>
              <a:xfrm>
                <a:off x="4440110" y="-1280849"/>
                <a:ext cx="990615" cy="3384506"/>
              </a:xfrm>
              <a:prstGeom prst="rect">
                <a:avLst/>
              </a:prstGeom>
            </p:spPr>
          </p:pic>
        </p:grp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7C91BD8F-7D40-EAA2-5017-880A3F15F4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000"/>
          <a:stretch/>
        </p:blipFill>
        <p:spPr>
          <a:xfrm rot="18789278">
            <a:off x="-276277" y="3114584"/>
            <a:ext cx="1751426" cy="84399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647EA94-4B65-1985-D5B3-C20BC52ABE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70246"/>
          <a:stretch/>
        </p:blipFill>
        <p:spPr>
          <a:xfrm rot="5400000">
            <a:off x="7869701" y="1827369"/>
            <a:ext cx="1751426" cy="502246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FCD6E503-BD02-0BB8-1094-38339BBAD966}"/>
              </a:ext>
            </a:extLst>
          </p:cNvPr>
          <p:cNvGrpSpPr/>
          <p:nvPr/>
        </p:nvGrpSpPr>
        <p:grpSpPr>
          <a:xfrm>
            <a:off x="6019059" y="3328677"/>
            <a:ext cx="2581238" cy="1839710"/>
            <a:chOff x="8635403" y="3214298"/>
            <a:chExt cx="2581238" cy="183971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79584BA-8388-5926-2FF0-035D537F8514}"/>
                </a:ext>
              </a:extLst>
            </p:cNvPr>
            <p:cNvGrpSpPr/>
            <p:nvPr/>
          </p:nvGrpSpPr>
          <p:grpSpPr>
            <a:xfrm>
              <a:off x="8635403" y="3214298"/>
              <a:ext cx="2581238" cy="1839710"/>
              <a:chOff x="5282682" y="391111"/>
              <a:chExt cx="3648271" cy="1490067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1C516AD-6B49-4230-A305-87ED925E4979}"/>
                  </a:ext>
                </a:extLst>
              </p:cNvPr>
              <p:cNvSpPr txBox="1"/>
              <p:nvPr/>
            </p:nvSpPr>
            <p:spPr>
              <a:xfrm>
                <a:off x="5282684" y="1050181"/>
                <a:ext cx="3648269" cy="830997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  <p:txBody>
              <a:bodyPr wrap="square" numCol="2" rtlCol="0">
                <a:spAutoFit/>
              </a:bodyPr>
              <a:lstStyle/>
              <a:p>
                <a:pPr marL="411162" marR="0" lvl="1" defTabSz="9890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411162" marR="0" lvl="1" defTabSz="9890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GB" sz="16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11162" marR="0" lvl="1" defTabSz="9890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411162" marR="0" lvl="1" defTabSz="9890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GB" sz="1600" kern="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11162" marR="0" lvl="1" defTabSz="9890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  <a:p>
                <a:pPr marL="411162" marR="0" lvl="1" defTabSz="98901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1C54BAD-39A7-4695-7D0A-30FBB9C33C92}"/>
                  </a:ext>
                </a:extLst>
              </p:cNvPr>
              <p:cNvSpPr txBox="1"/>
              <p:nvPr/>
            </p:nvSpPr>
            <p:spPr>
              <a:xfrm>
                <a:off x="5282682" y="391111"/>
                <a:ext cx="3648270" cy="646331"/>
              </a:xfrm>
              <a:prstGeom prst="rect">
                <a:avLst/>
              </a:prstGeom>
              <a:solidFill>
                <a:srgbClr val="ED7D31"/>
              </a:solidFill>
              <a:ln>
                <a:solidFill>
                  <a:srgbClr val="4472C4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b="1" kern="0" dirty="0">
                    <a:solidFill>
                      <a:prstClr val="whit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r>
                  <a:rPr kumimoji="0" lang="en-GB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. SNOMED-CT concepts for ethnicity</a:t>
                </a: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E9E648A-300F-BE33-110F-F395406A9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6011" r="-1325"/>
            <a:stretch/>
          </p:blipFill>
          <p:spPr>
            <a:xfrm rot="16200000">
              <a:off x="9648832" y="3932149"/>
              <a:ext cx="644328" cy="157335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913E59-A9E3-67E4-FA95-EFB700DA2D6C}"/>
                </a:ext>
              </a:extLst>
            </p:cNvPr>
            <p:cNvSpPr txBox="1"/>
            <p:nvPr/>
          </p:nvSpPr>
          <p:spPr>
            <a:xfrm rot="10800000" flipV="1">
              <a:off x="8957386" y="4028269"/>
              <a:ext cx="2048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489 different </a:t>
              </a:r>
              <a:br>
                <a:rPr lang="en-GB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concepts available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376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EAE596-ECDB-34EF-F9AC-43FB12E7D5B1}"/>
              </a:ext>
            </a:extLst>
          </p:cNvPr>
          <p:cNvSpPr/>
          <p:nvPr/>
        </p:nvSpPr>
        <p:spPr>
          <a:xfrm>
            <a:off x="0" y="1540167"/>
            <a:ext cx="9144000" cy="5317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8459DE-0DBF-B156-10F0-5A4AEAA6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65" y="986176"/>
            <a:ext cx="8634345" cy="4941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400" dirty="0">
                <a:ea typeface="ＭＳ Ｐゴシック" panose="020B0600070205080204" pitchFamily="34" charset="-128"/>
              </a:rPr>
              <a:t>28 days COVID-19 mortality:</a:t>
            </a:r>
          </a:p>
          <a:p>
            <a:pPr marL="385763" indent="-385763">
              <a:buFontTx/>
              <a:buAutoNum type="arabicPeriod"/>
            </a:pPr>
            <a:endParaRPr lang="en-GB" altLang="en-US" sz="3000" dirty="0"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49AEE-F4B0-6E48-9405-B930D61707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21"/>
          <a:stretch/>
        </p:blipFill>
        <p:spPr>
          <a:xfrm>
            <a:off x="97398" y="1798320"/>
            <a:ext cx="4452391" cy="4558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94CA84-514A-2366-9F21-DAE213FC0B6C}"/>
              </a:ext>
            </a:extLst>
          </p:cNvPr>
          <p:cNvSpPr txBox="1"/>
          <p:nvPr/>
        </p:nvSpPr>
        <p:spPr>
          <a:xfrm>
            <a:off x="89778" y="1479207"/>
            <a:ext cx="4460011" cy="276999"/>
          </a:xfrm>
          <a:prstGeom prst="rect">
            <a:avLst/>
          </a:prstGeom>
          <a:solidFill>
            <a:srgbClr val="ED7D31"/>
          </a:solidFill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High-level vs </a:t>
            </a:r>
            <a:r>
              <a:rPr lang="en-GB" sz="12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Ten-level ethnic groups 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B4BB3-B1D6-DCF7-417D-9C9CBB53EFD9}"/>
              </a:ext>
            </a:extLst>
          </p:cNvPr>
          <p:cNvSpPr txBox="1"/>
          <p:nvPr/>
        </p:nvSpPr>
        <p:spPr>
          <a:xfrm>
            <a:off x="4578971" y="1479207"/>
            <a:ext cx="4460011" cy="276999"/>
          </a:xfrm>
          <a:prstGeom prst="rect">
            <a:avLst/>
          </a:prstGeom>
          <a:solidFill>
            <a:srgbClr val="ED7D31"/>
          </a:solidFill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High-level </a:t>
            </a:r>
            <a:r>
              <a:rPr lang="en-GB" sz="12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ethnic groups vs 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NHS ethnicity codes 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3C2AB8-46DC-F71D-9CDE-31AD19EE88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79"/>
          <a:stretch/>
        </p:blipFill>
        <p:spPr>
          <a:xfrm>
            <a:off x="4580671" y="1798320"/>
            <a:ext cx="4458312" cy="455803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7701B9D-AEDB-81B1-278F-C536A1FC1798}"/>
              </a:ext>
            </a:extLst>
          </p:cNvPr>
          <p:cNvSpPr txBox="1">
            <a:spLocks/>
          </p:cNvSpPr>
          <p:nvPr/>
        </p:nvSpPr>
        <p:spPr>
          <a:xfrm>
            <a:off x="97398" y="90610"/>
            <a:ext cx="8941584" cy="78170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i="0" kern="1200">
                <a:solidFill>
                  <a:srgbClr val="00206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3200" dirty="0"/>
              <a:t>Age-standardized Incidence Rates in 5 ONS Ethnicity Groups and 19 Sub-groups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785262" y="1870063"/>
            <a:ext cx="10049" cy="3998225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249156" y="1870064"/>
            <a:ext cx="10049" cy="3998225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442667" y="1798320"/>
            <a:ext cx="10049" cy="3998225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C3FE755-DD5C-8043-480A-08B90B0961DB}"/>
              </a:ext>
            </a:extLst>
          </p:cNvPr>
          <p:cNvCxnSpPr>
            <a:cxnSpLocks/>
          </p:cNvCxnSpPr>
          <p:nvPr/>
        </p:nvCxnSpPr>
        <p:spPr>
          <a:xfrm flipV="1">
            <a:off x="7832154" y="1809946"/>
            <a:ext cx="9938" cy="3953912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93234C-7B4B-E711-1581-F138C4183DB8}"/>
              </a:ext>
            </a:extLst>
          </p:cNvPr>
          <p:cNvSpPr txBox="1"/>
          <p:nvPr/>
        </p:nvSpPr>
        <p:spPr>
          <a:xfrm>
            <a:off x="1170828" y="492022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Ref.</a:t>
            </a:r>
            <a:r>
              <a:rPr lang="en-GB" b="1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4748E3-9EA3-B61D-B25F-07FDBB6A4D09}"/>
              </a:ext>
            </a:extLst>
          </p:cNvPr>
          <p:cNvSpPr txBox="1"/>
          <p:nvPr/>
        </p:nvSpPr>
        <p:spPr>
          <a:xfrm>
            <a:off x="2848887" y="492022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Ref.</a:t>
            </a:r>
            <a:r>
              <a:rPr lang="en-GB" b="1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4794A-CC46-459E-D8DA-5205CF97B060}"/>
              </a:ext>
            </a:extLst>
          </p:cNvPr>
          <p:cNvSpPr txBox="1"/>
          <p:nvPr/>
        </p:nvSpPr>
        <p:spPr>
          <a:xfrm>
            <a:off x="5861807" y="4743173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Ref.</a:t>
            </a:r>
            <a:r>
              <a:rPr lang="en-GB" sz="1400" b="1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B1678C-C1A2-7E4C-3A83-D1B798B4CF2A}"/>
              </a:ext>
            </a:extLst>
          </p:cNvPr>
          <p:cNvSpPr txBox="1"/>
          <p:nvPr/>
        </p:nvSpPr>
        <p:spPr>
          <a:xfrm>
            <a:off x="7457119" y="4743172"/>
            <a:ext cx="479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Ref.</a:t>
            </a:r>
            <a:r>
              <a:rPr lang="en-GB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3971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EAE596-ECDB-34EF-F9AC-43FB12E7D5B1}"/>
              </a:ext>
            </a:extLst>
          </p:cNvPr>
          <p:cNvSpPr/>
          <p:nvPr/>
        </p:nvSpPr>
        <p:spPr>
          <a:xfrm>
            <a:off x="0" y="1540167"/>
            <a:ext cx="9144000" cy="5317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8459DE-0DBF-B156-10F0-5A4AEAA6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65" y="986176"/>
            <a:ext cx="8634345" cy="4941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400" dirty="0">
                <a:ea typeface="ＭＳ Ｐゴシック" panose="020B0600070205080204" pitchFamily="34" charset="-128"/>
              </a:rPr>
              <a:t>90 days COVID-19 mortality:</a:t>
            </a:r>
          </a:p>
          <a:p>
            <a:pPr marL="385763" indent="-385763">
              <a:buFontTx/>
              <a:buAutoNum type="arabicPeriod"/>
            </a:pPr>
            <a:endParaRPr lang="en-GB" altLang="en-US" sz="3000" dirty="0">
              <a:ea typeface="ＭＳ Ｐゴシック" panose="020B0600070205080204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4CA84-514A-2366-9F21-DAE213FC0B6C}"/>
              </a:ext>
            </a:extLst>
          </p:cNvPr>
          <p:cNvSpPr txBox="1"/>
          <p:nvPr/>
        </p:nvSpPr>
        <p:spPr>
          <a:xfrm>
            <a:off x="89778" y="1479207"/>
            <a:ext cx="4460011" cy="276999"/>
          </a:xfrm>
          <a:prstGeom prst="rect">
            <a:avLst/>
          </a:prstGeom>
          <a:solidFill>
            <a:srgbClr val="ED7D31"/>
          </a:solidFill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High-level vs </a:t>
            </a:r>
            <a:r>
              <a:rPr lang="en-GB" sz="12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Ten-level ethnic groups 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B4BB3-B1D6-DCF7-417D-9C9CBB53EFD9}"/>
              </a:ext>
            </a:extLst>
          </p:cNvPr>
          <p:cNvSpPr txBox="1"/>
          <p:nvPr/>
        </p:nvSpPr>
        <p:spPr>
          <a:xfrm>
            <a:off x="4594213" y="1479207"/>
            <a:ext cx="4444769" cy="276999"/>
          </a:xfrm>
          <a:prstGeom prst="rect">
            <a:avLst/>
          </a:prstGeom>
          <a:solidFill>
            <a:srgbClr val="ED7D31"/>
          </a:solidFill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High-level </a:t>
            </a:r>
            <a:r>
              <a:rPr lang="en-GB" sz="12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ethnic groups vs 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NHS ethnicity codes 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EB079E-0ED9-5C8B-D16D-C17E925215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37"/>
          <a:stretch/>
        </p:blipFill>
        <p:spPr>
          <a:xfrm>
            <a:off x="89778" y="1817166"/>
            <a:ext cx="4499915" cy="4484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4B8384-DEF6-7937-2C33-081312F5FF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44" b="1002"/>
          <a:stretch/>
        </p:blipFill>
        <p:spPr>
          <a:xfrm>
            <a:off x="4600032" y="1819930"/>
            <a:ext cx="4487909" cy="442085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7701B9D-AEDB-81B1-278F-C536A1FC1798}"/>
              </a:ext>
            </a:extLst>
          </p:cNvPr>
          <p:cNvSpPr txBox="1">
            <a:spLocks/>
          </p:cNvSpPr>
          <p:nvPr/>
        </p:nvSpPr>
        <p:spPr>
          <a:xfrm>
            <a:off x="97398" y="90610"/>
            <a:ext cx="8941584" cy="78170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i="0" kern="1200">
                <a:solidFill>
                  <a:srgbClr val="00206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3200" dirty="0"/>
              <a:t>Age-standardized Incidence Rates in 5 ONS Ethnicity Groups and 19 Sub-groups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8B481D5-AC3E-DAD2-7EE2-A57FDEF90566}"/>
              </a:ext>
            </a:extLst>
          </p:cNvPr>
          <p:cNvCxnSpPr/>
          <p:nvPr/>
        </p:nvCxnSpPr>
        <p:spPr>
          <a:xfrm flipV="1">
            <a:off x="1785262" y="1870063"/>
            <a:ext cx="10049" cy="3998225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FD5388-0F75-EB7C-F3AE-630AF3B583CD}"/>
              </a:ext>
            </a:extLst>
          </p:cNvPr>
          <p:cNvCxnSpPr/>
          <p:nvPr/>
        </p:nvCxnSpPr>
        <p:spPr>
          <a:xfrm flipV="1">
            <a:off x="3277437" y="1870064"/>
            <a:ext cx="10049" cy="3998225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F5E7E-721C-B278-6B66-E472C193E3CD}"/>
              </a:ext>
            </a:extLst>
          </p:cNvPr>
          <p:cNvCxnSpPr/>
          <p:nvPr/>
        </p:nvCxnSpPr>
        <p:spPr>
          <a:xfrm flipV="1">
            <a:off x="6518083" y="1798320"/>
            <a:ext cx="10049" cy="3998225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0FD03A-5019-692D-1721-07FF9F3AFB54}"/>
              </a:ext>
            </a:extLst>
          </p:cNvPr>
          <p:cNvCxnSpPr>
            <a:cxnSpLocks/>
          </p:cNvCxnSpPr>
          <p:nvPr/>
        </p:nvCxnSpPr>
        <p:spPr>
          <a:xfrm flipV="1">
            <a:off x="7879289" y="1809946"/>
            <a:ext cx="9938" cy="3953912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175ACBA-DBA8-CFAF-18A8-A81336EE9A0D}"/>
              </a:ext>
            </a:extLst>
          </p:cNvPr>
          <p:cNvSpPr txBox="1"/>
          <p:nvPr/>
        </p:nvSpPr>
        <p:spPr>
          <a:xfrm>
            <a:off x="1199109" y="488251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Ref.</a:t>
            </a:r>
            <a:r>
              <a:rPr lang="en-GB" b="1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EE397-C4D3-8B2B-416E-4B6D85382633}"/>
              </a:ext>
            </a:extLst>
          </p:cNvPr>
          <p:cNvSpPr txBox="1"/>
          <p:nvPr/>
        </p:nvSpPr>
        <p:spPr>
          <a:xfrm>
            <a:off x="2877168" y="4882512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Ref.</a:t>
            </a:r>
            <a:r>
              <a:rPr lang="en-GB" b="1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0D4D66-4CB4-3C10-AF98-91479873B88B}"/>
              </a:ext>
            </a:extLst>
          </p:cNvPr>
          <p:cNvSpPr txBox="1"/>
          <p:nvPr/>
        </p:nvSpPr>
        <p:spPr>
          <a:xfrm>
            <a:off x="5890088" y="4697845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Ref.</a:t>
            </a:r>
            <a:r>
              <a:rPr lang="en-GB" sz="1400" b="1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AF2865-27D9-5560-67FE-5D92D8C8ADB1}"/>
              </a:ext>
            </a:extLst>
          </p:cNvPr>
          <p:cNvSpPr txBox="1"/>
          <p:nvPr/>
        </p:nvSpPr>
        <p:spPr>
          <a:xfrm>
            <a:off x="7485400" y="4697844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Ref.</a:t>
            </a:r>
            <a:r>
              <a:rPr lang="en-GB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810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EAE596-ECDB-34EF-F9AC-43FB12E7D5B1}"/>
              </a:ext>
            </a:extLst>
          </p:cNvPr>
          <p:cNvSpPr/>
          <p:nvPr/>
        </p:nvSpPr>
        <p:spPr>
          <a:xfrm>
            <a:off x="0" y="1540167"/>
            <a:ext cx="9144000" cy="5317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8459DE-0DBF-B156-10F0-5A4AEAA6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65" y="986176"/>
            <a:ext cx="8634345" cy="4941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400" dirty="0">
                <a:ea typeface="ＭＳ Ｐゴシック" panose="020B0600070205080204" pitchFamily="34" charset="-128"/>
              </a:rPr>
              <a:t>30 days CVE:</a:t>
            </a:r>
          </a:p>
          <a:p>
            <a:pPr marL="385763" indent="-385763">
              <a:buFontTx/>
              <a:buAutoNum type="arabicPeriod"/>
            </a:pPr>
            <a:endParaRPr lang="en-GB" altLang="en-US" sz="3000" dirty="0">
              <a:ea typeface="ＭＳ Ｐゴシック" panose="020B0600070205080204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4CA84-514A-2366-9F21-DAE213FC0B6C}"/>
              </a:ext>
            </a:extLst>
          </p:cNvPr>
          <p:cNvSpPr txBox="1"/>
          <p:nvPr/>
        </p:nvSpPr>
        <p:spPr>
          <a:xfrm>
            <a:off x="89778" y="1479207"/>
            <a:ext cx="4460011" cy="276999"/>
          </a:xfrm>
          <a:prstGeom prst="rect">
            <a:avLst/>
          </a:prstGeom>
          <a:solidFill>
            <a:srgbClr val="ED7D31"/>
          </a:solidFill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High-level vs </a:t>
            </a:r>
            <a:r>
              <a:rPr lang="en-GB" sz="12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Ten-level ethnic groups 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B4BB3-B1D6-DCF7-417D-9C9CBB53EFD9}"/>
              </a:ext>
            </a:extLst>
          </p:cNvPr>
          <p:cNvSpPr txBox="1"/>
          <p:nvPr/>
        </p:nvSpPr>
        <p:spPr>
          <a:xfrm>
            <a:off x="4594213" y="1479207"/>
            <a:ext cx="4444769" cy="276999"/>
          </a:xfrm>
          <a:prstGeom prst="rect">
            <a:avLst/>
          </a:prstGeom>
          <a:solidFill>
            <a:srgbClr val="ED7D31"/>
          </a:solidFill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High-level </a:t>
            </a:r>
            <a:r>
              <a:rPr lang="en-GB" sz="12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ethnic groups vs 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NHS ethnicity codes 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1E505-E963-CA94-BCBE-230D1E53B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778"/>
          <a:stretch/>
        </p:blipFill>
        <p:spPr>
          <a:xfrm>
            <a:off x="4574632" y="1817166"/>
            <a:ext cx="4499915" cy="4494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F73E04-ECEF-C6E3-BCD5-A5EB36AB69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4268" r="-535"/>
          <a:stretch/>
        </p:blipFill>
        <p:spPr>
          <a:xfrm>
            <a:off x="91441" y="1796047"/>
            <a:ext cx="4499914" cy="44947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7701B9D-AEDB-81B1-278F-C536A1FC1798}"/>
              </a:ext>
            </a:extLst>
          </p:cNvPr>
          <p:cNvSpPr txBox="1">
            <a:spLocks/>
          </p:cNvSpPr>
          <p:nvPr/>
        </p:nvSpPr>
        <p:spPr>
          <a:xfrm>
            <a:off x="97398" y="90610"/>
            <a:ext cx="8941584" cy="78170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i="0" kern="1200">
                <a:solidFill>
                  <a:srgbClr val="00206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3200" dirty="0"/>
              <a:t>Age-standardized Incidence Rates in 5 ONS Ethnicity Groups and 19 Sub-groups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1848896" y="1774928"/>
            <a:ext cx="10049" cy="3998225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230173" y="1802240"/>
            <a:ext cx="10049" cy="3998225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FFA17C-9FC4-30DF-917D-ED9259A5ED80}"/>
              </a:ext>
            </a:extLst>
          </p:cNvPr>
          <p:cNvCxnSpPr/>
          <p:nvPr/>
        </p:nvCxnSpPr>
        <p:spPr>
          <a:xfrm flipV="1">
            <a:off x="6508656" y="1798320"/>
            <a:ext cx="10049" cy="3998225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89DDDA-10DB-BB9D-444C-8D192047C7F8}"/>
              </a:ext>
            </a:extLst>
          </p:cNvPr>
          <p:cNvCxnSpPr>
            <a:cxnSpLocks/>
          </p:cNvCxnSpPr>
          <p:nvPr/>
        </p:nvCxnSpPr>
        <p:spPr>
          <a:xfrm flipV="1">
            <a:off x="7822727" y="1809946"/>
            <a:ext cx="9938" cy="3953912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EB2B0F-A3B5-DB98-C301-347E8445EF18}"/>
              </a:ext>
            </a:extLst>
          </p:cNvPr>
          <p:cNvSpPr txBox="1"/>
          <p:nvPr/>
        </p:nvSpPr>
        <p:spPr>
          <a:xfrm>
            <a:off x="1170828" y="489193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Ref.</a:t>
            </a:r>
            <a:r>
              <a:rPr lang="en-GB" b="1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4F4948-3AF7-F74D-C0B2-A24BAD9B9574}"/>
              </a:ext>
            </a:extLst>
          </p:cNvPr>
          <p:cNvSpPr txBox="1"/>
          <p:nvPr/>
        </p:nvSpPr>
        <p:spPr>
          <a:xfrm>
            <a:off x="2848887" y="489193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Ref.</a:t>
            </a:r>
            <a:r>
              <a:rPr lang="en-GB" b="1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1B7D64-3EF9-AE63-4E44-D8534FB9B88A}"/>
              </a:ext>
            </a:extLst>
          </p:cNvPr>
          <p:cNvSpPr txBox="1"/>
          <p:nvPr/>
        </p:nvSpPr>
        <p:spPr>
          <a:xfrm>
            <a:off x="5861807" y="4707272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Ref.</a:t>
            </a:r>
            <a:r>
              <a:rPr lang="en-GB" sz="1400" b="1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39B610-34CD-F077-5280-1CE6688A3967}"/>
              </a:ext>
            </a:extLst>
          </p:cNvPr>
          <p:cNvSpPr txBox="1"/>
          <p:nvPr/>
        </p:nvSpPr>
        <p:spPr>
          <a:xfrm>
            <a:off x="7457119" y="4707271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Ref.</a:t>
            </a:r>
            <a:r>
              <a:rPr lang="en-GB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19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EAE596-ECDB-34EF-F9AC-43FB12E7D5B1}"/>
              </a:ext>
            </a:extLst>
          </p:cNvPr>
          <p:cNvSpPr/>
          <p:nvPr/>
        </p:nvSpPr>
        <p:spPr>
          <a:xfrm>
            <a:off x="0" y="1540167"/>
            <a:ext cx="9144000" cy="53178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8459DE-0DBF-B156-10F0-5A4AEAA6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65" y="986176"/>
            <a:ext cx="8634345" cy="4941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400" dirty="0">
                <a:ea typeface="ＭＳ Ｐゴシック" panose="020B0600070205080204" pitchFamily="34" charset="-128"/>
              </a:rPr>
              <a:t>1-year CVE:</a:t>
            </a:r>
          </a:p>
          <a:p>
            <a:pPr marL="385763" indent="-385763">
              <a:buFontTx/>
              <a:buAutoNum type="arabicPeriod"/>
            </a:pPr>
            <a:endParaRPr lang="en-GB" altLang="en-US" sz="3000" dirty="0">
              <a:ea typeface="ＭＳ Ｐゴシック" panose="020B0600070205080204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4CA84-514A-2366-9F21-DAE213FC0B6C}"/>
              </a:ext>
            </a:extLst>
          </p:cNvPr>
          <p:cNvSpPr txBox="1"/>
          <p:nvPr/>
        </p:nvSpPr>
        <p:spPr>
          <a:xfrm>
            <a:off x="89778" y="1479207"/>
            <a:ext cx="4460011" cy="276999"/>
          </a:xfrm>
          <a:prstGeom prst="rect">
            <a:avLst/>
          </a:prstGeom>
          <a:solidFill>
            <a:srgbClr val="ED7D31"/>
          </a:solidFill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High-level vs </a:t>
            </a:r>
            <a:r>
              <a:rPr lang="en-GB" sz="12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Ten-level ethnic groups 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B4BB3-B1D6-DCF7-417D-9C9CBB53EFD9}"/>
              </a:ext>
            </a:extLst>
          </p:cNvPr>
          <p:cNvSpPr txBox="1"/>
          <p:nvPr/>
        </p:nvSpPr>
        <p:spPr>
          <a:xfrm>
            <a:off x="4594213" y="1479207"/>
            <a:ext cx="4444769" cy="276999"/>
          </a:xfrm>
          <a:prstGeom prst="rect">
            <a:avLst/>
          </a:prstGeom>
          <a:solidFill>
            <a:srgbClr val="ED7D31"/>
          </a:solidFill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High-level </a:t>
            </a:r>
            <a:r>
              <a:rPr lang="en-GB" sz="12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ethnic groups vs 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NHS ethnicity codes 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F806F-B428-25C2-6FBC-C216A04FAD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7"/>
          <a:stretch/>
        </p:blipFill>
        <p:spPr>
          <a:xfrm>
            <a:off x="115178" y="1817166"/>
            <a:ext cx="4416296" cy="4603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646DC-6596-9729-A4D0-75EEAEF698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667"/>
          <a:stretch/>
        </p:blipFill>
        <p:spPr>
          <a:xfrm>
            <a:off x="4646402" y="1817166"/>
            <a:ext cx="4416296" cy="460337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7701B9D-AEDB-81B1-278F-C536A1FC1798}"/>
              </a:ext>
            </a:extLst>
          </p:cNvPr>
          <p:cNvSpPr txBox="1">
            <a:spLocks/>
          </p:cNvSpPr>
          <p:nvPr/>
        </p:nvSpPr>
        <p:spPr>
          <a:xfrm>
            <a:off x="97398" y="90610"/>
            <a:ext cx="8941584" cy="78170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0" i="0" kern="1200">
                <a:solidFill>
                  <a:srgbClr val="00206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sz="3200" dirty="0"/>
              <a:t>Age-standardized Incidence Rates in 5 ONS Ethnicity Groups and 19 Sub-groups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47B87A-3D1F-3BFD-38BF-6BB012579B44}"/>
              </a:ext>
            </a:extLst>
          </p:cNvPr>
          <p:cNvCxnSpPr/>
          <p:nvPr/>
        </p:nvCxnSpPr>
        <p:spPr>
          <a:xfrm flipV="1">
            <a:off x="6753754" y="1836028"/>
            <a:ext cx="10049" cy="3998225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4971C9-688C-A44D-3ED8-6F61033822BE}"/>
              </a:ext>
            </a:extLst>
          </p:cNvPr>
          <p:cNvCxnSpPr>
            <a:cxnSpLocks/>
          </p:cNvCxnSpPr>
          <p:nvPr/>
        </p:nvCxnSpPr>
        <p:spPr>
          <a:xfrm flipV="1">
            <a:off x="7954706" y="1857081"/>
            <a:ext cx="9938" cy="3953912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61F5C8-2FB8-960F-37F0-0CD8C95CD537}"/>
              </a:ext>
            </a:extLst>
          </p:cNvPr>
          <p:cNvCxnSpPr/>
          <p:nvPr/>
        </p:nvCxnSpPr>
        <p:spPr>
          <a:xfrm flipV="1">
            <a:off x="2075141" y="1812636"/>
            <a:ext cx="10049" cy="3998225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5CBC0C-CA55-8C0E-92D6-C2A899A873E3}"/>
              </a:ext>
            </a:extLst>
          </p:cNvPr>
          <p:cNvCxnSpPr/>
          <p:nvPr/>
        </p:nvCxnSpPr>
        <p:spPr>
          <a:xfrm flipV="1">
            <a:off x="3343295" y="1830521"/>
            <a:ext cx="10049" cy="3998225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8EA8BA-F689-B243-90A7-77451102C61A}"/>
              </a:ext>
            </a:extLst>
          </p:cNvPr>
          <p:cNvSpPr txBox="1"/>
          <p:nvPr/>
        </p:nvSpPr>
        <p:spPr>
          <a:xfrm>
            <a:off x="1199109" y="496735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Ref.</a:t>
            </a:r>
            <a:r>
              <a:rPr lang="en-GB" b="1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A18501-001A-E848-D2DF-341C705FBC7E}"/>
              </a:ext>
            </a:extLst>
          </p:cNvPr>
          <p:cNvSpPr txBox="1"/>
          <p:nvPr/>
        </p:nvSpPr>
        <p:spPr>
          <a:xfrm>
            <a:off x="2877168" y="4967355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Ref.</a:t>
            </a:r>
            <a:r>
              <a:rPr lang="en-GB" b="1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0914D-858C-1298-962B-A2559BD37998}"/>
              </a:ext>
            </a:extLst>
          </p:cNvPr>
          <p:cNvSpPr txBox="1"/>
          <p:nvPr/>
        </p:nvSpPr>
        <p:spPr>
          <a:xfrm>
            <a:off x="5890088" y="4782688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Ref.</a:t>
            </a:r>
            <a:r>
              <a:rPr lang="en-GB" sz="1400" b="1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286570-3874-9EC6-D47C-9EF1B325303A}"/>
              </a:ext>
            </a:extLst>
          </p:cNvPr>
          <p:cNvSpPr txBox="1"/>
          <p:nvPr/>
        </p:nvSpPr>
        <p:spPr>
          <a:xfrm>
            <a:off x="7485400" y="4782687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Ref.</a:t>
            </a:r>
            <a:r>
              <a:rPr lang="en-GB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195798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7590</TotalTime>
  <Words>1195</Words>
  <Application>Microsoft Office PowerPoint</Application>
  <PresentationFormat>On-screen Show (4:3)</PresentationFormat>
  <Paragraphs>252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2_Office Theme</vt:lpstr>
      <vt:lpstr>Participants</vt:lpstr>
      <vt:lpstr>- End date of study</vt:lpstr>
      <vt:lpstr>Outcomes of the study</vt:lpstr>
      <vt:lpstr>Outcomes of the study</vt:lpstr>
      <vt:lpstr>Ethnicity categories</vt:lpstr>
      <vt:lpstr>PowerPoint Presentation</vt:lpstr>
      <vt:lpstr>PowerPoint Presentation</vt:lpstr>
      <vt:lpstr>PowerPoint Presentation</vt:lpstr>
      <vt:lpstr>PowerPoint Presentation</vt:lpstr>
      <vt:lpstr>Gender differences</vt:lpstr>
      <vt:lpstr>SNOMED Ethnicity categories</vt:lpstr>
      <vt:lpstr>PowerPoint Presentation</vt:lpstr>
      <vt:lpstr>PowerPoint Presentation</vt:lpstr>
      <vt:lpstr>Prior findings show differences in mortality rates over time</vt:lpstr>
      <vt:lpstr>Age-standardized Incidence Rates</vt:lpstr>
      <vt:lpstr>Age-standardized Incidence Rates</vt:lpstr>
      <vt:lpstr>- End date of study</vt:lpstr>
      <vt:lpstr>- End date of study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Cooke</dc:creator>
  <cp:lastModifiedBy>Marta Pineda Moncusi</cp:lastModifiedBy>
  <cp:revision>157</cp:revision>
  <dcterms:created xsi:type="dcterms:W3CDTF">2015-09-18T07:25:42Z</dcterms:created>
  <dcterms:modified xsi:type="dcterms:W3CDTF">2023-01-30T15:36:31Z</dcterms:modified>
</cp:coreProperties>
</file>