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BD945BC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3_6AB945B2.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7" r:id="rId3"/>
    <p:sldId id="257" r:id="rId4"/>
    <p:sldId id="258" r:id="rId5"/>
    <p:sldId id="261" r:id="rId6"/>
    <p:sldId id="262" r:id="rId7"/>
    <p:sldId id="259" r:id="rId8"/>
    <p:sldId id="263" r:id="rId9"/>
    <p:sldId id="264" r:id="rId10"/>
    <p:sldId id="260" r:id="rId11"/>
    <p:sldId id="276" r:id="rId12"/>
    <p:sldId id="265" r:id="rId13"/>
    <p:sldId id="266" r:id="rId14"/>
    <p:sldId id="267" r:id="rId15"/>
    <p:sldId id="268" r:id="rId16"/>
    <p:sldId id="269" r:id="rId17"/>
    <p:sldId id="270" r:id="rId18"/>
    <p:sldId id="271" r:id="rId19"/>
    <p:sldId id="278" r:id="rId20"/>
    <p:sldId id="273" r:id="rId21"/>
    <p:sldId id="274" r:id="rId22"/>
    <p:sldId id="272"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8B90CF7-69BB-0BCF-1A8B-2C6F5A97F474}" name="Anna Stevenson" initials="AS" userId="S::Anna.Stevenson@hdruk.ac.uk::36ad1fc7-8083-4436-93cd-9186d8430cd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0339" autoAdjust="0"/>
  </p:normalViewPr>
  <p:slideViewPr>
    <p:cSldViewPr snapToGrid="0">
      <p:cViewPr varScale="1">
        <p:scale>
          <a:sx n="57" d="100"/>
          <a:sy n="57" d="100"/>
        </p:scale>
        <p:origin x="16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3_6AB945B2.xml><?xml version="1.0" encoding="utf-8"?>
<p188:cmLst xmlns:a="http://schemas.openxmlformats.org/drawingml/2006/main" xmlns:r="http://schemas.openxmlformats.org/officeDocument/2006/relationships" xmlns:p188="http://schemas.microsoft.com/office/powerpoint/2018/8/main">
  <p188:cm id="{B8194B4C-B9FB-4E67-836C-32A4840AC40F}" authorId="{48B90CF7-69BB-0BCF-1A8B-2C6F5A97F474}" created="2024-10-15T14:34:42.989">
    <pc:sldMkLst xmlns:pc="http://schemas.microsoft.com/office/powerpoint/2013/main/command">
      <pc:docMk/>
      <pc:sldMk cId="1790526898" sldId="259"/>
    </pc:sldMkLst>
    <p188:txBody>
      <a:bodyPr/>
      <a:lstStyle/>
      <a:p>
        <a:r>
          <a:rPr lang="en-GB"/>
          <a:t>I think the last sentence in the second paragraph could be a bit clearer. Maybe something like: ‘Are the patients/events included in the data from those years representative of the ones whose data is excluded?’</a:t>
        </a:r>
      </a:p>
    </p188:txBody>
  </p188:cm>
</p188:cmLst>
</file>

<file path=ppt/comments/modernComment_105_BD945BC0.xml><?xml version="1.0" encoding="utf-8"?>
<p188:cmLst xmlns:a="http://schemas.openxmlformats.org/drawingml/2006/main" xmlns:r="http://schemas.openxmlformats.org/officeDocument/2006/relationships" xmlns:p188="http://schemas.microsoft.com/office/powerpoint/2018/8/main">
  <p188:cm id="{5DE72ED5-9C57-4B91-B82B-E0DB54ED3A02}" authorId="{48B90CF7-69BB-0BCF-1A8B-2C6F5A97F474}" created="2024-10-16T09:07:49.880">
    <pc:sldMkLst xmlns:pc="http://schemas.microsoft.com/office/powerpoint/2013/main/command">
      <pc:docMk/>
      <pc:sldMk cId="3180616640" sldId="261"/>
    </pc:sldMkLst>
    <p188:txBody>
      <a:bodyPr/>
      <a:lstStyle/>
      <a:p>
        <a:r>
          <a:rPr lang="en-GB"/>
          <a:t>Added link here and hyperlink to image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FE9317-7698-4331-93E6-835A7D6409B9}" type="datetimeFigureOut">
              <a:t>10/16/2024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C2044-51F5-4C57-A2FF-5D4288409024}" type="slidenum">
              <a:t>‹#›</a:t>
            </a:fld>
            <a:endParaRPr lang="en-GB"/>
          </a:p>
        </p:txBody>
      </p:sp>
    </p:spTree>
    <p:extLst>
      <p:ext uri="{BB962C8B-B14F-4D97-AF65-F5344CB8AC3E}">
        <p14:creationId xmlns:p14="http://schemas.microsoft.com/office/powerpoint/2010/main" val="91372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Generally speaking, the more data for a study the better. So, most researchers would in theory want the widest possible study window in order to be as inclusive as possible.</a:t>
            </a:r>
          </a:p>
        </p:txBody>
      </p:sp>
      <p:sp>
        <p:nvSpPr>
          <p:cNvPr id="4" name="Slide Number Placeholder 3"/>
          <p:cNvSpPr>
            <a:spLocks noGrp="1"/>
          </p:cNvSpPr>
          <p:nvPr>
            <p:ph type="sldNum" sz="quarter" idx="5"/>
          </p:nvPr>
        </p:nvSpPr>
        <p:spPr/>
        <p:txBody>
          <a:bodyPr/>
          <a:lstStyle/>
          <a:p>
            <a:fld id="{333C2044-51F5-4C57-A2FF-5D4288409024}" type="slidenum">
              <a:t>3</a:t>
            </a:fld>
            <a:endParaRPr lang="en-GB"/>
          </a:p>
        </p:txBody>
      </p:sp>
    </p:spTree>
    <p:extLst>
      <p:ext uri="{BB962C8B-B14F-4D97-AF65-F5344CB8AC3E}">
        <p14:creationId xmlns:p14="http://schemas.microsoft.com/office/powerpoint/2010/main" val="2266169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case let's consider two interventions: lockdowns and vaccines. </a:t>
            </a:r>
          </a:p>
          <a:p>
            <a:endParaRPr lang="en-US" dirty="0">
              <a:cs typeface="Calibri"/>
            </a:endParaRPr>
          </a:p>
          <a:p>
            <a:r>
              <a:rPr lang="en-US" dirty="0">
                <a:cs typeface="Calibri"/>
              </a:rPr>
              <a:t>Lockdowns applied to pretty much everyone (notable exceptions would be keyworkers, or individuals in different geographical areas in later lockdowns). Therefore, these milestones (start and end) would be universal, and you'd have the same observation period for everyone.</a:t>
            </a:r>
          </a:p>
          <a:p>
            <a:endParaRPr lang="en-US" dirty="0">
              <a:cs typeface="Calibri"/>
            </a:endParaRPr>
          </a:p>
          <a:p>
            <a:r>
              <a:rPr lang="en-US" dirty="0">
                <a:cs typeface="Calibri"/>
              </a:rPr>
              <a:t>However, the vaccine was rolled out in stages and thus different people received their first dose at different times. So, if you were following people up until present day (or the most recent available data), and gathering observations, you would be introducing bias; certain individuals would have a longer follow-up time, and thus more time for adverse events to occur.</a:t>
            </a:r>
          </a:p>
          <a:p>
            <a:endParaRPr lang="en-US" dirty="0">
              <a:cs typeface="Calibri"/>
            </a:endParaRPr>
          </a:p>
          <a:p>
            <a:r>
              <a:rPr lang="en-US" dirty="0">
                <a:cs typeface="Calibri"/>
              </a:rPr>
              <a:t>So, If you are defining your study population based on when they received a diagnosis or a treatment, and intending to follow them beyond this, you'll need to find a way to make sure your follow-up period doesn't distort your findings.</a:t>
            </a:r>
          </a:p>
        </p:txBody>
      </p:sp>
      <p:sp>
        <p:nvSpPr>
          <p:cNvPr id="4" name="Slide Number Placeholder 3"/>
          <p:cNvSpPr>
            <a:spLocks noGrp="1"/>
          </p:cNvSpPr>
          <p:nvPr>
            <p:ph type="sldNum" sz="quarter" idx="5"/>
          </p:nvPr>
        </p:nvSpPr>
        <p:spPr/>
        <p:txBody>
          <a:bodyPr/>
          <a:lstStyle/>
          <a:p>
            <a:fld id="{333C2044-51F5-4C57-A2FF-5D4288409024}" type="slidenum">
              <a:t>12</a:t>
            </a:fld>
            <a:endParaRPr lang="en-GB"/>
          </a:p>
        </p:txBody>
      </p:sp>
    </p:spTree>
    <p:extLst>
      <p:ext uri="{BB962C8B-B14F-4D97-AF65-F5344CB8AC3E}">
        <p14:creationId xmlns:p14="http://schemas.microsoft.com/office/powerpoint/2010/main" val="3854842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One option is to decide to only observe people for a given amount of time. Let's say it's 3.5 years.</a:t>
            </a:r>
          </a:p>
        </p:txBody>
      </p:sp>
      <p:sp>
        <p:nvSpPr>
          <p:cNvPr id="4" name="Slide Number Placeholder 3"/>
          <p:cNvSpPr>
            <a:spLocks noGrp="1"/>
          </p:cNvSpPr>
          <p:nvPr>
            <p:ph type="sldNum" sz="quarter" idx="5"/>
          </p:nvPr>
        </p:nvSpPr>
        <p:spPr/>
        <p:txBody>
          <a:bodyPr/>
          <a:lstStyle/>
          <a:p>
            <a:fld id="{333C2044-51F5-4C57-A2FF-5D4288409024}" type="slidenum">
              <a:t>13</a:t>
            </a:fld>
            <a:endParaRPr lang="en-GB"/>
          </a:p>
        </p:txBody>
      </p:sp>
    </p:spTree>
    <p:extLst>
      <p:ext uri="{BB962C8B-B14F-4D97-AF65-F5344CB8AC3E}">
        <p14:creationId xmlns:p14="http://schemas.microsoft.com/office/powerpoint/2010/main" val="338975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would level the playing field. However, you might find that you are cutting off some individuals even when they had a longer duration of follow-up available.</a:t>
            </a:r>
          </a:p>
        </p:txBody>
      </p:sp>
      <p:sp>
        <p:nvSpPr>
          <p:cNvPr id="4" name="Slide Number Placeholder 3"/>
          <p:cNvSpPr>
            <a:spLocks noGrp="1"/>
          </p:cNvSpPr>
          <p:nvPr>
            <p:ph type="sldNum" sz="quarter" idx="5"/>
          </p:nvPr>
        </p:nvSpPr>
        <p:spPr/>
        <p:txBody>
          <a:bodyPr/>
          <a:lstStyle/>
          <a:p>
            <a:fld id="{333C2044-51F5-4C57-A2FF-5D4288409024}" type="slidenum">
              <a:t>14</a:t>
            </a:fld>
            <a:endParaRPr lang="en-GB"/>
          </a:p>
        </p:txBody>
      </p:sp>
    </p:spTree>
    <p:extLst>
      <p:ext uri="{BB962C8B-B14F-4D97-AF65-F5344CB8AC3E}">
        <p14:creationId xmlns:p14="http://schemas.microsoft.com/office/powerpoint/2010/main" val="2633415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Likewise, you might find you have to exclude some individuals from your study altogether, because the event occurred too recently for them, and they simply don't have enough follow-up to qualify.</a:t>
            </a:r>
          </a:p>
        </p:txBody>
      </p:sp>
      <p:sp>
        <p:nvSpPr>
          <p:cNvPr id="4" name="Slide Number Placeholder 3"/>
          <p:cNvSpPr>
            <a:spLocks noGrp="1"/>
          </p:cNvSpPr>
          <p:nvPr>
            <p:ph type="sldNum" sz="quarter" idx="5"/>
          </p:nvPr>
        </p:nvSpPr>
        <p:spPr/>
        <p:txBody>
          <a:bodyPr/>
          <a:lstStyle/>
          <a:p>
            <a:fld id="{333C2044-51F5-4C57-A2FF-5D4288409024}" type="slidenum">
              <a:t>15</a:t>
            </a:fld>
            <a:endParaRPr lang="en-GB"/>
          </a:p>
        </p:txBody>
      </p:sp>
    </p:spTree>
    <p:extLst>
      <p:ext uri="{BB962C8B-B14F-4D97-AF65-F5344CB8AC3E}">
        <p14:creationId xmlns:p14="http://schemas.microsoft.com/office/powerpoint/2010/main" val="38702046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deciding the follow-up period there may be a balancing act. The shorter the period, the more individuals you can include, but the less you time you have to observe them. The longer the period, the fewer individuals you can include, but the more you can observe. This can be informed by some scoping of the data to understand the potential size of the population, and with clinical knowledge of how long anticipated follow-up events typically take to </a:t>
            </a:r>
            <a:r>
              <a:rPr lang="en-US" dirty="0" err="1">
                <a:cs typeface="Calibri"/>
              </a:rPr>
              <a:t>materialise</a:t>
            </a:r>
            <a:r>
              <a:rPr lang="en-US" dirty="0">
                <a:cs typeface="Calibri"/>
              </a:rPr>
              <a:t>. </a:t>
            </a:r>
          </a:p>
          <a:p>
            <a:endParaRPr lang="en-US" dirty="0">
              <a:cs typeface="Calibri"/>
            </a:endParaRPr>
          </a:p>
          <a:p>
            <a:r>
              <a:rPr lang="en-US" dirty="0"/>
              <a:t>Another consideration may be seasonality. Healthcare systems often experience seasonal pressures, and some events are more common based on this. This means if you follow people for an uneven number of years after they experience an event or intervention (e.g., 2.5 years), some individuals will be observed for 2 winters, and others 3. It's often best to follow-up for a whole number of years if you aren't constrained by other limitations. </a:t>
            </a:r>
            <a:endParaRPr lang="en-US" dirty="0">
              <a:cs typeface="Calibri"/>
            </a:endParaRPr>
          </a:p>
          <a:p>
            <a:endParaRPr lang="en-US" dirty="0">
              <a:cs typeface="Calibri"/>
            </a:endParaRPr>
          </a:p>
          <a:p>
            <a:r>
              <a:rPr lang="en-US" dirty="0">
                <a:cs typeface="Calibri"/>
              </a:rPr>
              <a:t>In certain cases, you may be so restricted that you choose not to define a strict follow-up period (of X years or Y months) and instead simply not follow-up and adjust or stratify by it.</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3C2044-51F5-4C57-A2FF-5D4288409024}" type="slidenum">
              <a:t>16</a:t>
            </a:fld>
            <a:endParaRPr lang="en-GB"/>
          </a:p>
        </p:txBody>
      </p:sp>
    </p:spTree>
    <p:extLst>
      <p:ext uri="{BB962C8B-B14F-4D97-AF65-F5344CB8AC3E}">
        <p14:creationId xmlns:p14="http://schemas.microsoft.com/office/powerpoint/2010/main" val="509111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It's also worth noting that some studies are not interested in observing what happens after an event (which we referred to as a follow-up period). Some studies will be more concerned with what happened preceding an event. A similar principle will apply; however, it is more likely to affect the study window start date, rather than the study window end date.</a:t>
            </a:r>
          </a:p>
        </p:txBody>
      </p:sp>
      <p:sp>
        <p:nvSpPr>
          <p:cNvPr id="4" name="Slide Number Placeholder 3"/>
          <p:cNvSpPr>
            <a:spLocks noGrp="1"/>
          </p:cNvSpPr>
          <p:nvPr>
            <p:ph type="sldNum" sz="quarter" idx="5"/>
          </p:nvPr>
        </p:nvSpPr>
        <p:spPr/>
        <p:txBody>
          <a:bodyPr/>
          <a:lstStyle/>
          <a:p>
            <a:fld id="{333C2044-51F5-4C57-A2FF-5D4288409024}" type="slidenum">
              <a:t>17</a:t>
            </a:fld>
            <a:endParaRPr lang="en-GB"/>
          </a:p>
        </p:txBody>
      </p:sp>
    </p:spTree>
    <p:extLst>
      <p:ext uri="{BB962C8B-B14F-4D97-AF65-F5344CB8AC3E}">
        <p14:creationId xmlns:p14="http://schemas.microsoft.com/office/powerpoint/2010/main" val="3182835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Some studies may in fact have an individual milestone that affects both the start and end date. For example, if you were studying vaccine effects in teenage years. In this example, individuals may receive their vaccine at different ages, and so there would be different follow-up periods available before they 'age-out' of being a teenager. </a:t>
            </a:r>
          </a:p>
          <a:p>
            <a:endParaRPr lang="en-US" dirty="0">
              <a:cs typeface="Calibri"/>
            </a:endParaRPr>
          </a:p>
          <a:p>
            <a:r>
              <a:rPr lang="en-US" dirty="0">
                <a:cs typeface="Calibri"/>
              </a:rPr>
              <a:t>For someone vaccinated at 18 years old you may only have a year or two of follow-up, vs. someone vaccinated at 13 years old where you'd have several years of follow-up. A third individual may be vaccinated at 13 years old as well, but this may have happened so recently that they only have a year of follow-up available. In this situation you may want to allow follow-up periods to vary, but then account for this later on by adjusting or stratifying in your analysis as previously mentioned. It is prudent to have a minimum eligibility e.g., 'must have at least 1 year of follow up available' - otherwise you'll have individuals in the study where very little observation is possible.</a:t>
            </a:r>
          </a:p>
        </p:txBody>
      </p:sp>
      <p:sp>
        <p:nvSpPr>
          <p:cNvPr id="4" name="Slide Number Placeholder 3"/>
          <p:cNvSpPr>
            <a:spLocks noGrp="1"/>
          </p:cNvSpPr>
          <p:nvPr>
            <p:ph type="sldNum" sz="quarter" idx="5"/>
          </p:nvPr>
        </p:nvSpPr>
        <p:spPr/>
        <p:txBody>
          <a:bodyPr/>
          <a:lstStyle/>
          <a:p>
            <a:fld id="{333C2044-51F5-4C57-A2FF-5D4288409024}" type="slidenum">
              <a:t>18</a:t>
            </a:fld>
            <a:endParaRPr lang="en-GB"/>
          </a:p>
        </p:txBody>
      </p:sp>
    </p:spTree>
    <p:extLst>
      <p:ext uri="{BB962C8B-B14F-4D97-AF65-F5344CB8AC3E}">
        <p14:creationId xmlns:p14="http://schemas.microsoft.com/office/powerpoint/2010/main" val="501145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Often, we define our study population based on an individual’s history or characteristic. But its worth being aware of whether these variables are changeable. Here, we'll refer to this as the 'state' of the variable.</a:t>
            </a:r>
          </a:p>
          <a:p>
            <a:endParaRPr lang="en-US" dirty="0">
              <a:cs typeface="Calibri"/>
            </a:endParaRPr>
          </a:p>
          <a:p>
            <a:r>
              <a:rPr lang="en-US" dirty="0">
                <a:cs typeface="Calibri"/>
              </a:rPr>
              <a:t>In the above slide you can see that the variable 'death' is an example of this. The characteristic of alive vs. dead for this individual changes in 2022. So, with this record of death, we know that for all the years preceding they were alive, and all the years after they are dead. Seems like a strange comment to make but it is useful as a contrast.</a:t>
            </a:r>
          </a:p>
        </p:txBody>
      </p:sp>
      <p:sp>
        <p:nvSpPr>
          <p:cNvPr id="4" name="Slide Number Placeholder 3"/>
          <p:cNvSpPr>
            <a:spLocks noGrp="1"/>
          </p:cNvSpPr>
          <p:nvPr>
            <p:ph type="sldNum" sz="quarter" idx="5"/>
          </p:nvPr>
        </p:nvSpPr>
        <p:spPr/>
        <p:txBody>
          <a:bodyPr/>
          <a:lstStyle/>
          <a:p>
            <a:fld id="{333C2044-51F5-4C57-A2FF-5D4288409024}" type="slidenum">
              <a:t>20</a:t>
            </a:fld>
            <a:endParaRPr lang="en-GB"/>
          </a:p>
        </p:txBody>
      </p:sp>
    </p:spTree>
    <p:extLst>
      <p:ext uri="{BB962C8B-B14F-4D97-AF65-F5344CB8AC3E}">
        <p14:creationId xmlns:p14="http://schemas.microsoft.com/office/powerpoint/2010/main" val="11765577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can then contrast it to the variable of ethnicity. This is something that does not change, thus the characteristic is a perpetual state. A record in 2022 indicates an individual's ethnicity, and we may assume this to 'always have been the case' and 'always be the case'.</a:t>
            </a:r>
          </a:p>
          <a:p>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333C2044-51F5-4C57-A2FF-5D4288409024}" type="slidenum">
              <a:t>21</a:t>
            </a:fld>
            <a:endParaRPr lang="en-GB"/>
          </a:p>
        </p:txBody>
      </p:sp>
    </p:spTree>
    <p:extLst>
      <p:ext uri="{BB962C8B-B14F-4D97-AF65-F5344CB8AC3E}">
        <p14:creationId xmlns:p14="http://schemas.microsoft.com/office/powerpoint/2010/main" val="2598653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However, something we often see in the data is that the variable does vary over time or in different datasets. A primary care record may disagree with a secondary care record, or it may even go back and forth several times. The state of the variable should be perpetual, but the recording is inconsistent. Ethnicity is a commonly used variable in studies, and, as such, many other researchers have considered the question of which record to use. It is particularly tricky as some categories of ethnicity don't perfectly map on to each other in their descriptions, and sometimes it is nested e.g., a subgroup of a broader ethnicity. </a:t>
            </a:r>
          </a:p>
          <a:p>
            <a:endParaRPr lang="en-US" dirty="0">
              <a:cs typeface="Calibri"/>
            </a:endParaRPr>
          </a:p>
          <a:p>
            <a:r>
              <a:rPr lang="en-US" dirty="0">
                <a:cs typeface="Calibri"/>
              </a:rPr>
              <a:t>For these kind of variables, we often have an asset that will provide the best composite source for you to use, or sometimes, where studies </a:t>
            </a:r>
            <a:r>
              <a:rPr lang="en-US" dirty="0" err="1">
                <a:cs typeface="Calibri"/>
              </a:rPr>
              <a:t>prioritise</a:t>
            </a:r>
            <a:r>
              <a:rPr lang="en-US" dirty="0">
                <a:cs typeface="Calibri"/>
              </a:rPr>
              <a:t> different methods of compiling, we'll provide an algorithm so you can pick the method most suitable to you and you can compile it yourself. </a:t>
            </a:r>
          </a:p>
          <a:p>
            <a:endParaRPr lang="en-US" dirty="0">
              <a:cs typeface="Calibri"/>
            </a:endParaRPr>
          </a:p>
          <a:p>
            <a:r>
              <a:rPr lang="en-US" dirty="0">
                <a:cs typeface="Calibri"/>
              </a:rPr>
              <a:t>This is all important because if you are defining your cohort based on a characteristic such as this,  you may need to make decisions on how the characteristic itself (or the variables holding the record of it) are defined.</a:t>
            </a:r>
          </a:p>
        </p:txBody>
      </p:sp>
      <p:sp>
        <p:nvSpPr>
          <p:cNvPr id="4" name="Slide Number Placeholder 3"/>
          <p:cNvSpPr>
            <a:spLocks noGrp="1"/>
          </p:cNvSpPr>
          <p:nvPr>
            <p:ph type="sldNum" sz="quarter" idx="5"/>
          </p:nvPr>
        </p:nvSpPr>
        <p:spPr/>
        <p:txBody>
          <a:bodyPr/>
          <a:lstStyle/>
          <a:p>
            <a:fld id="{333C2044-51F5-4C57-A2FF-5D4288409024}" type="slidenum">
              <a:t>22</a:t>
            </a:fld>
            <a:endParaRPr lang="en-GB"/>
          </a:p>
        </p:txBody>
      </p:sp>
    </p:spTree>
    <p:extLst>
      <p:ext uri="{BB962C8B-B14F-4D97-AF65-F5344CB8AC3E}">
        <p14:creationId xmlns:p14="http://schemas.microsoft.com/office/powerpoint/2010/main" val="3928685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However, this might not always be possible. There are often limitations that influence the cut-offs at the start and end of the study window. It's best to consider the group, or groups, you are interested in studying and how you'll define them.</a:t>
            </a:r>
          </a:p>
        </p:txBody>
      </p:sp>
      <p:sp>
        <p:nvSpPr>
          <p:cNvPr id="4" name="Slide Number Placeholder 3"/>
          <p:cNvSpPr>
            <a:spLocks noGrp="1"/>
          </p:cNvSpPr>
          <p:nvPr>
            <p:ph type="sldNum" sz="quarter" idx="5"/>
          </p:nvPr>
        </p:nvSpPr>
        <p:spPr/>
        <p:txBody>
          <a:bodyPr/>
          <a:lstStyle/>
          <a:p>
            <a:fld id="{333C2044-51F5-4C57-A2FF-5D4288409024}" type="slidenum">
              <a:t>4</a:t>
            </a:fld>
            <a:endParaRPr lang="en-GB"/>
          </a:p>
        </p:txBody>
      </p:sp>
    </p:spTree>
    <p:extLst>
      <p:ext uri="{BB962C8B-B14F-4D97-AF65-F5344CB8AC3E}">
        <p14:creationId xmlns:p14="http://schemas.microsoft.com/office/powerpoint/2010/main" val="82567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characteristics that can change, we can make the distinction between 'one off' and 'recurring'. </a:t>
            </a:r>
          </a:p>
          <a:p>
            <a:endParaRPr lang="en-US" dirty="0">
              <a:cs typeface="Calibri"/>
            </a:endParaRPr>
          </a:p>
          <a:p>
            <a:r>
              <a:rPr lang="en-US" dirty="0">
                <a:cs typeface="Calibri"/>
              </a:rPr>
              <a:t>Death can be described as 'one off', whereas pregnancy could be described as 'recurring’ (for mother’s who have multiple children). This matters as well in defining your study population. For example, in the case of pregnancy, you may need to decide which pregnancy to include. Including each incidence would mean clustering in your data and bias. </a:t>
            </a:r>
          </a:p>
          <a:p>
            <a:endParaRPr lang="en-US" dirty="0">
              <a:cs typeface="Calibri"/>
            </a:endParaRPr>
          </a:p>
          <a:p>
            <a:r>
              <a:rPr lang="en-US" dirty="0">
                <a:cs typeface="Calibri"/>
              </a:rPr>
              <a:t>Of course, pregnancy is more of a period rather than a single point in time. So, if, based on other constraints, your study period ends in mid 2021, do you include a pregnancy that starts before that cut-off, but ends after it? To be able to curate your data, you'll need to make these specific decisions so that the curation code can reflect it.</a:t>
            </a:r>
          </a:p>
          <a:p>
            <a:endParaRPr lang="en-US" dirty="0">
              <a:cs typeface="Calibri"/>
            </a:endParaRPr>
          </a:p>
          <a:p>
            <a:r>
              <a:rPr lang="en-US" dirty="0">
                <a:cs typeface="Calibri"/>
              </a:rPr>
              <a:t>These might feel like niche situations, but they actually come up fairly often. Defining a study population as having a 'history of heart disease' would be analogous to the one-off characteristic. You may have several cardiac events but after your first one, you then always have 'a history' of it. Likewise, anything involving </a:t>
            </a:r>
            <a:r>
              <a:rPr lang="en-US" dirty="0" err="1">
                <a:cs typeface="Calibri"/>
              </a:rPr>
              <a:t>hospitalisation</a:t>
            </a:r>
            <a:r>
              <a:rPr lang="en-US" dirty="0">
                <a:cs typeface="Calibri"/>
              </a:rPr>
              <a:t> is sometimes more of a 'period' than a single point in time, so it requires similar consideration to to the pregnancy situation. Many events have the potential to be recurring, so decisions as to which event to include do need to be made. For this, often studies will either consider only 'the first occurring', or 'first occurring in study window', or simply aggregate it to 'any example' or 'count of events'. </a:t>
            </a:r>
          </a:p>
        </p:txBody>
      </p:sp>
      <p:sp>
        <p:nvSpPr>
          <p:cNvPr id="4" name="Slide Number Placeholder 3"/>
          <p:cNvSpPr>
            <a:spLocks noGrp="1"/>
          </p:cNvSpPr>
          <p:nvPr>
            <p:ph type="sldNum" sz="quarter" idx="5"/>
          </p:nvPr>
        </p:nvSpPr>
        <p:spPr/>
        <p:txBody>
          <a:bodyPr/>
          <a:lstStyle/>
          <a:p>
            <a:fld id="{333C2044-51F5-4C57-A2FF-5D4288409024}" type="slidenum">
              <a:t>23</a:t>
            </a:fld>
            <a:endParaRPr lang="en-GB"/>
          </a:p>
        </p:txBody>
      </p:sp>
    </p:spTree>
    <p:extLst>
      <p:ext uri="{BB962C8B-B14F-4D97-AF65-F5344CB8AC3E}">
        <p14:creationId xmlns:p14="http://schemas.microsoft.com/office/powerpoint/2010/main" val="1598122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You might be interested only in patients with a history of a certain disease or healthcare event. So, to find these people you'll rely on related datasets that record the given disease or event. However, these datasets may only be available from a certain year onwards. You can start exploring this coverage using the Dataset Summary Dashboard we provide.</a:t>
            </a:r>
          </a:p>
          <a:p>
            <a:endParaRPr lang="en-US" dirty="0">
              <a:cs typeface="Calibri"/>
            </a:endParaRPr>
          </a:p>
          <a:p>
            <a:r>
              <a:rPr lang="en-US" dirty="0">
                <a:cs typeface="Calibri"/>
              </a:rPr>
              <a:t>https://bhfdatasciencecentre.org/dashboard/</a:t>
            </a:r>
          </a:p>
          <a:p>
            <a:endParaRPr lang="en-US" dirty="0">
              <a:cs typeface="Calibri"/>
            </a:endParaRPr>
          </a:p>
        </p:txBody>
      </p:sp>
      <p:sp>
        <p:nvSpPr>
          <p:cNvPr id="4" name="Slide Number Placeholder 3"/>
          <p:cNvSpPr>
            <a:spLocks noGrp="1"/>
          </p:cNvSpPr>
          <p:nvPr>
            <p:ph type="sldNum" sz="quarter" idx="5"/>
          </p:nvPr>
        </p:nvSpPr>
        <p:spPr/>
        <p:txBody>
          <a:bodyPr/>
          <a:lstStyle/>
          <a:p>
            <a:fld id="{333C2044-51F5-4C57-A2FF-5D4288409024}" type="slidenum">
              <a:t>5</a:t>
            </a:fld>
            <a:endParaRPr lang="en-GB"/>
          </a:p>
        </p:txBody>
      </p:sp>
    </p:spTree>
    <p:extLst>
      <p:ext uri="{BB962C8B-B14F-4D97-AF65-F5344CB8AC3E}">
        <p14:creationId xmlns:p14="http://schemas.microsoft.com/office/powerpoint/2010/main" val="2122566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example, you can see that the coverage of the selected dataset only begins in 2019. Therefore, the earliest data we can use is from 2019 onwards, and so this may be the earliest cut-off for our study window. We can also see that (at the time of checking) the data was only reported up until 2024. So, even though we're at the end of 2024, there may be data from several of the most recent months that hasn't been made available yet.</a:t>
            </a:r>
            <a:br>
              <a:rPr lang="en-US" dirty="0">
                <a:cs typeface="+mn-lt"/>
              </a:rPr>
            </a:br>
            <a:br>
              <a:rPr lang="en-US" dirty="0">
                <a:cs typeface="+mn-lt"/>
              </a:rPr>
            </a:br>
            <a:r>
              <a:rPr lang="en-US" dirty="0">
                <a:cs typeface="Calibri"/>
              </a:rPr>
              <a:t>It's important to consider all the data (and therefore datasets) that are integral to defining your population of interest. Once you understand the limitations in the coverage of these, you'll have a clearer idea of your study window.</a:t>
            </a:r>
          </a:p>
        </p:txBody>
      </p:sp>
      <p:sp>
        <p:nvSpPr>
          <p:cNvPr id="4" name="Slide Number Placeholder 3"/>
          <p:cNvSpPr>
            <a:spLocks noGrp="1"/>
          </p:cNvSpPr>
          <p:nvPr>
            <p:ph type="sldNum" sz="quarter" idx="5"/>
          </p:nvPr>
        </p:nvSpPr>
        <p:spPr/>
        <p:txBody>
          <a:bodyPr/>
          <a:lstStyle/>
          <a:p>
            <a:fld id="{333C2044-51F5-4C57-A2FF-5D4288409024}" type="slidenum">
              <a:t>6</a:t>
            </a:fld>
            <a:endParaRPr lang="en-GB"/>
          </a:p>
        </p:txBody>
      </p:sp>
    </p:spTree>
    <p:extLst>
      <p:ext uri="{BB962C8B-B14F-4D97-AF65-F5344CB8AC3E}">
        <p14:creationId xmlns:p14="http://schemas.microsoft.com/office/powerpoint/2010/main" val="194092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Coverage doesn't just tell us when the data becomes available, it also indicates when the data becomes reliable. Often, some parts of the country will be quicker to adopt reporting practices than others, or guidance on reporting may change at certain points in time. Additionally, sometimes there are errors or strange quirks appearing in the data (known as artefacts). </a:t>
            </a:r>
          </a:p>
          <a:p>
            <a:endParaRPr lang="en-US" dirty="0">
              <a:cs typeface="Calibri"/>
            </a:endParaRPr>
          </a:p>
          <a:p>
            <a:r>
              <a:rPr lang="en-US" dirty="0">
                <a:cs typeface="Calibri"/>
              </a:rPr>
              <a:t>Coverage plots are a good way to pick up on these, and for this example we can see that although the dataset is available from 2019, it only reached full coverage from 2021. Therefore, there might be a question over whether to include data from 2019 and 2020. On the one hand including them offers more data, but on the other hand there might be questions over how representative those years are. </a:t>
            </a:r>
            <a:r>
              <a:rPr lang="en-US" dirty="0">
                <a:highlight>
                  <a:srgbClr val="FFFF00"/>
                </a:highlight>
                <a:cs typeface="Calibri"/>
              </a:rPr>
              <a:t>Do the patients/event covered in those give a fair impression of those that were not. </a:t>
            </a:r>
          </a:p>
          <a:p>
            <a:endParaRPr lang="en-US" dirty="0">
              <a:cs typeface="Calibri"/>
            </a:endParaRPr>
          </a:p>
          <a:p>
            <a:r>
              <a:rPr lang="en-US" dirty="0">
                <a:cs typeface="Calibri"/>
              </a:rPr>
              <a:t>This is an important consideration in defining your study window and may well be something to </a:t>
            </a:r>
            <a:r>
              <a:rPr lang="en-US" dirty="0" err="1">
                <a:cs typeface="Calibri"/>
              </a:rPr>
              <a:t>scrutinise</a:t>
            </a:r>
            <a:r>
              <a:rPr lang="en-US" dirty="0">
                <a:cs typeface="Calibri"/>
              </a:rPr>
              <a:t> or adjust for, and importantly reflect in your published findings.</a:t>
            </a:r>
          </a:p>
          <a:p>
            <a:endParaRPr lang="en-US" dirty="0">
              <a:cs typeface="Calibri"/>
            </a:endParaRPr>
          </a:p>
        </p:txBody>
      </p:sp>
      <p:sp>
        <p:nvSpPr>
          <p:cNvPr id="4" name="Slide Number Placeholder 3"/>
          <p:cNvSpPr>
            <a:spLocks noGrp="1"/>
          </p:cNvSpPr>
          <p:nvPr>
            <p:ph type="sldNum" sz="quarter" idx="5"/>
          </p:nvPr>
        </p:nvSpPr>
        <p:spPr/>
        <p:txBody>
          <a:bodyPr/>
          <a:lstStyle/>
          <a:p>
            <a:fld id="{333C2044-51F5-4C57-A2FF-5D4288409024}" type="slidenum">
              <a:t>7</a:t>
            </a:fld>
            <a:endParaRPr lang="en-GB"/>
          </a:p>
        </p:txBody>
      </p:sp>
    </p:spTree>
    <p:extLst>
      <p:ext uri="{BB962C8B-B14F-4D97-AF65-F5344CB8AC3E}">
        <p14:creationId xmlns:p14="http://schemas.microsoft.com/office/powerpoint/2010/main" val="2712831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Other things may also play a part in defining your study window. External interventions may mean that, although datasets may have an earlier start date, the healthcare ecosystem changes from a certain point. Thus, if the group, or events, you are studying depend on this, you might be similarly limited by it.</a:t>
            </a:r>
          </a:p>
          <a:p>
            <a:endParaRPr lang="en-US" dirty="0">
              <a:cs typeface="Calibri"/>
            </a:endParaRPr>
          </a:p>
          <a:p>
            <a:r>
              <a:rPr lang="en-US" dirty="0">
                <a:cs typeface="Calibri"/>
              </a:rPr>
              <a:t>An easy example would be COVID-19 diagnoses. Record keeping of infectious diseases might date back decades, but if the COVID-19 variant you are interested in was first diagnosed in the UK in 2020, then this timepoint will be the earliest at which you can usefully use data. Hence, your study window start date will be limited by this.</a:t>
            </a:r>
          </a:p>
        </p:txBody>
      </p:sp>
      <p:sp>
        <p:nvSpPr>
          <p:cNvPr id="4" name="Slide Number Placeholder 3"/>
          <p:cNvSpPr>
            <a:spLocks noGrp="1"/>
          </p:cNvSpPr>
          <p:nvPr>
            <p:ph type="sldNum" sz="quarter" idx="5"/>
          </p:nvPr>
        </p:nvSpPr>
        <p:spPr/>
        <p:txBody>
          <a:bodyPr/>
          <a:lstStyle/>
          <a:p>
            <a:fld id="{333C2044-51F5-4C57-A2FF-5D4288409024}" type="slidenum">
              <a:t>8</a:t>
            </a:fld>
            <a:endParaRPr lang="en-GB"/>
          </a:p>
        </p:txBody>
      </p:sp>
    </p:spTree>
    <p:extLst>
      <p:ext uri="{BB962C8B-B14F-4D97-AF65-F5344CB8AC3E}">
        <p14:creationId xmlns:p14="http://schemas.microsoft.com/office/powerpoint/2010/main" val="21260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Likewise, you may be interested in </a:t>
            </a:r>
            <a:r>
              <a:rPr lang="en-US" dirty="0" err="1">
                <a:cs typeface="Calibri"/>
              </a:rPr>
              <a:t>behaviour</a:t>
            </a:r>
            <a:r>
              <a:rPr lang="en-US" dirty="0">
                <a:cs typeface="Calibri"/>
              </a:rPr>
              <a:t> and health system changes resulting from the pandemic, in which the first lockdown might be a more relevant limitation to you. This occurred in late March 2020.</a:t>
            </a:r>
          </a:p>
        </p:txBody>
      </p:sp>
      <p:sp>
        <p:nvSpPr>
          <p:cNvPr id="4" name="Slide Number Placeholder 3"/>
          <p:cNvSpPr>
            <a:spLocks noGrp="1"/>
          </p:cNvSpPr>
          <p:nvPr>
            <p:ph type="sldNum" sz="quarter" idx="5"/>
          </p:nvPr>
        </p:nvSpPr>
        <p:spPr/>
        <p:txBody>
          <a:bodyPr/>
          <a:lstStyle/>
          <a:p>
            <a:fld id="{333C2044-51F5-4C57-A2FF-5D4288409024}" type="slidenum">
              <a:t>9</a:t>
            </a:fld>
            <a:endParaRPr lang="en-GB"/>
          </a:p>
        </p:txBody>
      </p:sp>
    </p:spTree>
    <p:extLst>
      <p:ext uri="{BB962C8B-B14F-4D97-AF65-F5344CB8AC3E}">
        <p14:creationId xmlns:p14="http://schemas.microsoft.com/office/powerpoint/2010/main" val="227571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Or you may be considering the introduction of the vaccine as part of your study. This occurred at the end of 2020.</a:t>
            </a:r>
          </a:p>
        </p:txBody>
      </p:sp>
      <p:sp>
        <p:nvSpPr>
          <p:cNvPr id="4" name="Slide Number Placeholder 3"/>
          <p:cNvSpPr>
            <a:spLocks noGrp="1"/>
          </p:cNvSpPr>
          <p:nvPr>
            <p:ph type="sldNum" sz="quarter" idx="5"/>
          </p:nvPr>
        </p:nvSpPr>
        <p:spPr/>
        <p:txBody>
          <a:bodyPr/>
          <a:lstStyle/>
          <a:p>
            <a:fld id="{333C2044-51F5-4C57-A2FF-5D4288409024}" type="slidenum">
              <a:t>10</a:t>
            </a:fld>
            <a:endParaRPr lang="en-GB"/>
          </a:p>
        </p:txBody>
      </p:sp>
    </p:spTree>
    <p:extLst>
      <p:ext uri="{BB962C8B-B14F-4D97-AF65-F5344CB8AC3E}">
        <p14:creationId xmlns:p14="http://schemas.microsoft.com/office/powerpoint/2010/main" val="422575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study window is shaped by a) who you want to observe, and b) what you want to observe about them. Once you have decided who, you may need to consider further decisions about the observation period i.e., the period of time you'll collect those observations.</a:t>
            </a:r>
          </a:p>
        </p:txBody>
      </p:sp>
      <p:sp>
        <p:nvSpPr>
          <p:cNvPr id="4" name="Slide Number Placeholder 3"/>
          <p:cNvSpPr>
            <a:spLocks noGrp="1"/>
          </p:cNvSpPr>
          <p:nvPr>
            <p:ph type="sldNum" sz="quarter" idx="5"/>
          </p:nvPr>
        </p:nvSpPr>
        <p:spPr/>
        <p:txBody>
          <a:bodyPr/>
          <a:lstStyle/>
          <a:p>
            <a:fld id="{333C2044-51F5-4C57-A2FF-5D4288409024}" type="slidenum">
              <a:t>11</a:t>
            </a:fld>
            <a:endParaRPr lang="en-GB"/>
          </a:p>
        </p:txBody>
      </p:sp>
    </p:spTree>
    <p:extLst>
      <p:ext uri="{BB962C8B-B14F-4D97-AF65-F5344CB8AC3E}">
        <p14:creationId xmlns:p14="http://schemas.microsoft.com/office/powerpoint/2010/main" val="412732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1B0F-DE2A-B3A0-BAC6-FEB60E9E3C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024C079-2493-301F-600A-951FD05E9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042CE2-2337-306E-6B29-3CC93B858A39}"/>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76120B1F-DDA6-804A-F559-F8197AE9C9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FE9D2A4-1083-A225-6612-4E658787EDAF}"/>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506807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5D14-76BC-5641-3E7D-12967D243A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591CBC-B2D3-9C2B-7255-655B7A9013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6406BA-2421-6B8E-37BD-70E944ECB9D9}"/>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471F9A7C-24B2-1C75-0BE0-7C1BCA7079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458574-1D37-4000-A5EC-AD2F1425F014}"/>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2347055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85469E-04A0-EB7A-EB04-ACCDFC575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9F7244-D5E7-C543-0930-4EBC86CE15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D11D1E-ECBC-F640-9463-B2F41A404F04}"/>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B5AA17CC-0D97-6ECD-2D5C-9BF7B3624A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64C4EB-7C34-1D23-C5B1-3A7A66EF038D}"/>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4260745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A1D67-28E3-381C-F72F-9AE535AE96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7CFF9CE-9488-804C-1FEF-090D5CB5BC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7B0945B-9780-864C-06EE-97DCA36E7C70}"/>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A2862BDE-44A7-543C-7427-C545DDFF0D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81DF61-4EDF-51B3-E7CD-8F2BED951C70}"/>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1269519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D8A2-6835-6D0C-80C0-BF8CD861DF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AD19C04-EC9D-EE86-5CE6-99BBB28F45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69172-82BD-7951-FC25-115A1705ACC8}"/>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897BE76A-E996-7A66-B1AF-E9EAEE2445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60CB7F-C095-E899-36D5-EBF98A44F7EF}"/>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1820665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F5276-F623-FBFB-2982-55ACBED80C1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CC7918-4FC7-E437-55CE-4BD930F8F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17EE0DA-611A-C6D0-2D04-AED37802F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8B3C5A9-2BCE-EB13-68E3-77E237AD0D66}"/>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6" name="Footer Placeholder 5">
            <a:extLst>
              <a:ext uri="{FF2B5EF4-FFF2-40B4-BE49-F238E27FC236}">
                <a16:creationId xmlns:a16="http://schemas.microsoft.com/office/drawing/2014/main" id="{C6EF3D99-B09F-2FF9-2C5A-440A5A7E5F5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FD67508-5F57-59DE-DC9D-931B13CB34EC}"/>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23070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05C64-D427-68AB-5B89-5866113B47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1025C97-931A-1EF5-DE2C-62857C17C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A7547C-9B77-E68B-5158-C836DDE7F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B55C3DB-33C4-7DE1-7850-B136824974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F7E343-74B8-9B38-3062-A18C14AB80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FD06DD-6277-93F8-0A27-7EFA46C65DBE}"/>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8" name="Footer Placeholder 7">
            <a:extLst>
              <a:ext uri="{FF2B5EF4-FFF2-40B4-BE49-F238E27FC236}">
                <a16:creationId xmlns:a16="http://schemas.microsoft.com/office/drawing/2014/main" id="{E58F9F6A-0527-03D2-B9D5-6F212B906C5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040EDD-2E16-8222-739E-ABA831D477F5}"/>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474668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E952-81E0-366F-0672-510AC8D8D2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D241BAD-FC04-A39E-DBE9-FA20E54D030F}"/>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4" name="Footer Placeholder 3">
            <a:extLst>
              <a:ext uri="{FF2B5EF4-FFF2-40B4-BE49-F238E27FC236}">
                <a16:creationId xmlns:a16="http://schemas.microsoft.com/office/drawing/2014/main" id="{FB3A81BF-CA3E-C225-1684-5F3781DC382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72E2F5-44F0-9B32-31B5-15CED1F74661}"/>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2870948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3E13D3-516D-3F4E-97A5-2C1718AF947A}"/>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3" name="Footer Placeholder 2">
            <a:extLst>
              <a:ext uri="{FF2B5EF4-FFF2-40B4-BE49-F238E27FC236}">
                <a16:creationId xmlns:a16="http://schemas.microsoft.com/office/drawing/2014/main" id="{B40FE563-F298-572C-CACF-EC7CA7E3CCF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B266864-B73C-D7F7-C5AB-65662FD77367}"/>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414755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C950-30D2-0FC4-35FE-F726E9EF2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6229CAA-AD50-3002-9AEE-951D0E9ACB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1E897B2-9DF0-7FAC-B063-68837664E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74729-39AB-FD2B-123C-7166EE670CDE}"/>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6" name="Footer Placeholder 5">
            <a:extLst>
              <a:ext uri="{FF2B5EF4-FFF2-40B4-BE49-F238E27FC236}">
                <a16:creationId xmlns:a16="http://schemas.microsoft.com/office/drawing/2014/main" id="{7C514AE0-088D-9D0E-8F9F-DD19AC2018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84B15C-3335-1DB3-6A7B-C2583148EFA1}"/>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3962404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3AD9-E03F-BDA1-A3C4-F4E6524BD9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985FD4-4D7F-4126-A0DC-F6023686E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7AA366-4343-D987-B4FF-EB489D2776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15277-D3B0-7311-0ED0-1E5C6AB113A8}"/>
              </a:ext>
            </a:extLst>
          </p:cNvPr>
          <p:cNvSpPr>
            <a:spLocks noGrp="1"/>
          </p:cNvSpPr>
          <p:nvPr>
            <p:ph type="dt" sz="half" idx="10"/>
          </p:nvPr>
        </p:nvSpPr>
        <p:spPr/>
        <p:txBody>
          <a:bodyPr/>
          <a:lstStyle/>
          <a:p>
            <a:fld id="{A38A0973-9325-4002-BA4C-08E983E0F7A3}" type="datetimeFigureOut">
              <a:rPr lang="en-GB" smtClean="0"/>
              <a:t>16/10/2024</a:t>
            </a:fld>
            <a:endParaRPr lang="en-GB"/>
          </a:p>
        </p:txBody>
      </p:sp>
      <p:sp>
        <p:nvSpPr>
          <p:cNvPr id="6" name="Footer Placeholder 5">
            <a:extLst>
              <a:ext uri="{FF2B5EF4-FFF2-40B4-BE49-F238E27FC236}">
                <a16:creationId xmlns:a16="http://schemas.microsoft.com/office/drawing/2014/main" id="{E75B45E1-AE71-2E84-BFAC-D6F77ECBD8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10C56A-B86D-E784-949E-C0C06221068F}"/>
              </a:ext>
            </a:extLst>
          </p:cNvPr>
          <p:cNvSpPr>
            <a:spLocks noGrp="1"/>
          </p:cNvSpPr>
          <p:nvPr>
            <p:ph type="sldNum" sz="quarter" idx="12"/>
          </p:nvPr>
        </p:nvSpPr>
        <p:spPr/>
        <p:txBody>
          <a:bodyPr/>
          <a:lstStyle/>
          <a:p>
            <a:fld id="{A1140E3D-6308-4F10-81E5-53B524116A8A}" type="slidenum">
              <a:rPr lang="en-GB" smtClean="0"/>
              <a:t>‹#›</a:t>
            </a:fld>
            <a:endParaRPr lang="en-GB"/>
          </a:p>
        </p:txBody>
      </p:sp>
    </p:spTree>
    <p:extLst>
      <p:ext uri="{BB962C8B-B14F-4D97-AF65-F5344CB8AC3E}">
        <p14:creationId xmlns:p14="http://schemas.microsoft.com/office/powerpoint/2010/main" val="82853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751D2-C5E9-88F1-1C78-06E062F31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B6A292-723D-26B8-629F-6103E8E476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75B78C-BDED-65C0-4013-525E9DE3E0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8A0973-9325-4002-BA4C-08E983E0F7A3}" type="datetimeFigureOut">
              <a:rPr lang="en-GB" smtClean="0"/>
              <a:t>16/10/2024</a:t>
            </a:fld>
            <a:endParaRPr lang="en-GB"/>
          </a:p>
        </p:txBody>
      </p:sp>
      <p:sp>
        <p:nvSpPr>
          <p:cNvPr id="5" name="Footer Placeholder 4">
            <a:extLst>
              <a:ext uri="{FF2B5EF4-FFF2-40B4-BE49-F238E27FC236}">
                <a16:creationId xmlns:a16="http://schemas.microsoft.com/office/drawing/2014/main" id="{B0466708-D636-3CD1-8FFC-603D25EAC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B20AC40-46F2-E1DF-C819-5A9645A5F6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140E3D-6308-4F10-81E5-53B524116A8A}" type="slidenum">
              <a:rPr lang="en-GB" smtClean="0"/>
              <a:t>‹#›</a:t>
            </a:fld>
            <a:endParaRPr lang="en-GB"/>
          </a:p>
        </p:txBody>
      </p:sp>
    </p:spTree>
    <p:extLst>
      <p:ext uri="{BB962C8B-B14F-4D97-AF65-F5344CB8AC3E}">
        <p14:creationId xmlns:p14="http://schemas.microsoft.com/office/powerpoint/2010/main" val="896029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5_BD945BC0.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bhfdatasciencecentre.org/dashboar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bhfdatasciencecentre.org/dashboard/" TargetMode="External"/></Relationships>
</file>

<file path=ppt/slides/_rels/slide7.xml.rels><?xml version="1.0" encoding="UTF-8" standalone="yes"?>
<Relationships xmlns="http://schemas.openxmlformats.org/package/2006/relationships"><Relationship Id="rId3" Type="http://schemas.microsoft.com/office/2018/10/relationships/comments" Target="../comments/modernComment_103_6AB945B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bhfdatasciencecentre.org/dashboard/" TargetMode="External"/><Relationship Id="rId4" Type="http://schemas.openxmlformats.org/officeDocument/2006/relationships/image" Target="../media/image2.tm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8DCB-99D9-7CF1-2B27-DCFE21AB2B47}"/>
              </a:ext>
            </a:extLst>
          </p:cNvPr>
          <p:cNvSpPr>
            <a:spLocks noGrp="1"/>
          </p:cNvSpPr>
          <p:nvPr>
            <p:ph type="ctrTitle"/>
          </p:nvPr>
        </p:nvSpPr>
        <p:spPr/>
        <p:txBody>
          <a:bodyPr/>
          <a:lstStyle/>
          <a:p>
            <a:r>
              <a:rPr lang="en-GB" dirty="0"/>
              <a:t>Defining time periods</a:t>
            </a:r>
          </a:p>
        </p:txBody>
      </p:sp>
      <p:sp>
        <p:nvSpPr>
          <p:cNvPr id="3" name="Subtitle 2">
            <a:extLst>
              <a:ext uri="{FF2B5EF4-FFF2-40B4-BE49-F238E27FC236}">
                <a16:creationId xmlns:a16="http://schemas.microsoft.com/office/drawing/2014/main" id="{5C14145E-2927-F64B-8F01-515892B64BF5}"/>
              </a:ext>
            </a:extLst>
          </p:cNvPr>
          <p:cNvSpPr>
            <a:spLocks noGrp="1"/>
          </p:cNvSpPr>
          <p:nvPr>
            <p:ph type="subTitle" idx="1"/>
          </p:nvPr>
        </p:nvSpPr>
        <p:spPr/>
        <p:txBody>
          <a:bodyPr/>
          <a:lstStyle/>
          <a:p>
            <a:r>
              <a:rPr lang="en-GB" dirty="0"/>
              <a:t>How to write up the specs for your cohort and the time periods involved, so that it’s ready to code</a:t>
            </a:r>
          </a:p>
        </p:txBody>
      </p:sp>
    </p:spTree>
    <p:extLst>
      <p:ext uri="{BB962C8B-B14F-4D97-AF65-F5344CB8AC3E}">
        <p14:creationId xmlns:p14="http://schemas.microsoft.com/office/powerpoint/2010/main" val="416312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Limited by external interventions</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2281767"/>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54254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54254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54254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54254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54254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54254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54254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54254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54254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54254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54254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54254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54254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54254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542540"/>
            <a:ext cx="610869" cy="261610"/>
          </a:xfrm>
          <a:prstGeom prst="rect">
            <a:avLst/>
          </a:prstGeom>
          <a:noFill/>
        </p:spPr>
        <p:txBody>
          <a:bodyPr wrap="square" rtlCol="0">
            <a:spAutoFit/>
          </a:bodyPr>
          <a:lstStyle/>
          <a:p>
            <a:pPr algn="ctr"/>
            <a:r>
              <a:rPr lang="en-GB" sz="1100" dirty="0"/>
              <a:t>…</a:t>
            </a:r>
          </a:p>
        </p:txBody>
      </p:sp>
      <p:sp>
        <p:nvSpPr>
          <p:cNvPr id="2" name="TextBox 1">
            <a:extLst>
              <a:ext uri="{FF2B5EF4-FFF2-40B4-BE49-F238E27FC236}">
                <a16:creationId xmlns:a16="http://schemas.microsoft.com/office/drawing/2014/main" id="{AC628C1E-E108-5B26-95A3-71918F0640F5}"/>
              </a:ext>
            </a:extLst>
          </p:cNvPr>
          <p:cNvSpPr txBox="1"/>
          <p:nvPr/>
        </p:nvSpPr>
        <p:spPr>
          <a:xfrm>
            <a:off x="869737" y="1839399"/>
            <a:ext cx="610869" cy="261610"/>
          </a:xfrm>
          <a:prstGeom prst="rect">
            <a:avLst/>
          </a:prstGeom>
          <a:noFill/>
        </p:spPr>
        <p:txBody>
          <a:bodyPr wrap="square" rtlCol="0">
            <a:spAutoFit/>
          </a:bodyPr>
          <a:lstStyle/>
          <a:p>
            <a:pPr algn="ctr"/>
            <a:r>
              <a:rPr lang="en-GB" sz="1100" dirty="0"/>
              <a:t>Covid</a:t>
            </a:r>
          </a:p>
        </p:txBody>
      </p:sp>
      <p:sp>
        <p:nvSpPr>
          <p:cNvPr id="3" name="Rectangle 2">
            <a:extLst>
              <a:ext uri="{FF2B5EF4-FFF2-40B4-BE49-F238E27FC236}">
                <a16:creationId xmlns:a16="http://schemas.microsoft.com/office/drawing/2014/main" id="{757ACB0E-0861-2B2E-3517-79ABC5833C4B}"/>
              </a:ext>
            </a:extLst>
          </p:cNvPr>
          <p:cNvSpPr/>
          <p:nvPr/>
        </p:nvSpPr>
        <p:spPr>
          <a:xfrm>
            <a:off x="1205017"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420150C-35C2-131B-67BF-1123D62F41F9}"/>
              </a:ext>
            </a:extLst>
          </p:cNvPr>
          <p:cNvSpPr/>
          <p:nvPr/>
        </p:nvSpPr>
        <p:spPr>
          <a:xfrm>
            <a:off x="1899284"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03D1C2D-0EFB-E651-3B60-D12F78AEC75A}"/>
              </a:ext>
            </a:extLst>
          </p:cNvPr>
          <p:cNvSpPr/>
          <p:nvPr/>
        </p:nvSpPr>
        <p:spPr>
          <a:xfrm>
            <a:off x="2593551"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1FB9B08-256D-DE0A-B82F-D5693EDEB9E0}"/>
              </a:ext>
            </a:extLst>
          </p:cNvPr>
          <p:cNvSpPr/>
          <p:nvPr/>
        </p:nvSpPr>
        <p:spPr>
          <a:xfrm>
            <a:off x="3287818"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8017877-582C-5CE0-9825-12FF33936ED2}"/>
              </a:ext>
            </a:extLst>
          </p:cNvPr>
          <p:cNvSpPr/>
          <p:nvPr/>
        </p:nvSpPr>
        <p:spPr>
          <a:xfrm>
            <a:off x="3982085"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A9CE7796-53BD-41C0-E78E-506F126F5FC3}"/>
              </a:ext>
            </a:extLst>
          </p:cNvPr>
          <p:cNvSpPr/>
          <p:nvPr/>
        </p:nvSpPr>
        <p:spPr>
          <a:xfrm>
            <a:off x="4676352"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F3CB7FE-09FE-D27B-BA01-6B44F165398D}"/>
              </a:ext>
            </a:extLst>
          </p:cNvPr>
          <p:cNvSpPr/>
          <p:nvPr/>
        </p:nvSpPr>
        <p:spPr>
          <a:xfrm>
            <a:off x="5370619"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853623E-8EEB-6F63-4920-AFBDA0FA6175}"/>
              </a:ext>
            </a:extLst>
          </p:cNvPr>
          <p:cNvSpPr/>
          <p:nvPr/>
        </p:nvSpPr>
        <p:spPr>
          <a:xfrm>
            <a:off x="6064886"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9E9AD90E-620A-91F9-F2E0-DE19D3399A92}"/>
              </a:ext>
            </a:extLst>
          </p:cNvPr>
          <p:cNvSpPr/>
          <p:nvPr/>
        </p:nvSpPr>
        <p:spPr>
          <a:xfrm>
            <a:off x="6759148" y="3680429"/>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04E981D-3A6F-9A7A-C720-BBC48AA90E98}"/>
              </a:ext>
            </a:extLst>
          </p:cNvPr>
          <p:cNvSpPr/>
          <p:nvPr/>
        </p:nvSpPr>
        <p:spPr>
          <a:xfrm>
            <a:off x="7453415"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896DE144-CC3E-8A9E-C448-203099D17239}"/>
              </a:ext>
            </a:extLst>
          </p:cNvPr>
          <p:cNvSpPr/>
          <p:nvPr/>
        </p:nvSpPr>
        <p:spPr>
          <a:xfrm>
            <a:off x="8147682"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D9B06763-E9F6-364D-A8F4-2BE90AC8AFD4}"/>
              </a:ext>
            </a:extLst>
          </p:cNvPr>
          <p:cNvSpPr/>
          <p:nvPr/>
        </p:nvSpPr>
        <p:spPr>
          <a:xfrm>
            <a:off x="8841949"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3D1186A-525F-BE18-FD7F-52827577F1FE}"/>
              </a:ext>
            </a:extLst>
          </p:cNvPr>
          <p:cNvSpPr/>
          <p:nvPr/>
        </p:nvSpPr>
        <p:spPr>
          <a:xfrm>
            <a:off x="9536216"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2388C11-BEC6-EE47-0224-5CDB24E826A8}"/>
              </a:ext>
            </a:extLst>
          </p:cNvPr>
          <p:cNvSpPr/>
          <p:nvPr/>
        </p:nvSpPr>
        <p:spPr>
          <a:xfrm>
            <a:off x="10230483"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1399488A-59ED-F5DE-9E65-2C0006B38611}"/>
              </a:ext>
            </a:extLst>
          </p:cNvPr>
          <p:cNvSpPr txBox="1"/>
          <p:nvPr/>
        </p:nvSpPr>
        <p:spPr>
          <a:xfrm>
            <a:off x="10720704" y="3941202"/>
            <a:ext cx="449580" cy="261610"/>
          </a:xfrm>
          <a:prstGeom prst="rect">
            <a:avLst/>
          </a:prstGeom>
          <a:noFill/>
        </p:spPr>
        <p:txBody>
          <a:bodyPr wrap="square" rtlCol="0">
            <a:spAutoFit/>
          </a:bodyPr>
          <a:lstStyle/>
          <a:p>
            <a:pPr algn="ctr"/>
            <a:r>
              <a:rPr lang="en-GB" sz="1100" dirty="0"/>
              <a:t>…</a:t>
            </a:r>
          </a:p>
        </p:txBody>
      </p:sp>
      <p:sp>
        <p:nvSpPr>
          <p:cNvPr id="48" name="TextBox 47">
            <a:extLst>
              <a:ext uri="{FF2B5EF4-FFF2-40B4-BE49-F238E27FC236}">
                <a16:creationId xmlns:a16="http://schemas.microsoft.com/office/drawing/2014/main" id="{E4BF4B0B-1325-C3C6-0880-EB9AAC407E1B}"/>
              </a:ext>
            </a:extLst>
          </p:cNvPr>
          <p:cNvSpPr txBox="1"/>
          <p:nvPr/>
        </p:nvSpPr>
        <p:spPr>
          <a:xfrm>
            <a:off x="9966747" y="3941202"/>
            <a:ext cx="610869" cy="261610"/>
          </a:xfrm>
          <a:prstGeom prst="rect">
            <a:avLst/>
          </a:prstGeom>
          <a:noFill/>
        </p:spPr>
        <p:txBody>
          <a:bodyPr wrap="square" rtlCol="0">
            <a:spAutoFit/>
          </a:bodyPr>
          <a:lstStyle/>
          <a:p>
            <a:pPr algn="ctr"/>
            <a:r>
              <a:rPr lang="en-GB" sz="1100" dirty="0"/>
              <a:t>2024</a:t>
            </a:r>
          </a:p>
        </p:txBody>
      </p:sp>
      <p:sp>
        <p:nvSpPr>
          <p:cNvPr id="49" name="TextBox 48">
            <a:extLst>
              <a:ext uri="{FF2B5EF4-FFF2-40B4-BE49-F238E27FC236}">
                <a16:creationId xmlns:a16="http://schemas.microsoft.com/office/drawing/2014/main" id="{38E58EA0-7B9C-4620-65D6-A93C278BF087}"/>
              </a:ext>
            </a:extLst>
          </p:cNvPr>
          <p:cNvSpPr txBox="1"/>
          <p:nvPr/>
        </p:nvSpPr>
        <p:spPr>
          <a:xfrm>
            <a:off x="9274172" y="3941202"/>
            <a:ext cx="610869" cy="261610"/>
          </a:xfrm>
          <a:prstGeom prst="rect">
            <a:avLst/>
          </a:prstGeom>
          <a:noFill/>
        </p:spPr>
        <p:txBody>
          <a:bodyPr wrap="square" rtlCol="0">
            <a:spAutoFit/>
          </a:bodyPr>
          <a:lstStyle/>
          <a:p>
            <a:pPr algn="ctr"/>
            <a:r>
              <a:rPr lang="en-GB" sz="1100" dirty="0"/>
              <a:t>2023</a:t>
            </a:r>
          </a:p>
        </p:txBody>
      </p:sp>
      <p:sp>
        <p:nvSpPr>
          <p:cNvPr id="50" name="TextBox 49">
            <a:extLst>
              <a:ext uri="{FF2B5EF4-FFF2-40B4-BE49-F238E27FC236}">
                <a16:creationId xmlns:a16="http://schemas.microsoft.com/office/drawing/2014/main" id="{AD7FB678-F332-C198-07EA-26EAB07FB678}"/>
              </a:ext>
            </a:extLst>
          </p:cNvPr>
          <p:cNvSpPr txBox="1"/>
          <p:nvPr/>
        </p:nvSpPr>
        <p:spPr>
          <a:xfrm>
            <a:off x="8536514" y="3941202"/>
            <a:ext cx="610869" cy="261610"/>
          </a:xfrm>
          <a:prstGeom prst="rect">
            <a:avLst/>
          </a:prstGeom>
          <a:noFill/>
        </p:spPr>
        <p:txBody>
          <a:bodyPr wrap="square" rtlCol="0">
            <a:spAutoFit/>
          </a:bodyPr>
          <a:lstStyle/>
          <a:p>
            <a:pPr algn="ctr"/>
            <a:r>
              <a:rPr lang="en-GB" sz="1100" dirty="0"/>
              <a:t>2022</a:t>
            </a:r>
          </a:p>
        </p:txBody>
      </p:sp>
      <p:sp>
        <p:nvSpPr>
          <p:cNvPr id="51" name="TextBox 50">
            <a:extLst>
              <a:ext uri="{FF2B5EF4-FFF2-40B4-BE49-F238E27FC236}">
                <a16:creationId xmlns:a16="http://schemas.microsoft.com/office/drawing/2014/main" id="{A1517124-0BF1-6A9A-2075-25663CB5CF45}"/>
              </a:ext>
            </a:extLst>
          </p:cNvPr>
          <p:cNvSpPr txBox="1"/>
          <p:nvPr/>
        </p:nvSpPr>
        <p:spPr>
          <a:xfrm>
            <a:off x="7854101" y="3941202"/>
            <a:ext cx="610869" cy="261610"/>
          </a:xfrm>
          <a:prstGeom prst="rect">
            <a:avLst/>
          </a:prstGeom>
          <a:noFill/>
        </p:spPr>
        <p:txBody>
          <a:bodyPr wrap="square" rtlCol="0">
            <a:spAutoFit/>
          </a:bodyPr>
          <a:lstStyle/>
          <a:p>
            <a:pPr algn="ctr"/>
            <a:r>
              <a:rPr lang="en-GB" sz="1100" dirty="0"/>
              <a:t>2021</a:t>
            </a:r>
          </a:p>
        </p:txBody>
      </p:sp>
      <p:sp>
        <p:nvSpPr>
          <p:cNvPr id="52" name="TextBox 51">
            <a:extLst>
              <a:ext uri="{FF2B5EF4-FFF2-40B4-BE49-F238E27FC236}">
                <a16:creationId xmlns:a16="http://schemas.microsoft.com/office/drawing/2014/main" id="{8AB3938F-0350-5543-E400-3AA5C119E511}"/>
              </a:ext>
            </a:extLst>
          </p:cNvPr>
          <p:cNvSpPr txBox="1"/>
          <p:nvPr/>
        </p:nvSpPr>
        <p:spPr>
          <a:xfrm>
            <a:off x="7175917" y="3941202"/>
            <a:ext cx="610869" cy="261610"/>
          </a:xfrm>
          <a:prstGeom prst="rect">
            <a:avLst/>
          </a:prstGeom>
          <a:noFill/>
        </p:spPr>
        <p:txBody>
          <a:bodyPr wrap="square" rtlCol="0">
            <a:spAutoFit/>
          </a:bodyPr>
          <a:lstStyle/>
          <a:p>
            <a:pPr algn="ctr"/>
            <a:r>
              <a:rPr lang="en-GB" sz="1100" dirty="0"/>
              <a:t>2020</a:t>
            </a:r>
          </a:p>
        </p:txBody>
      </p:sp>
      <p:sp>
        <p:nvSpPr>
          <p:cNvPr id="53" name="TextBox 52">
            <a:extLst>
              <a:ext uri="{FF2B5EF4-FFF2-40B4-BE49-F238E27FC236}">
                <a16:creationId xmlns:a16="http://schemas.microsoft.com/office/drawing/2014/main" id="{9B872810-1A68-7965-778A-4C502E6215BA}"/>
              </a:ext>
            </a:extLst>
          </p:cNvPr>
          <p:cNvSpPr txBox="1"/>
          <p:nvPr/>
        </p:nvSpPr>
        <p:spPr>
          <a:xfrm>
            <a:off x="6483342" y="3941202"/>
            <a:ext cx="610869" cy="261610"/>
          </a:xfrm>
          <a:prstGeom prst="rect">
            <a:avLst/>
          </a:prstGeom>
          <a:noFill/>
        </p:spPr>
        <p:txBody>
          <a:bodyPr wrap="square" rtlCol="0">
            <a:spAutoFit/>
          </a:bodyPr>
          <a:lstStyle/>
          <a:p>
            <a:pPr algn="ctr"/>
            <a:r>
              <a:rPr lang="en-GB" sz="1100" dirty="0"/>
              <a:t>2019</a:t>
            </a:r>
          </a:p>
        </p:txBody>
      </p:sp>
      <p:sp>
        <p:nvSpPr>
          <p:cNvPr id="54" name="TextBox 53">
            <a:extLst>
              <a:ext uri="{FF2B5EF4-FFF2-40B4-BE49-F238E27FC236}">
                <a16:creationId xmlns:a16="http://schemas.microsoft.com/office/drawing/2014/main" id="{EDA69D0F-E445-8F72-2A82-43854D7431C0}"/>
              </a:ext>
            </a:extLst>
          </p:cNvPr>
          <p:cNvSpPr txBox="1"/>
          <p:nvPr/>
        </p:nvSpPr>
        <p:spPr>
          <a:xfrm>
            <a:off x="5745684" y="3941202"/>
            <a:ext cx="610869" cy="261610"/>
          </a:xfrm>
          <a:prstGeom prst="rect">
            <a:avLst/>
          </a:prstGeom>
          <a:noFill/>
        </p:spPr>
        <p:txBody>
          <a:bodyPr wrap="square" rtlCol="0">
            <a:spAutoFit/>
          </a:bodyPr>
          <a:lstStyle/>
          <a:p>
            <a:pPr algn="ctr"/>
            <a:r>
              <a:rPr lang="en-GB" sz="1100" dirty="0"/>
              <a:t>2018</a:t>
            </a:r>
          </a:p>
        </p:txBody>
      </p:sp>
      <p:sp>
        <p:nvSpPr>
          <p:cNvPr id="55" name="TextBox 54">
            <a:extLst>
              <a:ext uri="{FF2B5EF4-FFF2-40B4-BE49-F238E27FC236}">
                <a16:creationId xmlns:a16="http://schemas.microsoft.com/office/drawing/2014/main" id="{D05D95DC-56C8-1FF8-A6CB-4AB77BC6DE6B}"/>
              </a:ext>
            </a:extLst>
          </p:cNvPr>
          <p:cNvSpPr txBox="1"/>
          <p:nvPr/>
        </p:nvSpPr>
        <p:spPr>
          <a:xfrm>
            <a:off x="5063271" y="3941202"/>
            <a:ext cx="610869" cy="261610"/>
          </a:xfrm>
          <a:prstGeom prst="rect">
            <a:avLst/>
          </a:prstGeom>
          <a:noFill/>
        </p:spPr>
        <p:txBody>
          <a:bodyPr wrap="square" rtlCol="0">
            <a:spAutoFit/>
          </a:bodyPr>
          <a:lstStyle/>
          <a:p>
            <a:pPr algn="ctr"/>
            <a:r>
              <a:rPr lang="en-GB" sz="1100" dirty="0"/>
              <a:t>2017</a:t>
            </a:r>
          </a:p>
        </p:txBody>
      </p:sp>
      <p:sp>
        <p:nvSpPr>
          <p:cNvPr id="56" name="TextBox 55">
            <a:extLst>
              <a:ext uri="{FF2B5EF4-FFF2-40B4-BE49-F238E27FC236}">
                <a16:creationId xmlns:a16="http://schemas.microsoft.com/office/drawing/2014/main" id="{92FFF060-D093-7C9F-6AB5-4FA8CC78EC9B}"/>
              </a:ext>
            </a:extLst>
          </p:cNvPr>
          <p:cNvSpPr txBox="1"/>
          <p:nvPr/>
        </p:nvSpPr>
        <p:spPr>
          <a:xfrm>
            <a:off x="4370696" y="3941202"/>
            <a:ext cx="610869" cy="261610"/>
          </a:xfrm>
          <a:prstGeom prst="rect">
            <a:avLst/>
          </a:prstGeom>
          <a:noFill/>
        </p:spPr>
        <p:txBody>
          <a:bodyPr wrap="square" rtlCol="0">
            <a:spAutoFit/>
          </a:bodyPr>
          <a:lstStyle/>
          <a:p>
            <a:pPr algn="ctr"/>
            <a:r>
              <a:rPr lang="en-GB" sz="1100" dirty="0"/>
              <a:t>2016</a:t>
            </a:r>
          </a:p>
        </p:txBody>
      </p:sp>
      <p:sp>
        <p:nvSpPr>
          <p:cNvPr id="57" name="TextBox 56">
            <a:extLst>
              <a:ext uri="{FF2B5EF4-FFF2-40B4-BE49-F238E27FC236}">
                <a16:creationId xmlns:a16="http://schemas.microsoft.com/office/drawing/2014/main" id="{2C15AE6D-067F-C3ED-C5E5-86E981C94779}"/>
              </a:ext>
            </a:extLst>
          </p:cNvPr>
          <p:cNvSpPr txBox="1"/>
          <p:nvPr/>
        </p:nvSpPr>
        <p:spPr>
          <a:xfrm>
            <a:off x="3678121" y="3941202"/>
            <a:ext cx="610869" cy="261610"/>
          </a:xfrm>
          <a:prstGeom prst="rect">
            <a:avLst/>
          </a:prstGeom>
          <a:noFill/>
        </p:spPr>
        <p:txBody>
          <a:bodyPr wrap="square" rtlCol="0">
            <a:spAutoFit/>
          </a:bodyPr>
          <a:lstStyle/>
          <a:p>
            <a:pPr algn="ctr"/>
            <a:r>
              <a:rPr lang="en-GB" sz="1100" dirty="0"/>
              <a:t>2015</a:t>
            </a:r>
          </a:p>
        </p:txBody>
      </p:sp>
      <p:sp>
        <p:nvSpPr>
          <p:cNvPr id="58" name="TextBox 57">
            <a:extLst>
              <a:ext uri="{FF2B5EF4-FFF2-40B4-BE49-F238E27FC236}">
                <a16:creationId xmlns:a16="http://schemas.microsoft.com/office/drawing/2014/main" id="{3C39511D-8558-DBC5-BCA6-B4274C39A133}"/>
              </a:ext>
            </a:extLst>
          </p:cNvPr>
          <p:cNvSpPr txBox="1"/>
          <p:nvPr/>
        </p:nvSpPr>
        <p:spPr>
          <a:xfrm>
            <a:off x="2940463" y="3941202"/>
            <a:ext cx="610869" cy="261610"/>
          </a:xfrm>
          <a:prstGeom prst="rect">
            <a:avLst/>
          </a:prstGeom>
          <a:noFill/>
        </p:spPr>
        <p:txBody>
          <a:bodyPr wrap="square" rtlCol="0">
            <a:spAutoFit/>
          </a:bodyPr>
          <a:lstStyle/>
          <a:p>
            <a:pPr algn="ctr"/>
            <a:r>
              <a:rPr lang="en-GB" sz="1100" dirty="0"/>
              <a:t>2014</a:t>
            </a:r>
          </a:p>
        </p:txBody>
      </p:sp>
      <p:sp>
        <p:nvSpPr>
          <p:cNvPr id="59" name="TextBox 58">
            <a:extLst>
              <a:ext uri="{FF2B5EF4-FFF2-40B4-BE49-F238E27FC236}">
                <a16:creationId xmlns:a16="http://schemas.microsoft.com/office/drawing/2014/main" id="{0C91B2E2-5AAE-E3A7-9B3F-795E0BFC8FC4}"/>
              </a:ext>
            </a:extLst>
          </p:cNvPr>
          <p:cNvSpPr txBox="1"/>
          <p:nvPr/>
        </p:nvSpPr>
        <p:spPr>
          <a:xfrm>
            <a:off x="2258050" y="3941202"/>
            <a:ext cx="610869" cy="261610"/>
          </a:xfrm>
          <a:prstGeom prst="rect">
            <a:avLst/>
          </a:prstGeom>
          <a:noFill/>
        </p:spPr>
        <p:txBody>
          <a:bodyPr wrap="square" rtlCol="0">
            <a:spAutoFit/>
          </a:bodyPr>
          <a:lstStyle/>
          <a:p>
            <a:pPr algn="ctr"/>
            <a:r>
              <a:rPr lang="en-GB" sz="1100" dirty="0"/>
              <a:t>2013</a:t>
            </a:r>
          </a:p>
        </p:txBody>
      </p:sp>
      <p:sp>
        <p:nvSpPr>
          <p:cNvPr id="60" name="TextBox 59">
            <a:extLst>
              <a:ext uri="{FF2B5EF4-FFF2-40B4-BE49-F238E27FC236}">
                <a16:creationId xmlns:a16="http://schemas.microsoft.com/office/drawing/2014/main" id="{8E4FAB22-2FBE-9FE9-7D62-97453584ED23}"/>
              </a:ext>
            </a:extLst>
          </p:cNvPr>
          <p:cNvSpPr txBox="1"/>
          <p:nvPr/>
        </p:nvSpPr>
        <p:spPr>
          <a:xfrm>
            <a:off x="1581995" y="3941202"/>
            <a:ext cx="610869" cy="261610"/>
          </a:xfrm>
          <a:prstGeom prst="rect">
            <a:avLst/>
          </a:prstGeom>
          <a:noFill/>
        </p:spPr>
        <p:txBody>
          <a:bodyPr wrap="square" rtlCol="0">
            <a:spAutoFit/>
          </a:bodyPr>
          <a:lstStyle/>
          <a:p>
            <a:pPr algn="ctr"/>
            <a:r>
              <a:rPr lang="en-GB" sz="1100" dirty="0"/>
              <a:t>2012</a:t>
            </a:r>
          </a:p>
        </p:txBody>
      </p:sp>
      <p:sp>
        <p:nvSpPr>
          <p:cNvPr id="61" name="TextBox 60">
            <a:extLst>
              <a:ext uri="{FF2B5EF4-FFF2-40B4-BE49-F238E27FC236}">
                <a16:creationId xmlns:a16="http://schemas.microsoft.com/office/drawing/2014/main" id="{67D70A37-857B-4F49-EC8C-414D1BD5A1C4}"/>
              </a:ext>
            </a:extLst>
          </p:cNvPr>
          <p:cNvSpPr txBox="1"/>
          <p:nvPr/>
        </p:nvSpPr>
        <p:spPr>
          <a:xfrm>
            <a:off x="899582" y="3941202"/>
            <a:ext cx="610869" cy="261610"/>
          </a:xfrm>
          <a:prstGeom prst="rect">
            <a:avLst/>
          </a:prstGeom>
          <a:noFill/>
        </p:spPr>
        <p:txBody>
          <a:bodyPr wrap="square" rtlCol="0">
            <a:spAutoFit/>
          </a:bodyPr>
          <a:lstStyle/>
          <a:p>
            <a:pPr algn="ctr"/>
            <a:r>
              <a:rPr lang="en-GB" sz="1100" dirty="0"/>
              <a:t>…</a:t>
            </a:r>
          </a:p>
        </p:txBody>
      </p:sp>
      <p:sp>
        <p:nvSpPr>
          <p:cNvPr id="62" name="TextBox 61">
            <a:extLst>
              <a:ext uri="{FF2B5EF4-FFF2-40B4-BE49-F238E27FC236}">
                <a16:creationId xmlns:a16="http://schemas.microsoft.com/office/drawing/2014/main" id="{5A3E19CA-778A-4349-EB88-C543F01C9551}"/>
              </a:ext>
            </a:extLst>
          </p:cNvPr>
          <p:cNvSpPr txBox="1"/>
          <p:nvPr/>
        </p:nvSpPr>
        <p:spPr>
          <a:xfrm>
            <a:off x="711201" y="3238061"/>
            <a:ext cx="870794" cy="261610"/>
          </a:xfrm>
          <a:prstGeom prst="rect">
            <a:avLst/>
          </a:prstGeom>
          <a:noFill/>
        </p:spPr>
        <p:txBody>
          <a:bodyPr wrap="square" rtlCol="0">
            <a:spAutoFit/>
          </a:bodyPr>
          <a:lstStyle/>
          <a:p>
            <a:pPr algn="ctr"/>
            <a:r>
              <a:rPr lang="en-GB" sz="1100" dirty="0"/>
              <a:t>Lockdown</a:t>
            </a:r>
          </a:p>
        </p:txBody>
      </p:sp>
      <p:sp>
        <p:nvSpPr>
          <p:cNvPr id="63" name="Rectangle 62">
            <a:extLst>
              <a:ext uri="{FF2B5EF4-FFF2-40B4-BE49-F238E27FC236}">
                <a16:creationId xmlns:a16="http://schemas.microsoft.com/office/drawing/2014/main" id="{B303558C-CBE8-A44C-2023-D3F346577F3A}"/>
              </a:ext>
            </a:extLst>
          </p:cNvPr>
          <p:cNvSpPr/>
          <p:nvPr/>
        </p:nvSpPr>
        <p:spPr>
          <a:xfrm>
            <a:off x="1176866"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71133"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65400"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59667"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53934"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48201"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42468"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36735" y="4998658"/>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730997" y="4998658"/>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425264" y="4998658"/>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119531" y="4998658"/>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813798" y="4998658"/>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508065" y="4998658"/>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202332" y="4998658"/>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692553" y="5259431"/>
            <a:ext cx="449580" cy="261610"/>
          </a:xfrm>
          <a:prstGeom prst="rect">
            <a:avLst/>
          </a:prstGeom>
          <a:noFill/>
        </p:spPr>
        <p:txBody>
          <a:bodyPr wrap="square" rtlCol="0">
            <a:spAutoFit/>
          </a:bodyPr>
          <a:lstStyle/>
          <a:p>
            <a:pPr algn="ctr"/>
            <a:r>
              <a:rPr lang="en-GB" sz="1100" dirty="0"/>
              <a: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38596" y="5259431"/>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46021" y="5259431"/>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508363" y="5259431"/>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825950" y="5259431"/>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47766" y="5259431"/>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55191" y="5259431"/>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717533" y="5259431"/>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5035120" y="5259431"/>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42545" y="5259431"/>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49970" y="5259431"/>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912312" y="5259431"/>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229899" y="5259431"/>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53844" y="5259431"/>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71431" y="5259431"/>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71430" y="4556290"/>
            <a:ext cx="710565" cy="261610"/>
          </a:xfrm>
          <a:prstGeom prst="rect">
            <a:avLst/>
          </a:prstGeom>
          <a:noFill/>
        </p:spPr>
        <p:txBody>
          <a:bodyPr wrap="square" rtlCol="0">
            <a:spAutoFit/>
          </a:bodyPr>
          <a:lstStyle/>
          <a:p>
            <a:pPr algn="ctr"/>
            <a:r>
              <a:rPr lang="en-GB" sz="1100" dirty="0"/>
              <a:t>Vaccine</a:t>
            </a:r>
          </a:p>
        </p:txBody>
      </p:sp>
      <p:sp>
        <p:nvSpPr>
          <p:cNvPr id="93" name="Rectangle 92">
            <a:extLst>
              <a:ext uri="{FF2B5EF4-FFF2-40B4-BE49-F238E27FC236}">
                <a16:creationId xmlns:a16="http://schemas.microsoft.com/office/drawing/2014/main" id="{CD783191-C721-3C27-505F-509F5D1625FA}"/>
              </a:ext>
            </a:extLst>
          </p:cNvPr>
          <p:cNvSpPr/>
          <p:nvPr/>
        </p:nvSpPr>
        <p:spPr>
          <a:xfrm>
            <a:off x="7451507" y="3680429"/>
            <a:ext cx="202783"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8470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8DCB-99D9-7CF1-2B27-DCFE21AB2B47}"/>
              </a:ext>
            </a:extLst>
          </p:cNvPr>
          <p:cNvSpPr>
            <a:spLocks noGrp="1"/>
          </p:cNvSpPr>
          <p:nvPr>
            <p:ph type="ctrTitle"/>
          </p:nvPr>
        </p:nvSpPr>
        <p:spPr/>
        <p:txBody>
          <a:bodyPr/>
          <a:lstStyle/>
          <a:p>
            <a:r>
              <a:rPr lang="en-GB" dirty="0"/>
              <a:t>Observation periods</a:t>
            </a:r>
          </a:p>
        </p:txBody>
      </p:sp>
    </p:spTree>
    <p:extLst>
      <p:ext uri="{BB962C8B-B14F-4D97-AF65-F5344CB8AC3E}">
        <p14:creationId xmlns:p14="http://schemas.microsoft.com/office/powerpoint/2010/main" val="3664263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Universal milestone vs individual</a:t>
            </a:r>
          </a:p>
        </p:txBody>
      </p:sp>
      <p:sp>
        <p:nvSpPr>
          <p:cNvPr id="3" name="Rectangle 2">
            <a:extLst>
              <a:ext uri="{FF2B5EF4-FFF2-40B4-BE49-F238E27FC236}">
                <a16:creationId xmlns:a16="http://schemas.microsoft.com/office/drawing/2014/main" id="{757ACB0E-0861-2B2E-3517-79ABC5833C4B}"/>
              </a:ext>
            </a:extLst>
          </p:cNvPr>
          <p:cNvSpPr/>
          <p:nvPr/>
        </p:nvSpPr>
        <p:spPr>
          <a:xfrm>
            <a:off x="1236131"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420150C-35C2-131B-67BF-1123D62F41F9}"/>
              </a:ext>
            </a:extLst>
          </p:cNvPr>
          <p:cNvSpPr/>
          <p:nvPr/>
        </p:nvSpPr>
        <p:spPr>
          <a:xfrm>
            <a:off x="1930398"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03D1C2D-0EFB-E651-3B60-D12F78AEC75A}"/>
              </a:ext>
            </a:extLst>
          </p:cNvPr>
          <p:cNvSpPr/>
          <p:nvPr/>
        </p:nvSpPr>
        <p:spPr>
          <a:xfrm>
            <a:off x="2624665"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1FB9B08-256D-DE0A-B82F-D5693EDEB9E0}"/>
              </a:ext>
            </a:extLst>
          </p:cNvPr>
          <p:cNvSpPr/>
          <p:nvPr/>
        </p:nvSpPr>
        <p:spPr>
          <a:xfrm>
            <a:off x="3318932"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8017877-582C-5CE0-9825-12FF33936ED2}"/>
              </a:ext>
            </a:extLst>
          </p:cNvPr>
          <p:cNvSpPr/>
          <p:nvPr/>
        </p:nvSpPr>
        <p:spPr>
          <a:xfrm>
            <a:off x="4013199"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A9CE7796-53BD-41C0-E78E-506F126F5FC3}"/>
              </a:ext>
            </a:extLst>
          </p:cNvPr>
          <p:cNvSpPr/>
          <p:nvPr/>
        </p:nvSpPr>
        <p:spPr>
          <a:xfrm>
            <a:off x="4707466"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F3CB7FE-09FE-D27B-BA01-6B44F165398D}"/>
              </a:ext>
            </a:extLst>
          </p:cNvPr>
          <p:cNvSpPr/>
          <p:nvPr/>
        </p:nvSpPr>
        <p:spPr>
          <a:xfrm>
            <a:off x="5401733"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853623E-8EEB-6F63-4920-AFBDA0FA6175}"/>
              </a:ext>
            </a:extLst>
          </p:cNvPr>
          <p:cNvSpPr/>
          <p:nvPr/>
        </p:nvSpPr>
        <p:spPr>
          <a:xfrm>
            <a:off x="6096000" y="2198762"/>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9E9AD90E-620A-91F9-F2E0-DE19D3399A92}"/>
              </a:ext>
            </a:extLst>
          </p:cNvPr>
          <p:cNvSpPr/>
          <p:nvPr/>
        </p:nvSpPr>
        <p:spPr>
          <a:xfrm>
            <a:off x="6790262" y="2198762"/>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04E981D-3A6F-9A7A-C720-BBC48AA90E98}"/>
              </a:ext>
            </a:extLst>
          </p:cNvPr>
          <p:cNvSpPr/>
          <p:nvPr/>
        </p:nvSpPr>
        <p:spPr>
          <a:xfrm>
            <a:off x="7484529" y="2198762"/>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896DE144-CC3E-8A9E-C448-203099D17239}"/>
              </a:ext>
            </a:extLst>
          </p:cNvPr>
          <p:cNvSpPr/>
          <p:nvPr/>
        </p:nvSpPr>
        <p:spPr>
          <a:xfrm>
            <a:off x="8178796" y="2198762"/>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D9B06763-E9F6-364D-A8F4-2BE90AC8AFD4}"/>
              </a:ext>
            </a:extLst>
          </p:cNvPr>
          <p:cNvSpPr/>
          <p:nvPr/>
        </p:nvSpPr>
        <p:spPr>
          <a:xfrm>
            <a:off x="8873063" y="2198762"/>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3D1186A-525F-BE18-FD7F-52827577F1FE}"/>
              </a:ext>
            </a:extLst>
          </p:cNvPr>
          <p:cNvSpPr/>
          <p:nvPr/>
        </p:nvSpPr>
        <p:spPr>
          <a:xfrm>
            <a:off x="9567330" y="2198762"/>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2388C11-BEC6-EE47-0224-5CDB24E826A8}"/>
              </a:ext>
            </a:extLst>
          </p:cNvPr>
          <p:cNvSpPr/>
          <p:nvPr/>
        </p:nvSpPr>
        <p:spPr>
          <a:xfrm>
            <a:off x="10261597" y="2198762"/>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1399488A-59ED-F5DE-9E65-2C0006B38611}"/>
              </a:ext>
            </a:extLst>
          </p:cNvPr>
          <p:cNvSpPr txBox="1"/>
          <p:nvPr/>
        </p:nvSpPr>
        <p:spPr>
          <a:xfrm>
            <a:off x="10668001" y="2459535"/>
            <a:ext cx="694686" cy="261610"/>
          </a:xfrm>
          <a:prstGeom prst="rect">
            <a:avLst/>
          </a:prstGeom>
          <a:noFill/>
        </p:spPr>
        <p:txBody>
          <a:bodyPr wrap="square" rtlCol="0">
            <a:spAutoFit/>
          </a:bodyPr>
          <a:lstStyle/>
          <a:p>
            <a:pPr algn="ctr"/>
            <a:r>
              <a:rPr lang="en-GB" sz="1100" dirty="0"/>
              <a:t>Present</a:t>
            </a:r>
          </a:p>
        </p:txBody>
      </p:sp>
      <p:sp>
        <p:nvSpPr>
          <p:cNvPr id="48" name="TextBox 47">
            <a:extLst>
              <a:ext uri="{FF2B5EF4-FFF2-40B4-BE49-F238E27FC236}">
                <a16:creationId xmlns:a16="http://schemas.microsoft.com/office/drawing/2014/main" id="{E4BF4B0B-1325-C3C6-0880-EB9AAC407E1B}"/>
              </a:ext>
            </a:extLst>
          </p:cNvPr>
          <p:cNvSpPr txBox="1"/>
          <p:nvPr/>
        </p:nvSpPr>
        <p:spPr>
          <a:xfrm>
            <a:off x="9997861" y="2459535"/>
            <a:ext cx="610869" cy="261610"/>
          </a:xfrm>
          <a:prstGeom prst="rect">
            <a:avLst/>
          </a:prstGeom>
          <a:noFill/>
        </p:spPr>
        <p:txBody>
          <a:bodyPr wrap="square" rtlCol="0">
            <a:spAutoFit/>
          </a:bodyPr>
          <a:lstStyle/>
          <a:p>
            <a:pPr algn="ctr"/>
            <a:r>
              <a:rPr lang="en-GB" sz="1100" dirty="0"/>
              <a:t>2024</a:t>
            </a:r>
          </a:p>
        </p:txBody>
      </p:sp>
      <p:sp>
        <p:nvSpPr>
          <p:cNvPr id="49" name="TextBox 48">
            <a:extLst>
              <a:ext uri="{FF2B5EF4-FFF2-40B4-BE49-F238E27FC236}">
                <a16:creationId xmlns:a16="http://schemas.microsoft.com/office/drawing/2014/main" id="{38E58EA0-7B9C-4620-65D6-A93C278BF087}"/>
              </a:ext>
            </a:extLst>
          </p:cNvPr>
          <p:cNvSpPr txBox="1"/>
          <p:nvPr/>
        </p:nvSpPr>
        <p:spPr>
          <a:xfrm>
            <a:off x="9305286" y="2459535"/>
            <a:ext cx="610869" cy="261610"/>
          </a:xfrm>
          <a:prstGeom prst="rect">
            <a:avLst/>
          </a:prstGeom>
          <a:noFill/>
        </p:spPr>
        <p:txBody>
          <a:bodyPr wrap="square" rtlCol="0">
            <a:spAutoFit/>
          </a:bodyPr>
          <a:lstStyle/>
          <a:p>
            <a:pPr algn="ctr"/>
            <a:r>
              <a:rPr lang="en-GB" sz="1100" dirty="0"/>
              <a:t>2023</a:t>
            </a:r>
          </a:p>
        </p:txBody>
      </p:sp>
      <p:sp>
        <p:nvSpPr>
          <p:cNvPr id="50" name="TextBox 49">
            <a:extLst>
              <a:ext uri="{FF2B5EF4-FFF2-40B4-BE49-F238E27FC236}">
                <a16:creationId xmlns:a16="http://schemas.microsoft.com/office/drawing/2014/main" id="{AD7FB678-F332-C198-07EA-26EAB07FB678}"/>
              </a:ext>
            </a:extLst>
          </p:cNvPr>
          <p:cNvSpPr txBox="1"/>
          <p:nvPr/>
        </p:nvSpPr>
        <p:spPr>
          <a:xfrm>
            <a:off x="8567628" y="2459535"/>
            <a:ext cx="610869" cy="261610"/>
          </a:xfrm>
          <a:prstGeom prst="rect">
            <a:avLst/>
          </a:prstGeom>
          <a:noFill/>
        </p:spPr>
        <p:txBody>
          <a:bodyPr wrap="square" rtlCol="0">
            <a:spAutoFit/>
          </a:bodyPr>
          <a:lstStyle/>
          <a:p>
            <a:pPr algn="ctr"/>
            <a:r>
              <a:rPr lang="en-GB" sz="1100" dirty="0"/>
              <a:t>2022</a:t>
            </a:r>
          </a:p>
        </p:txBody>
      </p:sp>
      <p:sp>
        <p:nvSpPr>
          <p:cNvPr id="51" name="TextBox 50">
            <a:extLst>
              <a:ext uri="{FF2B5EF4-FFF2-40B4-BE49-F238E27FC236}">
                <a16:creationId xmlns:a16="http://schemas.microsoft.com/office/drawing/2014/main" id="{A1517124-0BF1-6A9A-2075-25663CB5CF45}"/>
              </a:ext>
            </a:extLst>
          </p:cNvPr>
          <p:cNvSpPr txBox="1"/>
          <p:nvPr/>
        </p:nvSpPr>
        <p:spPr>
          <a:xfrm>
            <a:off x="7885215" y="2459535"/>
            <a:ext cx="610869" cy="261610"/>
          </a:xfrm>
          <a:prstGeom prst="rect">
            <a:avLst/>
          </a:prstGeom>
          <a:noFill/>
        </p:spPr>
        <p:txBody>
          <a:bodyPr wrap="square" rtlCol="0">
            <a:spAutoFit/>
          </a:bodyPr>
          <a:lstStyle/>
          <a:p>
            <a:pPr algn="ctr"/>
            <a:r>
              <a:rPr lang="en-GB" sz="1100" dirty="0"/>
              <a:t>2021</a:t>
            </a:r>
          </a:p>
        </p:txBody>
      </p:sp>
      <p:sp>
        <p:nvSpPr>
          <p:cNvPr id="52" name="TextBox 51">
            <a:extLst>
              <a:ext uri="{FF2B5EF4-FFF2-40B4-BE49-F238E27FC236}">
                <a16:creationId xmlns:a16="http://schemas.microsoft.com/office/drawing/2014/main" id="{8AB3938F-0350-5543-E400-3AA5C119E511}"/>
              </a:ext>
            </a:extLst>
          </p:cNvPr>
          <p:cNvSpPr txBox="1"/>
          <p:nvPr/>
        </p:nvSpPr>
        <p:spPr>
          <a:xfrm>
            <a:off x="7207031" y="2459535"/>
            <a:ext cx="610869" cy="261610"/>
          </a:xfrm>
          <a:prstGeom prst="rect">
            <a:avLst/>
          </a:prstGeom>
          <a:noFill/>
        </p:spPr>
        <p:txBody>
          <a:bodyPr wrap="square" rtlCol="0">
            <a:spAutoFit/>
          </a:bodyPr>
          <a:lstStyle/>
          <a:p>
            <a:pPr algn="ctr"/>
            <a:r>
              <a:rPr lang="en-GB" sz="1100" dirty="0"/>
              <a:t>2020</a:t>
            </a:r>
          </a:p>
        </p:txBody>
      </p:sp>
      <p:sp>
        <p:nvSpPr>
          <p:cNvPr id="53" name="TextBox 52">
            <a:extLst>
              <a:ext uri="{FF2B5EF4-FFF2-40B4-BE49-F238E27FC236}">
                <a16:creationId xmlns:a16="http://schemas.microsoft.com/office/drawing/2014/main" id="{9B872810-1A68-7965-778A-4C502E6215BA}"/>
              </a:ext>
            </a:extLst>
          </p:cNvPr>
          <p:cNvSpPr txBox="1"/>
          <p:nvPr/>
        </p:nvSpPr>
        <p:spPr>
          <a:xfrm>
            <a:off x="6514456" y="2459535"/>
            <a:ext cx="610869" cy="261610"/>
          </a:xfrm>
          <a:prstGeom prst="rect">
            <a:avLst/>
          </a:prstGeom>
          <a:noFill/>
        </p:spPr>
        <p:txBody>
          <a:bodyPr wrap="square" rtlCol="0">
            <a:spAutoFit/>
          </a:bodyPr>
          <a:lstStyle/>
          <a:p>
            <a:pPr algn="ctr"/>
            <a:r>
              <a:rPr lang="en-GB" sz="1100" dirty="0"/>
              <a:t>2019</a:t>
            </a:r>
          </a:p>
        </p:txBody>
      </p:sp>
      <p:sp>
        <p:nvSpPr>
          <p:cNvPr id="54" name="TextBox 53">
            <a:extLst>
              <a:ext uri="{FF2B5EF4-FFF2-40B4-BE49-F238E27FC236}">
                <a16:creationId xmlns:a16="http://schemas.microsoft.com/office/drawing/2014/main" id="{EDA69D0F-E445-8F72-2A82-43854D7431C0}"/>
              </a:ext>
            </a:extLst>
          </p:cNvPr>
          <p:cNvSpPr txBox="1"/>
          <p:nvPr/>
        </p:nvSpPr>
        <p:spPr>
          <a:xfrm>
            <a:off x="5776798" y="2459535"/>
            <a:ext cx="610869" cy="261610"/>
          </a:xfrm>
          <a:prstGeom prst="rect">
            <a:avLst/>
          </a:prstGeom>
          <a:noFill/>
        </p:spPr>
        <p:txBody>
          <a:bodyPr wrap="square" rtlCol="0">
            <a:spAutoFit/>
          </a:bodyPr>
          <a:lstStyle/>
          <a:p>
            <a:pPr algn="ctr"/>
            <a:r>
              <a:rPr lang="en-GB" sz="1100" dirty="0"/>
              <a:t>2018</a:t>
            </a:r>
          </a:p>
        </p:txBody>
      </p:sp>
      <p:sp>
        <p:nvSpPr>
          <p:cNvPr id="55" name="TextBox 54">
            <a:extLst>
              <a:ext uri="{FF2B5EF4-FFF2-40B4-BE49-F238E27FC236}">
                <a16:creationId xmlns:a16="http://schemas.microsoft.com/office/drawing/2014/main" id="{D05D95DC-56C8-1FF8-A6CB-4AB77BC6DE6B}"/>
              </a:ext>
            </a:extLst>
          </p:cNvPr>
          <p:cNvSpPr txBox="1"/>
          <p:nvPr/>
        </p:nvSpPr>
        <p:spPr>
          <a:xfrm>
            <a:off x="5094385" y="2459535"/>
            <a:ext cx="610869" cy="261610"/>
          </a:xfrm>
          <a:prstGeom prst="rect">
            <a:avLst/>
          </a:prstGeom>
          <a:noFill/>
        </p:spPr>
        <p:txBody>
          <a:bodyPr wrap="square" rtlCol="0">
            <a:spAutoFit/>
          </a:bodyPr>
          <a:lstStyle/>
          <a:p>
            <a:pPr algn="ctr"/>
            <a:r>
              <a:rPr lang="en-GB" sz="1100" dirty="0"/>
              <a:t>2017</a:t>
            </a:r>
          </a:p>
        </p:txBody>
      </p:sp>
      <p:sp>
        <p:nvSpPr>
          <p:cNvPr id="56" name="TextBox 55">
            <a:extLst>
              <a:ext uri="{FF2B5EF4-FFF2-40B4-BE49-F238E27FC236}">
                <a16:creationId xmlns:a16="http://schemas.microsoft.com/office/drawing/2014/main" id="{92FFF060-D093-7C9F-6AB5-4FA8CC78EC9B}"/>
              </a:ext>
            </a:extLst>
          </p:cNvPr>
          <p:cNvSpPr txBox="1"/>
          <p:nvPr/>
        </p:nvSpPr>
        <p:spPr>
          <a:xfrm>
            <a:off x="4401810" y="2459535"/>
            <a:ext cx="610869" cy="261610"/>
          </a:xfrm>
          <a:prstGeom prst="rect">
            <a:avLst/>
          </a:prstGeom>
          <a:noFill/>
        </p:spPr>
        <p:txBody>
          <a:bodyPr wrap="square" rtlCol="0">
            <a:spAutoFit/>
          </a:bodyPr>
          <a:lstStyle/>
          <a:p>
            <a:pPr algn="ctr"/>
            <a:r>
              <a:rPr lang="en-GB" sz="1100" dirty="0"/>
              <a:t>2016</a:t>
            </a:r>
          </a:p>
        </p:txBody>
      </p:sp>
      <p:sp>
        <p:nvSpPr>
          <p:cNvPr id="57" name="TextBox 56">
            <a:extLst>
              <a:ext uri="{FF2B5EF4-FFF2-40B4-BE49-F238E27FC236}">
                <a16:creationId xmlns:a16="http://schemas.microsoft.com/office/drawing/2014/main" id="{2C15AE6D-067F-C3ED-C5E5-86E981C94779}"/>
              </a:ext>
            </a:extLst>
          </p:cNvPr>
          <p:cNvSpPr txBox="1"/>
          <p:nvPr/>
        </p:nvSpPr>
        <p:spPr>
          <a:xfrm>
            <a:off x="3709235" y="2459535"/>
            <a:ext cx="610869" cy="261610"/>
          </a:xfrm>
          <a:prstGeom prst="rect">
            <a:avLst/>
          </a:prstGeom>
          <a:noFill/>
        </p:spPr>
        <p:txBody>
          <a:bodyPr wrap="square" rtlCol="0">
            <a:spAutoFit/>
          </a:bodyPr>
          <a:lstStyle/>
          <a:p>
            <a:pPr algn="ctr"/>
            <a:r>
              <a:rPr lang="en-GB" sz="1100" dirty="0"/>
              <a:t>2015</a:t>
            </a:r>
          </a:p>
        </p:txBody>
      </p:sp>
      <p:sp>
        <p:nvSpPr>
          <p:cNvPr id="58" name="TextBox 57">
            <a:extLst>
              <a:ext uri="{FF2B5EF4-FFF2-40B4-BE49-F238E27FC236}">
                <a16:creationId xmlns:a16="http://schemas.microsoft.com/office/drawing/2014/main" id="{3C39511D-8558-DBC5-BCA6-B4274C39A133}"/>
              </a:ext>
            </a:extLst>
          </p:cNvPr>
          <p:cNvSpPr txBox="1"/>
          <p:nvPr/>
        </p:nvSpPr>
        <p:spPr>
          <a:xfrm>
            <a:off x="2971577" y="2459535"/>
            <a:ext cx="610869" cy="261610"/>
          </a:xfrm>
          <a:prstGeom prst="rect">
            <a:avLst/>
          </a:prstGeom>
          <a:noFill/>
        </p:spPr>
        <p:txBody>
          <a:bodyPr wrap="square" rtlCol="0">
            <a:spAutoFit/>
          </a:bodyPr>
          <a:lstStyle/>
          <a:p>
            <a:pPr algn="ctr"/>
            <a:r>
              <a:rPr lang="en-GB" sz="1100" dirty="0"/>
              <a:t>2014</a:t>
            </a:r>
          </a:p>
        </p:txBody>
      </p:sp>
      <p:sp>
        <p:nvSpPr>
          <p:cNvPr id="59" name="TextBox 58">
            <a:extLst>
              <a:ext uri="{FF2B5EF4-FFF2-40B4-BE49-F238E27FC236}">
                <a16:creationId xmlns:a16="http://schemas.microsoft.com/office/drawing/2014/main" id="{0C91B2E2-5AAE-E3A7-9B3F-795E0BFC8FC4}"/>
              </a:ext>
            </a:extLst>
          </p:cNvPr>
          <p:cNvSpPr txBox="1"/>
          <p:nvPr/>
        </p:nvSpPr>
        <p:spPr>
          <a:xfrm>
            <a:off x="2289164" y="2459535"/>
            <a:ext cx="610869" cy="261610"/>
          </a:xfrm>
          <a:prstGeom prst="rect">
            <a:avLst/>
          </a:prstGeom>
          <a:noFill/>
        </p:spPr>
        <p:txBody>
          <a:bodyPr wrap="square" rtlCol="0">
            <a:spAutoFit/>
          </a:bodyPr>
          <a:lstStyle/>
          <a:p>
            <a:pPr algn="ctr"/>
            <a:r>
              <a:rPr lang="en-GB" sz="1100" dirty="0"/>
              <a:t>2013</a:t>
            </a:r>
          </a:p>
        </p:txBody>
      </p:sp>
      <p:sp>
        <p:nvSpPr>
          <p:cNvPr id="60" name="TextBox 59">
            <a:extLst>
              <a:ext uri="{FF2B5EF4-FFF2-40B4-BE49-F238E27FC236}">
                <a16:creationId xmlns:a16="http://schemas.microsoft.com/office/drawing/2014/main" id="{8E4FAB22-2FBE-9FE9-7D62-97453584ED23}"/>
              </a:ext>
            </a:extLst>
          </p:cNvPr>
          <p:cNvSpPr txBox="1"/>
          <p:nvPr/>
        </p:nvSpPr>
        <p:spPr>
          <a:xfrm>
            <a:off x="1613109" y="2459535"/>
            <a:ext cx="610869" cy="261610"/>
          </a:xfrm>
          <a:prstGeom prst="rect">
            <a:avLst/>
          </a:prstGeom>
          <a:noFill/>
        </p:spPr>
        <p:txBody>
          <a:bodyPr wrap="square" rtlCol="0">
            <a:spAutoFit/>
          </a:bodyPr>
          <a:lstStyle/>
          <a:p>
            <a:pPr algn="ctr"/>
            <a:r>
              <a:rPr lang="en-GB" sz="1100" dirty="0"/>
              <a:t>2012</a:t>
            </a:r>
          </a:p>
        </p:txBody>
      </p:sp>
      <p:sp>
        <p:nvSpPr>
          <p:cNvPr id="61" name="TextBox 60">
            <a:extLst>
              <a:ext uri="{FF2B5EF4-FFF2-40B4-BE49-F238E27FC236}">
                <a16:creationId xmlns:a16="http://schemas.microsoft.com/office/drawing/2014/main" id="{67D70A37-857B-4F49-EC8C-414D1BD5A1C4}"/>
              </a:ext>
            </a:extLst>
          </p:cNvPr>
          <p:cNvSpPr txBox="1"/>
          <p:nvPr/>
        </p:nvSpPr>
        <p:spPr>
          <a:xfrm>
            <a:off x="930696" y="2459535"/>
            <a:ext cx="610869" cy="261610"/>
          </a:xfrm>
          <a:prstGeom prst="rect">
            <a:avLst/>
          </a:prstGeom>
          <a:noFill/>
        </p:spPr>
        <p:txBody>
          <a:bodyPr wrap="square" rtlCol="0">
            <a:spAutoFit/>
          </a:bodyPr>
          <a:lstStyle/>
          <a:p>
            <a:pPr algn="ctr"/>
            <a:r>
              <a:rPr lang="en-GB" sz="1100" dirty="0"/>
              <a:t>…</a:t>
            </a:r>
          </a:p>
        </p:txBody>
      </p:sp>
      <p:sp>
        <p:nvSpPr>
          <p:cNvPr id="62" name="TextBox 61">
            <a:extLst>
              <a:ext uri="{FF2B5EF4-FFF2-40B4-BE49-F238E27FC236}">
                <a16:creationId xmlns:a16="http://schemas.microsoft.com/office/drawing/2014/main" id="{5A3E19CA-778A-4349-EB88-C543F01C9551}"/>
              </a:ext>
            </a:extLst>
          </p:cNvPr>
          <p:cNvSpPr txBox="1"/>
          <p:nvPr/>
        </p:nvSpPr>
        <p:spPr>
          <a:xfrm>
            <a:off x="742315" y="1756394"/>
            <a:ext cx="870794" cy="261610"/>
          </a:xfrm>
          <a:prstGeom prst="rect">
            <a:avLst/>
          </a:prstGeom>
          <a:noFill/>
        </p:spPr>
        <p:txBody>
          <a:bodyPr wrap="square" rtlCol="0">
            <a:spAutoFit/>
          </a:bodyPr>
          <a:lstStyle/>
          <a:p>
            <a:pPr algn="ctr"/>
            <a:r>
              <a:rPr lang="en-GB" sz="1100" dirty="0"/>
              <a:t>Lockdown</a:t>
            </a:r>
          </a:p>
        </p:txBody>
      </p:sp>
      <p:sp>
        <p:nvSpPr>
          <p:cNvPr id="63" name="Rectangle 62">
            <a:extLst>
              <a:ext uri="{FF2B5EF4-FFF2-40B4-BE49-F238E27FC236}">
                <a16:creationId xmlns:a16="http://schemas.microsoft.com/office/drawing/2014/main" id="{B303558C-CBE8-A44C-2023-D3F346577F3A}"/>
              </a:ext>
            </a:extLst>
          </p:cNvPr>
          <p:cNvSpPr/>
          <p:nvPr/>
        </p:nvSpPr>
        <p:spPr>
          <a:xfrm>
            <a:off x="1207980"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902247"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96514"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90781"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85048"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79315"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73582"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67849" y="3516991"/>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762111" y="3516991"/>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456378" y="3516991"/>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150645" y="3516991"/>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844912" y="3516991"/>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539179" y="3516991"/>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233446" y="3516991"/>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662285" y="3777764"/>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69710" y="3777764"/>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77135" y="3777764"/>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539477" y="3777764"/>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857064" y="3777764"/>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78880" y="3777764"/>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86305" y="3777764"/>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748647" y="3777764"/>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5066234" y="3777764"/>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73659" y="3777764"/>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81084" y="3777764"/>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943426" y="3777764"/>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261013" y="3777764"/>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84958" y="3777764"/>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902545" y="3777764"/>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902544" y="3074623"/>
            <a:ext cx="710565" cy="261610"/>
          </a:xfrm>
          <a:prstGeom prst="rect">
            <a:avLst/>
          </a:prstGeom>
          <a:noFill/>
        </p:spPr>
        <p:txBody>
          <a:bodyPr wrap="square" rtlCol="0">
            <a:spAutoFit/>
          </a:bodyPr>
          <a:lstStyle/>
          <a:p>
            <a:pPr algn="ctr"/>
            <a:r>
              <a:rPr lang="en-GB" sz="1100" dirty="0"/>
              <a:t>Vaccine</a:t>
            </a:r>
          </a:p>
        </p:txBody>
      </p:sp>
      <p:sp>
        <p:nvSpPr>
          <p:cNvPr id="93" name="Rectangle 92">
            <a:extLst>
              <a:ext uri="{FF2B5EF4-FFF2-40B4-BE49-F238E27FC236}">
                <a16:creationId xmlns:a16="http://schemas.microsoft.com/office/drawing/2014/main" id="{CD783191-C721-3C27-505F-509F5D1625FA}"/>
              </a:ext>
            </a:extLst>
          </p:cNvPr>
          <p:cNvSpPr/>
          <p:nvPr/>
        </p:nvSpPr>
        <p:spPr>
          <a:xfrm>
            <a:off x="7482621" y="2198762"/>
            <a:ext cx="202783"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93">
            <a:extLst>
              <a:ext uri="{FF2B5EF4-FFF2-40B4-BE49-F238E27FC236}">
                <a16:creationId xmlns:a16="http://schemas.microsoft.com/office/drawing/2014/main" id="{53D3A026-599D-E0F7-17CC-6548BE12B7D7}"/>
              </a:ext>
            </a:extLst>
          </p:cNvPr>
          <p:cNvSpPr/>
          <p:nvPr/>
        </p:nvSpPr>
        <p:spPr>
          <a:xfrm>
            <a:off x="8120799" y="4674354"/>
            <a:ext cx="2806914"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7071EA4-9FAA-D3B6-C208-250653938DDA}"/>
              </a:ext>
            </a:extLst>
          </p:cNvPr>
          <p:cNvSpPr/>
          <p:nvPr/>
        </p:nvSpPr>
        <p:spPr>
          <a:xfrm>
            <a:off x="8496084" y="5035871"/>
            <a:ext cx="2431629"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6" name="Rectangle 95">
            <a:extLst>
              <a:ext uri="{FF2B5EF4-FFF2-40B4-BE49-F238E27FC236}">
                <a16:creationId xmlns:a16="http://schemas.microsoft.com/office/drawing/2014/main" id="{D0949E4C-5208-2705-4DB3-573E6DD0C3AF}"/>
              </a:ext>
            </a:extLst>
          </p:cNvPr>
          <p:cNvSpPr/>
          <p:nvPr/>
        </p:nvSpPr>
        <p:spPr>
          <a:xfrm>
            <a:off x="9446470" y="5397388"/>
            <a:ext cx="1481243"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Rectangle 96">
            <a:extLst>
              <a:ext uri="{FF2B5EF4-FFF2-40B4-BE49-F238E27FC236}">
                <a16:creationId xmlns:a16="http://schemas.microsoft.com/office/drawing/2014/main" id="{EB1A7BDD-37CE-CD01-5E70-2E36A0BE0546}"/>
              </a:ext>
            </a:extLst>
          </p:cNvPr>
          <p:cNvSpPr/>
          <p:nvPr/>
        </p:nvSpPr>
        <p:spPr>
          <a:xfrm>
            <a:off x="8637270" y="5751284"/>
            <a:ext cx="2290443"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9" name="Graphic 98" descr="User outline">
            <a:extLst>
              <a:ext uri="{FF2B5EF4-FFF2-40B4-BE49-F238E27FC236}">
                <a16:creationId xmlns:a16="http://schemas.microsoft.com/office/drawing/2014/main" id="{A8D2F5B6-98C6-26BC-C901-A7FDE99A4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7522" y="4605664"/>
            <a:ext cx="298246" cy="298246"/>
          </a:xfrm>
          <a:prstGeom prst="rect">
            <a:avLst/>
          </a:prstGeom>
        </p:spPr>
      </p:pic>
      <p:pic>
        <p:nvPicPr>
          <p:cNvPr id="100" name="Graphic 99" descr="User outline">
            <a:extLst>
              <a:ext uri="{FF2B5EF4-FFF2-40B4-BE49-F238E27FC236}">
                <a16:creationId xmlns:a16="http://schemas.microsoft.com/office/drawing/2014/main" id="{D37F2B48-3E07-3480-E505-FEE2EE27DD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97522" y="4967181"/>
            <a:ext cx="298246" cy="298246"/>
          </a:xfrm>
          <a:prstGeom prst="rect">
            <a:avLst/>
          </a:prstGeom>
        </p:spPr>
      </p:pic>
      <p:pic>
        <p:nvPicPr>
          <p:cNvPr id="101" name="Graphic 100" descr="User outline">
            <a:extLst>
              <a:ext uri="{FF2B5EF4-FFF2-40B4-BE49-F238E27FC236}">
                <a16:creationId xmlns:a16="http://schemas.microsoft.com/office/drawing/2014/main" id="{87E419C7-D71E-4C02-F555-B459A9C2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1762" y="5330408"/>
            <a:ext cx="298246" cy="298246"/>
          </a:xfrm>
          <a:prstGeom prst="rect">
            <a:avLst/>
          </a:prstGeom>
        </p:spPr>
      </p:pic>
      <p:pic>
        <p:nvPicPr>
          <p:cNvPr id="102" name="Graphic 101" descr="User outline">
            <a:extLst>
              <a:ext uri="{FF2B5EF4-FFF2-40B4-BE49-F238E27FC236}">
                <a16:creationId xmlns:a16="http://schemas.microsoft.com/office/drawing/2014/main" id="{86148A76-510D-B6EA-1F08-E47FC3C56E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158" y="5682594"/>
            <a:ext cx="298246" cy="298246"/>
          </a:xfrm>
          <a:prstGeom prst="rect">
            <a:avLst/>
          </a:prstGeom>
        </p:spPr>
      </p:pic>
    </p:spTree>
    <p:extLst>
      <p:ext uri="{BB962C8B-B14F-4D97-AF65-F5344CB8AC3E}">
        <p14:creationId xmlns:p14="http://schemas.microsoft.com/office/powerpoint/2010/main" val="114142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9378737" y="3998369"/>
            <a:ext cx="2431629" cy="15441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Observation Periods</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Vaccine</a:t>
            </a:r>
          </a:p>
        </p:txBody>
      </p:sp>
      <p:sp>
        <p:nvSpPr>
          <p:cNvPr id="94" name="Rectangle 93">
            <a:extLst>
              <a:ext uri="{FF2B5EF4-FFF2-40B4-BE49-F238E27FC236}">
                <a16:creationId xmlns:a16="http://schemas.microsoft.com/office/drawing/2014/main" id="{53D3A026-599D-E0F7-17CC-6548BE12B7D7}"/>
              </a:ext>
            </a:extLst>
          </p:cNvPr>
          <p:cNvSpPr/>
          <p:nvPr/>
        </p:nvSpPr>
        <p:spPr>
          <a:xfrm>
            <a:off x="8053066" y="3268887"/>
            <a:ext cx="2806914"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7071EA4-9FAA-D3B6-C208-250653938DDA}"/>
              </a:ext>
            </a:extLst>
          </p:cNvPr>
          <p:cNvSpPr/>
          <p:nvPr/>
        </p:nvSpPr>
        <p:spPr>
          <a:xfrm>
            <a:off x="8428351" y="3630404"/>
            <a:ext cx="2431629"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9" name="Graphic 98" descr="User outline">
            <a:extLst>
              <a:ext uri="{FF2B5EF4-FFF2-40B4-BE49-F238E27FC236}">
                <a16:creationId xmlns:a16="http://schemas.microsoft.com/office/drawing/2014/main" id="{A8D2F5B6-98C6-26BC-C901-A7FDE99A4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200197"/>
            <a:ext cx="298246" cy="298246"/>
          </a:xfrm>
          <a:prstGeom prst="rect">
            <a:avLst/>
          </a:prstGeom>
        </p:spPr>
      </p:pic>
      <p:pic>
        <p:nvPicPr>
          <p:cNvPr id="100" name="Graphic 99" descr="User outline">
            <a:extLst>
              <a:ext uri="{FF2B5EF4-FFF2-40B4-BE49-F238E27FC236}">
                <a16:creationId xmlns:a16="http://schemas.microsoft.com/office/drawing/2014/main" id="{D37F2B48-3E07-3480-E505-FEE2EE27DD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561714"/>
            <a:ext cx="298246" cy="298246"/>
          </a:xfrm>
          <a:prstGeom prst="rect">
            <a:avLst/>
          </a:prstGeom>
        </p:spPr>
      </p:pic>
      <p:pic>
        <p:nvPicPr>
          <p:cNvPr id="101" name="Graphic 100" descr="User outline">
            <a:extLst>
              <a:ext uri="{FF2B5EF4-FFF2-40B4-BE49-F238E27FC236}">
                <a16:creationId xmlns:a16="http://schemas.microsoft.com/office/drawing/2014/main" id="{87E419C7-D71E-4C02-F555-B459A9C2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4029" y="3924941"/>
            <a:ext cx="298246" cy="298246"/>
          </a:xfrm>
          <a:prstGeom prst="rect">
            <a:avLst/>
          </a:prstGeom>
        </p:spPr>
      </p:pic>
    </p:spTree>
    <p:extLst>
      <p:ext uri="{BB962C8B-B14F-4D97-AF65-F5344CB8AC3E}">
        <p14:creationId xmlns:p14="http://schemas.microsoft.com/office/powerpoint/2010/main" val="4190848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9378737" y="3998369"/>
            <a:ext cx="2431629" cy="15441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Observation Periods</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Vaccine</a:t>
            </a:r>
          </a:p>
        </p:txBody>
      </p:sp>
      <p:sp>
        <p:nvSpPr>
          <p:cNvPr id="94" name="Rectangle 93">
            <a:extLst>
              <a:ext uri="{FF2B5EF4-FFF2-40B4-BE49-F238E27FC236}">
                <a16:creationId xmlns:a16="http://schemas.microsoft.com/office/drawing/2014/main" id="{53D3A026-599D-E0F7-17CC-6548BE12B7D7}"/>
              </a:ext>
            </a:extLst>
          </p:cNvPr>
          <p:cNvSpPr/>
          <p:nvPr/>
        </p:nvSpPr>
        <p:spPr>
          <a:xfrm>
            <a:off x="8053066" y="3268887"/>
            <a:ext cx="2806914"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7071EA4-9FAA-D3B6-C208-250653938DDA}"/>
              </a:ext>
            </a:extLst>
          </p:cNvPr>
          <p:cNvSpPr/>
          <p:nvPr/>
        </p:nvSpPr>
        <p:spPr>
          <a:xfrm>
            <a:off x="8428351" y="3630404"/>
            <a:ext cx="2431629"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9" name="Graphic 98" descr="User outline">
            <a:extLst>
              <a:ext uri="{FF2B5EF4-FFF2-40B4-BE49-F238E27FC236}">
                <a16:creationId xmlns:a16="http://schemas.microsoft.com/office/drawing/2014/main" id="{A8D2F5B6-98C6-26BC-C901-A7FDE99A4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200197"/>
            <a:ext cx="298246" cy="298246"/>
          </a:xfrm>
          <a:prstGeom prst="rect">
            <a:avLst/>
          </a:prstGeom>
        </p:spPr>
      </p:pic>
      <p:pic>
        <p:nvPicPr>
          <p:cNvPr id="100" name="Graphic 99" descr="User outline">
            <a:extLst>
              <a:ext uri="{FF2B5EF4-FFF2-40B4-BE49-F238E27FC236}">
                <a16:creationId xmlns:a16="http://schemas.microsoft.com/office/drawing/2014/main" id="{D37F2B48-3E07-3480-E505-FEE2EE27DD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561714"/>
            <a:ext cx="298246" cy="298246"/>
          </a:xfrm>
          <a:prstGeom prst="rect">
            <a:avLst/>
          </a:prstGeom>
        </p:spPr>
      </p:pic>
      <p:pic>
        <p:nvPicPr>
          <p:cNvPr id="101" name="Graphic 100" descr="User outline">
            <a:extLst>
              <a:ext uri="{FF2B5EF4-FFF2-40B4-BE49-F238E27FC236}">
                <a16:creationId xmlns:a16="http://schemas.microsoft.com/office/drawing/2014/main" id="{87E419C7-D71E-4C02-F555-B459A9C2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4029" y="3924941"/>
            <a:ext cx="298246" cy="298246"/>
          </a:xfrm>
          <a:prstGeom prst="rect">
            <a:avLst/>
          </a:prstGeom>
        </p:spPr>
      </p:pic>
      <p:sp>
        <p:nvSpPr>
          <p:cNvPr id="2" name="Rectangle 1">
            <a:extLst>
              <a:ext uri="{FF2B5EF4-FFF2-40B4-BE49-F238E27FC236}">
                <a16:creationId xmlns:a16="http://schemas.microsoft.com/office/drawing/2014/main" id="{BC9E4E22-E1EC-5E15-B72E-1481DDA2C8C9}"/>
              </a:ext>
            </a:extLst>
          </p:cNvPr>
          <p:cNvSpPr/>
          <p:nvPr/>
        </p:nvSpPr>
        <p:spPr>
          <a:xfrm>
            <a:off x="8053066" y="3268886"/>
            <a:ext cx="2431629" cy="16086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06361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9378737" y="3998369"/>
            <a:ext cx="2431629" cy="15441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Observation Periods</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Vaccine</a:t>
            </a:r>
          </a:p>
        </p:txBody>
      </p:sp>
      <p:sp>
        <p:nvSpPr>
          <p:cNvPr id="94" name="Rectangle 93">
            <a:extLst>
              <a:ext uri="{FF2B5EF4-FFF2-40B4-BE49-F238E27FC236}">
                <a16:creationId xmlns:a16="http://schemas.microsoft.com/office/drawing/2014/main" id="{53D3A026-599D-E0F7-17CC-6548BE12B7D7}"/>
              </a:ext>
            </a:extLst>
          </p:cNvPr>
          <p:cNvSpPr/>
          <p:nvPr/>
        </p:nvSpPr>
        <p:spPr>
          <a:xfrm>
            <a:off x="8053066" y="3268887"/>
            <a:ext cx="2806914"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7071EA4-9FAA-D3B6-C208-250653938DDA}"/>
              </a:ext>
            </a:extLst>
          </p:cNvPr>
          <p:cNvSpPr/>
          <p:nvPr/>
        </p:nvSpPr>
        <p:spPr>
          <a:xfrm>
            <a:off x="8428351" y="3630404"/>
            <a:ext cx="2431629"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9" name="Graphic 98" descr="User outline">
            <a:extLst>
              <a:ext uri="{FF2B5EF4-FFF2-40B4-BE49-F238E27FC236}">
                <a16:creationId xmlns:a16="http://schemas.microsoft.com/office/drawing/2014/main" id="{A8D2F5B6-98C6-26BC-C901-A7FDE99A4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200197"/>
            <a:ext cx="298246" cy="298246"/>
          </a:xfrm>
          <a:prstGeom prst="rect">
            <a:avLst/>
          </a:prstGeom>
        </p:spPr>
      </p:pic>
      <p:pic>
        <p:nvPicPr>
          <p:cNvPr id="100" name="Graphic 99" descr="User outline">
            <a:extLst>
              <a:ext uri="{FF2B5EF4-FFF2-40B4-BE49-F238E27FC236}">
                <a16:creationId xmlns:a16="http://schemas.microsoft.com/office/drawing/2014/main" id="{D37F2B48-3E07-3480-E505-FEE2EE27DD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561714"/>
            <a:ext cx="298246" cy="298246"/>
          </a:xfrm>
          <a:prstGeom prst="rect">
            <a:avLst/>
          </a:prstGeom>
        </p:spPr>
      </p:pic>
      <p:pic>
        <p:nvPicPr>
          <p:cNvPr id="101" name="Graphic 100" descr="User outline">
            <a:extLst>
              <a:ext uri="{FF2B5EF4-FFF2-40B4-BE49-F238E27FC236}">
                <a16:creationId xmlns:a16="http://schemas.microsoft.com/office/drawing/2014/main" id="{87E419C7-D71E-4C02-F555-B459A9C2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4029" y="3924941"/>
            <a:ext cx="298246" cy="298246"/>
          </a:xfrm>
          <a:prstGeom prst="rect">
            <a:avLst/>
          </a:prstGeom>
        </p:spPr>
      </p:pic>
      <p:sp>
        <p:nvSpPr>
          <p:cNvPr id="2" name="Rectangle 1">
            <a:extLst>
              <a:ext uri="{FF2B5EF4-FFF2-40B4-BE49-F238E27FC236}">
                <a16:creationId xmlns:a16="http://schemas.microsoft.com/office/drawing/2014/main" id="{BC9E4E22-E1EC-5E15-B72E-1481DDA2C8C9}"/>
              </a:ext>
            </a:extLst>
          </p:cNvPr>
          <p:cNvSpPr/>
          <p:nvPr/>
        </p:nvSpPr>
        <p:spPr>
          <a:xfrm>
            <a:off x="8053066" y="3268886"/>
            <a:ext cx="2431629" cy="16086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43328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9378737" y="3998369"/>
            <a:ext cx="2431629" cy="15441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Observation Periods: Follow up</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Vaccine</a:t>
            </a:r>
          </a:p>
        </p:txBody>
      </p:sp>
      <p:sp>
        <p:nvSpPr>
          <p:cNvPr id="94" name="Rectangle 93">
            <a:extLst>
              <a:ext uri="{FF2B5EF4-FFF2-40B4-BE49-F238E27FC236}">
                <a16:creationId xmlns:a16="http://schemas.microsoft.com/office/drawing/2014/main" id="{53D3A026-599D-E0F7-17CC-6548BE12B7D7}"/>
              </a:ext>
            </a:extLst>
          </p:cNvPr>
          <p:cNvSpPr/>
          <p:nvPr/>
        </p:nvSpPr>
        <p:spPr>
          <a:xfrm>
            <a:off x="8053066" y="3268887"/>
            <a:ext cx="2806914"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5" name="Rectangle 94">
            <a:extLst>
              <a:ext uri="{FF2B5EF4-FFF2-40B4-BE49-F238E27FC236}">
                <a16:creationId xmlns:a16="http://schemas.microsoft.com/office/drawing/2014/main" id="{97071EA4-9FAA-D3B6-C208-250653938DDA}"/>
              </a:ext>
            </a:extLst>
          </p:cNvPr>
          <p:cNvSpPr/>
          <p:nvPr/>
        </p:nvSpPr>
        <p:spPr>
          <a:xfrm>
            <a:off x="8428351" y="3630404"/>
            <a:ext cx="2431629"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9" name="Graphic 98" descr="User outline">
            <a:extLst>
              <a:ext uri="{FF2B5EF4-FFF2-40B4-BE49-F238E27FC236}">
                <a16:creationId xmlns:a16="http://schemas.microsoft.com/office/drawing/2014/main" id="{A8D2F5B6-98C6-26BC-C901-A7FDE99A45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200197"/>
            <a:ext cx="298246" cy="298246"/>
          </a:xfrm>
          <a:prstGeom prst="rect">
            <a:avLst/>
          </a:prstGeom>
        </p:spPr>
      </p:pic>
      <p:pic>
        <p:nvPicPr>
          <p:cNvPr id="100" name="Graphic 99" descr="User outline">
            <a:extLst>
              <a:ext uri="{FF2B5EF4-FFF2-40B4-BE49-F238E27FC236}">
                <a16:creationId xmlns:a16="http://schemas.microsoft.com/office/drawing/2014/main" id="{D37F2B48-3E07-3480-E505-FEE2EE27DD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9789" y="3561714"/>
            <a:ext cx="298246" cy="298246"/>
          </a:xfrm>
          <a:prstGeom prst="rect">
            <a:avLst/>
          </a:prstGeom>
        </p:spPr>
      </p:pic>
      <p:pic>
        <p:nvPicPr>
          <p:cNvPr id="101" name="Graphic 100" descr="User outline">
            <a:extLst>
              <a:ext uri="{FF2B5EF4-FFF2-40B4-BE49-F238E27FC236}">
                <a16:creationId xmlns:a16="http://schemas.microsoft.com/office/drawing/2014/main" id="{87E419C7-D71E-4C02-F555-B459A9C28D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34029" y="3924941"/>
            <a:ext cx="298246" cy="298246"/>
          </a:xfrm>
          <a:prstGeom prst="rect">
            <a:avLst/>
          </a:prstGeom>
        </p:spPr>
      </p:pic>
      <p:sp>
        <p:nvSpPr>
          <p:cNvPr id="2" name="Rectangle 1">
            <a:extLst>
              <a:ext uri="{FF2B5EF4-FFF2-40B4-BE49-F238E27FC236}">
                <a16:creationId xmlns:a16="http://schemas.microsoft.com/office/drawing/2014/main" id="{BC9E4E22-E1EC-5E15-B72E-1481DDA2C8C9}"/>
              </a:ext>
            </a:extLst>
          </p:cNvPr>
          <p:cNvSpPr/>
          <p:nvPr/>
        </p:nvSpPr>
        <p:spPr>
          <a:xfrm>
            <a:off x="8053066" y="3268886"/>
            <a:ext cx="2431629" cy="16086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84784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9378737" y="3998369"/>
            <a:ext cx="2431629" cy="154418"/>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Observation Periods: Lookback</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Vaccine</a:t>
            </a:r>
          </a:p>
        </p:txBody>
      </p:sp>
      <p:sp>
        <p:nvSpPr>
          <p:cNvPr id="95" name="Rectangle 94">
            <a:extLst>
              <a:ext uri="{FF2B5EF4-FFF2-40B4-BE49-F238E27FC236}">
                <a16:creationId xmlns:a16="http://schemas.microsoft.com/office/drawing/2014/main" id="{97071EA4-9FAA-D3B6-C208-250653938DDA}"/>
              </a:ext>
            </a:extLst>
          </p:cNvPr>
          <p:cNvSpPr/>
          <p:nvPr/>
        </p:nvSpPr>
        <p:spPr>
          <a:xfrm>
            <a:off x="8428351" y="3630404"/>
            <a:ext cx="2431629"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BC9E4E22-E1EC-5E15-B72E-1481DDA2C8C9}"/>
              </a:ext>
            </a:extLst>
          </p:cNvPr>
          <p:cNvSpPr/>
          <p:nvPr/>
        </p:nvSpPr>
        <p:spPr>
          <a:xfrm>
            <a:off x="8053066" y="3268886"/>
            <a:ext cx="2431629" cy="16086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E16A7A6-EE24-33EC-D102-F3917E95FFAB}"/>
              </a:ext>
            </a:extLst>
          </p:cNvPr>
          <p:cNvSpPr/>
          <p:nvPr/>
        </p:nvSpPr>
        <p:spPr>
          <a:xfrm>
            <a:off x="5621437" y="3268135"/>
            <a:ext cx="2431629" cy="16086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FE472ACF-0A67-07F8-2BE8-9EED83FD57F9}"/>
              </a:ext>
            </a:extLst>
          </p:cNvPr>
          <p:cNvSpPr/>
          <p:nvPr/>
        </p:nvSpPr>
        <p:spPr>
          <a:xfrm>
            <a:off x="5996722" y="3630405"/>
            <a:ext cx="2431629" cy="16086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D46FEE4-4116-1BA4-A7B7-7DA0BEA053DA}"/>
              </a:ext>
            </a:extLst>
          </p:cNvPr>
          <p:cNvSpPr/>
          <p:nvPr/>
        </p:nvSpPr>
        <p:spPr>
          <a:xfrm>
            <a:off x="6947108" y="3998370"/>
            <a:ext cx="2431629" cy="154418"/>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7189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8E37AA6-A899-4C71-BFC2-82B075CE403E}"/>
              </a:ext>
            </a:extLst>
          </p:cNvPr>
          <p:cNvSpPr/>
          <p:nvPr/>
        </p:nvSpPr>
        <p:spPr>
          <a:xfrm>
            <a:off x="8236371" y="3987521"/>
            <a:ext cx="2431629" cy="15441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Individual milestones: Start &amp; End</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2084273" cy="261610"/>
          </a:xfrm>
          <a:prstGeom prst="rect">
            <a:avLst/>
          </a:prstGeom>
          <a:noFill/>
        </p:spPr>
        <p:txBody>
          <a:bodyPr wrap="square" rtlCol="0">
            <a:spAutoFit/>
          </a:bodyPr>
          <a:lstStyle/>
          <a:p>
            <a:pPr algn="ctr"/>
            <a:r>
              <a:rPr lang="en-GB" sz="1100" dirty="0"/>
              <a:t>Vaccine outcome in teen years</a:t>
            </a:r>
          </a:p>
        </p:txBody>
      </p:sp>
      <p:sp>
        <p:nvSpPr>
          <p:cNvPr id="95" name="Rectangle 94">
            <a:extLst>
              <a:ext uri="{FF2B5EF4-FFF2-40B4-BE49-F238E27FC236}">
                <a16:creationId xmlns:a16="http://schemas.microsoft.com/office/drawing/2014/main" id="{97071EA4-9FAA-D3B6-C208-250653938DDA}"/>
              </a:ext>
            </a:extLst>
          </p:cNvPr>
          <p:cNvSpPr/>
          <p:nvPr/>
        </p:nvSpPr>
        <p:spPr>
          <a:xfrm>
            <a:off x="9071392" y="3590341"/>
            <a:ext cx="1664341"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BC9E4E22-E1EC-5E15-B72E-1481DDA2C8C9}"/>
              </a:ext>
            </a:extLst>
          </p:cNvPr>
          <p:cNvSpPr/>
          <p:nvPr/>
        </p:nvSpPr>
        <p:spPr>
          <a:xfrm>
            <a:off x="8053066" y="3268886"/>
            <a:ext cx="828467" cy="16086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6872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8DCB-99D9-7CF1-2B27-DCFE21AB2B47}"/>
              </a:ext>
            </a:extLst>
          </p:cNvPr>
          <p:cNvSpPr>
            <a:spLocks noGrp="1"/>
          </p:cNvSpPr>
          <p:nvPr>
            <p:ph type="ctrTitle"/>
          </p:nvPr>
        </p:nvSpPr>
        <p:spPr/>
        <p:txBody>
          <a:bodyPr/>
          <a:lstStyle/>
          <a:p>
            <a:r>
              <a:rPr lang="en-GB" dirty="0"/>
              <a:t>Variable states</a:t>
            </a:r>
          </a:p>
        </p:txBody>
      </p:sp>
    </p:spTree>
    <p:extLst>
      <p:ext uri="{BB962C8B-B14F-4D97-AF65-F5344CB8AC3E}">
        <p14:creationId xmlns:p14="http://schemas.microsoft.com/office/powerpoint/2010/main" val="236116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58DCB-99D9-7CF1-2B27-DCFE21AB2B47}"/>
              </a:ext>
            </a:extLst>
          </p:cNvPr>
          <p:cNvSpPr>
            <a:spLocks noGrp="1"/>
          </p:cNvSpPr>
          <p:nvPr>
            <p:ph type="ctrTitle"/>
          </p:nvPr>
        </p:nvSpPr>
        <p:spPr/>
        <p:txBody>
          <a:bodyPr/>
          <a:lstStyle/>
          <a:p>
            <a:r>
              <a:rPr lang="en-GB" dirty="0"/>
              <a:t>Study Windows</a:t>
            </a:r>
          </a:p>
        </p:txBody>
      </p:sp>
    </p:spTree>
    <p:extLst>
      <p:ext uri="{BB962C8B-B14F-4D97-AF65-F5344CB8AC3E}">
        <p14:creationId xmlns:p14="http://schemas.microsoft.com/office/powerpoint/2010/main" val="188255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Perpetual State vs State Change</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Death</a:t>
            </a:r>
          </a:p>
        </p:txBody>
      </p:sp>
      <p:sp>
        <p:nvSpPr>
          <p:cNvPr id="99" name="Arrow: Down 98">
            <a:extLst>
              <a:ext uri="{FF2B5EF4-FFF2-40B4-BE49-F238E27FC236}">
                <a16:creationId xmlns:a16="http://schemas.microsoft.com/office/drawing/2014/main" id="{48AACC29-3164-6AE4-6325-94729A207FE6}"/>
              </a:ext>
            </a:extLst>
          </p:cNvPr>
          <p:cNvSpPr/>
          <p:nvPr/>
        </p:nvSpPr>
        <p:spPr>
          <a:xfrm>
            <a:off x="8649440" y="1794974"/>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703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Perpetual State vs State Change</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Death</a:t>
            </a:r>
          </a:p>
        </p:txBody>
      </p:sp>
      <p:sp>
        <p:nvSpPr>
          <p:cNvPr id="7" name="Rectangle 6">
            <a:extLst>
              <a:ext uri="{FF2B5EF4-FFF2-40B4-BE49-F238E27FC236}">
                <a16:creationId xmlns:a16="http://schemas.microsoft.com/office/drawing/2014/main" id="{93E6D79C-DA82-0DA6-49F0-70BE314E68A0}"/>
              </a:ext>
            </a:extLst>
          </p:cNvPr>
          <p:cNvSpPr/>
          <p:nvPr/>
        </p:nvSpPr>
        <p:spPr>
          <a:xfrm>
            <a:off x="1145962"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E65424A-6E82-17E3-379C-48028B94BE5B}"/>
              </a:ext>
            </a:extLst>
          </p:cNvPr>
          <p:cNvSpPr/>
          <p:nvPr/>
        </p:nvSpPr>
        <p:spPr>
          <a:xfrm>
            <a:off x="1840229"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735010C-16F5-2E52-7229-0514DBFA4D8F}"/>
              </a:ext>
            </a:extLst>
          </p:cNvPr>
          <p:cNvSpPr/>
          <p:nvPr/>
        </p:nvSpPr>
        <p:spPr>
          <a:xfrm>
            <a:off x="2534496"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79AFFFD-71D7-4457-B5FF-D5DB4545A292}"/>
              </a:ext>
            </a:extLst>
          </p:cNvPr>
          <p:cNvSpPr/>
          <p:nvPr/>
        </p:nvSpPr>
        <p:spPr>
          <a:xfrm>
            <a:off x="3228763"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6233E00-5D9F-6919-E311-A725BE1D5ED8}"/>
              </a:ext>
            </a:extLst>
          </p:cNvPr>
          <p:cNvSpPr/>
          <p:nvPr/>
        </p:nvSpPr>
        <p:spPr>
          <a:xfrm>
            <a:off x="3923030"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136A8A9-5349-027D-ABB1-71CB711D0A74}"/>
              </a:ext>
            </a:extLst>
          </p:cNvPr>
          <p:cNvSpPr/>
          <p:nvPr/>
        </p:nvSpPr>
        <p:spPr>
          <a:xfrm>
            <a:off x="4617297"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E6C8858-F2E3-AE9B-346B-5E48616A00BB}"/>
              </a:ext>
            </a:extLst>
          </p:cNvPr>
          <p:cNvSpPr/>
          <p:nvPr/>
        </p:nvSpPr>
        <p:spPr>
          <a:xfrm>
            <a:off x="5311564"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AD9A1DE-81EE-EB40-D5A5-D48E4E870D05}"/>
              </a:ext>
            </a:extLst>
          </p:cNvPr>
          <p:cNvSpPr/>
          <p:nvPr/>
        </p:nvSpPr>
        <p:spPr>
          <a:xfrm>
            <a:off x="6005831"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8B3A605F-B099-340A-F756-42CE5F6FFB1C}"/>
              </a:ext>
            </a:extLst>
          </p:cNvPr>
          <p:cNvSpPr/>
          <p:nvPr/>
        </p:nvSpPr>
        <p:spPr>
          <a:xfrm>
            <a:off x="6700093"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9E0BE-07C1-A6D3-4BDD-6E965B2DCB68}"/>
              </a:ext>
            </a:extLst>
          </p:cNvPr>
          <p:cNvSpPr/>
          <p:nvPr/>
        </p:nvSpPr>
        <p:spPr>
          <a:xfrm>
            <a:off x="7394360"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F4A7EB7A-E969-89EB-EECB-3FFDA196CB0A}"/>
              </a:ext>
            </a:extLst>
          </p:cNvPr>
          <p:cNvSpPr/>
          <p:nvPr/>
        </p:nvSpPr>
        <p:spPr>
          <a:xfrm>
            <a:off x="8088627"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1B4039E-C3A5-F3FF-5E23-681B28687BA2}"/>
              </a:ext>
            </a:extLst>
          </p:cNvPr>
          <p:cNvSpPr/>
          <p:nvPr/>
        </p:nvSpPr>
        <p:spPr>
          <a:xfrm>
            <a:off x="8782894"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F5B5040-F067-11F3-F5A9-9320C15193A4}"/>
              </a:ext>
            </a:extLst>
          </p:cNvPr>
          <p:cNvSpPr/>
          <p:nvPr/>
        </p:nvSpPr>
        <p:spPr>
          <a:xfrm>
            <a:off x="9477161"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F0FC594-2A9B-CBDC-6041-50703434D2DC}"/>
              </a:ext>
            </a:extLst>
          </p:cNvPr>
          <p:cNvSpPr/>
          <p:nvPr/>
        </p:nvSpPr>
        <p:spPr>
          <a:xfrm>
            <a:off x="10171428"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A7AC9296-B87F-4B98-9E5E-247AC73BAE3C}"/>
              </a:ext>
            </a:extLst>
          </p:cNvPr>
          <p:cNvSpPr txBox="1"/>
          <p:nvPr/>
        </p:nvSpPr>
        <p:spPr>
          <a:xfrm>
            <a:off x="10600267" y="3689773"/>
            <a:ext cx="682413" cy="261610"/>
          </a:xfrm>
          <a:prstGeom prst="rect">
            <a:avLst/>
          </a:prstGeom>
          <a:noFill/>
        </p:spPr>
        <p:txBody>
          <a:bodyPr wrap="square" rtlCol="0">
            <a:spAutoFit/>
          </a:bodyPr>
          <a:lstStyle/>
          <a:p>
            <a:pPr algn="ctr"/>
            <a:r>
              <a:rPr lang="en-GB" sz="1100" dirty="0"/>
              <a:t>Present</a:t>
            </a:r>
          </a:p>
        </p:txBody>
      </p:sp>
      <p:sp>
        <p:nvSpPr>
          <p:cNvPr id="23" name="TextBox 22">
            <a:extLst>
              <a:ext uri="{FF2B5EF4-FFF2-40B4-BE49-F238E27FC236}">
                <a16:creationId xmlns:a16="http://schemas.microsoft.com/office/drawing/2014/main" id="{EB1F75E8-8B3D-D5E8-1C0C-A100FC1E87AA}"/>
              </a:ext>
            </a:extLst>
          </p:cNvPr>
          <p:cNvSpPr txBox="1"/>
          <p:nvPr/>
        </p:nvSpPr>
        <p:spPr>
          <a:xfrm>
            <a:off x="9907692" y="3689773"/>
            <a:ext cx="610869" cy="261610"/>
          </a:xfrm>
          <a:prstGeom prst="rect">
            <a:avLst/>
          </a:prstGeom>
          <a:noFill/>
        </p:spPr>
        <p:txBody>
          <a:bodyPr wrap="square" rtlCol="0">
            <a:spAutoFit/>
          </a:bodyPr>
          <a:lstStyle/>
          <a:p>
            <a:pPr algn="ctr"/>
            <a:r>
              <a:rPr lang="en-GB" sz="1100" dirty="0"/>
              <a:t>2024</a:t>
            </a:r>
          </a:p>
        </p:txBody>
      </p:sp>
      <p:sp>
        <p:nvSpPr>
          <p:cNvPr id="24" name="TextBox 23">
            <a:extLst>
              <a:ext uri="{FF2B5EF4-FFF2-40B4-BE49-F238E27FC236}">
                <a16:creationId xmlns:a16="http://schemas.microsoft.com/office/drawing/2014/main" id="{5EDD1552-EE46-5A7E-6423-08CA4379C56F}"/>
              </a:ext>
            </a:extLst>
          </p:cNvPr>
          <p:cNvSpPr txBox="1"/>
          <p:nvPr/>
        </p:nvSpPr>
        <p:spPr>
          <a:xfrm>
            <a:off x="9215117" y="3689773"/>
            <a:ext cx="610869" cy="261610"/>
          </a:xfrm>
          <a:prstGeom prst="rect">
            <a:avLst/>
          </a:prstGeom>
          <a:noFill/>
        </p:spPr>
        <p:txBody>
          <a:bodyPr wrap="square" rtlCol="0">
            <a:spAutoFit/>
          </a:bodyPr>
          <a:lstStyle/>
          <a:p>
            <a:pPr algn="ctr"/>
            <a:r>
              <a:rPr lang="en-GB" sz="1100" dirty="0"/>
              <a:t>2023</a:t>
            </a:r>
          </a:p>
        </p:txBody>
      </p:sp>
      <p:sp>
        <p:nvSpPr>
          <p:cNvPr id="25" name="TextBox 24">
            <a:extLst>
              <a:ext uri="{FF2B5EF4-FFF2-40B4-BE49-F238E27FC236}">
                <a16:creationId xmlns:a16="http://schemas.microsoft.com/office/drawing/2014/main" id="{B3F59281-84EA-F2AB-0C26-A72E6C4FD182}"/>
              </a:ext>
            </a:extLst>
          </p:cNvPr>
          <p:cNvSpPr txBox="1"/>
          <p:nvPr/>
        </p:nvSpPr>
        <p:spPr>
          <a:xfrm>
            <a:off x="8477459" y="3689773"/>
            <a:ext cx="610869" cy="261610"/>
          </a:xfrm>
          <a:prstGeom prst="rect">
            <a:avLst/>
          </a:prstGeom>
          <a:noFill/>
        </p:spPr>
        <p:txBody>
          <a:bodyPr wrap="square" rtlCol="0">
            <a:spAutoFit/>
          </a:bodyPr>
          <a:lstStyle/>
          <a:p>
            <a:pPr algn="ctr"/>
            <a:r>
              <a:rPr lang="en-GB" sz="1100" dirty="0"/>
              <a:t>2022</a:t>
            </a:r>
          </a:p>
        </p:txBody>
      </p:sp>
      <p:sp>
        <p:nvSpPr>
          <p:cNvPr id="26" name="TextBox 25">
            <a:extLst>
              <a:ext uri="{FF2B5EF4-FFF2-40B4-BE49-F238E27FC236}">
                <a16:creationId xmlns:a16="http://schemas.microsoft.com/office/drawing/2014/main" id="{7F37906F-3C85-89F6-03B8-436B36DAB214}"/>
              </a:ext>
            </a:extLst>
          </p:cNvPr>
          <p:cNvSpPr txBox="1"/>
          <p:nvPr/>
        </p:nvSpPr>
        <p:spPr>
          <a:xfrm>
            <a:off x="7795046" y="3689773"/>
            <a:ext cx="610869" cy="261610"/>
          </a:xfrm>
          <a:prstGeom prst="rect">
            <a:avLst/>
          </a:prstGeom>
          <a:noFill/>
        </p:spPr>
        <p:txBody>
          <a:bodyPr wrap="square" rtlCol="0">
            <a:spAutoFit/>
          </a:bodyPr>
          <a:lstStyle/>
          <a:p>
            <a:pPr algn="ctr"/>
            <a:r>
              <a:rPr lang="en-GB" sz="1100" dirty="0"/>
              <a:t>2021</a:t>
            </a:r>
          </a:p>
        </p:txBody>
      </p:sp>
      <p:sp>
        <p:nvSpPr>
          <p:cNvPr id="27" name="TextBox 26">
            <a:extLst>
              <a:ext uri="{FF2B5EF4-FFF2-40B4-BE49-F238E27FC236}">
                <a16:creationId xmlns:a16="http://schemas.microsoft.com/office/drawing/2014/main" id="{1FDBC6A8-9778-5265-009F-48A4A1CB3C4E}"/>
              </a:ext>
            </a:extLst>
          </p:cNvPr>
          <p:cNvSpPr txBox="1"/>
          <p:nvPr/>
        </p:nvSpPr>
        <p:spPr>
          <a:xfrm>
            <a:off x="7116862" y="3689773"/>
            <a:ext cx="610869" cy="261610"/>
          </a:xfrm>
          <a:prstGeom prst="rect">
            <a:avLst/>
          </a:prstGeom>
          <a:noFill/>
        </p:spPr>
        <p:txBody>
          <a:bodyPr wrap="square" rtlCol="0">
            <a:spAutoFit/>
          </a:bodyPr>
          <a:lstStyle/>
          <a:p>
            <a:pPr algn="ctr"/>
            <a:r>
              <a:rPr lang="en-GB" sz="1100" dirty="0"/>
              <a:t>2020</a:t>
            </a:r>
          </a:p>
        </p:txBody>
      </p:sp>
      <p:sp>
        <p:nvSpPr>
          <p:cNvPr id="28" name="TextBox 27">
            <a:extLst>
              <a:ext uri="{FF2B5EF4-FFF2-40B4-BE49-F238E27FC236}">
                <a16:creationId xmlns:a16="http://schemas.microsoft.com/office/drawing/2014/main" id="{696B5794-B083-18CA-15D3-29B8FF1544CB}"/>
              </a:ext>
            </a:extLst>
          </p:cNvPr>
          <p:cNvSpPr txBox="1"/>
          <p:nvPr/>
        </p:nvSpPr>
        <p:spPr>
          <a:xfrm>
            <a:off x="6424287" y="3689773"/>
            <a:ext cx="610869" cy="261610"/>
          </a:xfrm>
          <a:prstGeom prst="rect">
            <a:avLst/>
          </a:prstGeom>
          <a:noFill/>
        </p:spPr>
        <p:txBody>
          <a:bodyPr wrap="square" rtlCol="0">
            <a:spAutoFit/>
          </a:bodyPr>
          <a:lstStyle/>
          <a:p>
            <a:pPr algn="ctr"/>
            <a:r>
              <a:rPr lang="en-GB" sz="1100" dirty="0"/>
              <a:t>2019</a:t>
            </a:r>
          </a:p>
        </p:txBody>
      </p:sp>
      <p:sp>
        <p:nvSpPr>
          <p:cNvPr id="29" name="TextBox 28">
            <a:extLst>
              <a:ext uri="{FF2B5EF4-FFF2-40B4-BE49-F238E27FC236}">
                <a16:creationId xmlns:a16="http://schemas.microsoft.com/office/drawing/2014/main" id="{F5CAB647-BC0E-346C-2634-B35699828917}"/>
              </a:ext>
            </a:extLst>
          </p:cNvPr>
          <p:cNvSpPr txBox="1"/>
          <p:nvPr/>
        </p:nvSpPr>
        <p:spPr>
          <a:xfrm>
            <a:off x="5686629" y="3689773"/>
            <a:ext cx="610869" cy="261610"/>
          </a:xfrm>
          <a:prstGeom prst="rect">
            <a:avLst/>
          </a:prstGeom>
          <a:noFill/>
        </p:spPr>
        <p:txBody>
          <a:bodyPr wrap="square" rtlCol="0">
            <a:spAutoFit/>
          </a:bodyPr>
          <a:lstStyle/>
          <a:p>
            <a:pPr algn="ctr"/>
            <a:r>
              <a:rPr lang="en-GB" sz="1100" dirty="0"/>
              <a:t>2018</a:t>
            </a:r>
          </a:p>
        </p:txBody>
      </p:sp>
      <p:sp>
        <p:nvSpPr>
          <p:cNvPr id="30" name="TextBox 29">
            <a:extLst>
              <a:ext uri="{FF2B5EF4-FFF2-40B4-BE49-F238E27FC236}">
                <a16:creationId xmlns:a16="http://schemas.microsoft.com/office/drawing/2014/main" id="{1DAF2477-D9C9-277E-1D96-29050D7D28FE}"/>
              </a:ext>
            </a:extLst>
          </p:cNvPr>
          <p:cNvSpPr txBox="1"/>
          <p:nvPr/>
        </p:nvSpPr>
        <p:spPr>
          <a:xfrm>
            <a:off x="5004216" y="3689773"/>
            <a:ext cx="610869" cy="261610"/>
          </a:xfrm>
          <a:prstGeom prst="rect">
            <a:avLst/>
          </a:prstGeom>
          <a:noFill/>
        </p:spPr>
        <p:txBody>
          <a:bodyPr wrap="square" rtlCol="0">
            <a:spAutoFit/>
          </a:bodyPr>
          <a:lstStyle/>
          <a:p>
            <a:pPr algn="ctr"/>
            <a:r>
              <a:rPr lang="en-GB" sz="1100" dirty="0"/>
              <a:t>2017</a:t>
            </a:r>
          </a:p>
        </p:txBody>
      </p:sp>
      <p:sp>
        <p:nvSpPr>
          <p:cNvPr id="31" name="TextBox 30">
            <a:extLst>
              <a:ext uri="{FF2B5EF4-FFF2-40B4-BE49-F238E27FC236}">
                <a16:creationId xmlns:a16="http://schemas.microsoft.com/office/drawing/2014/main" id="{1EFDA6B6-DACD-4866-583B-1BDC1D193F02}"/>
              </a:ext>
            </a:extLst>
          </p:cNvPr>
          <p:cNvSpPr txBox="1"/>
          <p:nvPr/>
        </p:nvSpPr>
        <p:spPr>
          <a:xfrm>
            <a:off x="4311641" y="3689773"/>
            <a:ext cx="610869" cy="261610"/>
          </a:xfrm>
          <a:prstGeom prst="rect">
            <a:avLst/>
          </a:prstGeom>
          <a:noFill/>
        </p:spPr>
        <p:txBody>
          <a:bodyPr wrap="square" rtlCol="0">
            <a:spAutoFit/>
          </a:bodyPr>
          <a:lstStyle/>
          <a:p>
            <a:pPr algn="ctr"/>
            <a:r>
              <a:rPr lang="en-GB" sz="1100" dirty="0"/>
              <a:t>2016</a:t>
            </a:r>
          </a:p>
        </p:txBody>
      </p:sp>
      <p:sp>
        <p:nvSpPr>
          <p:cNvPr id="32" name="TextBox 31">
            <a:extLst>
              <a:ext uri="{FF2B5EF4-FFF2-40B4-BE49-F238E27FC236}">
                <a16:creationId xmlns:a16="http://schemas.microsoft.com/office/drawing/2014/main" id="{CA826CB0-CA95-22B2-A91E-D86320AA42CD}"/>
              </a:ext>
            </a:extLst>
          </p:cNvPr>
          <p:cNvSpPr txBox="1"/>
          <p:nvPr/>
        </p:nvSpPr>
        <p:spPr>
          <a:xfrm>
            <a:off x="3619066" y="3689773"/>
            <a:ext cx="610869" cy="261610"/>
          </a:xfrm>
          <a:prstGeom prst="rect">
            <a:avLst/>
          </a:prstGeom>
          <a:noFill/>
        </p:spPr>
        <p:txBody>
          <a:bodyPr wrap="square" rtlCol="0">
            <a:spAutoFit/>
          </a:bodyPr>
          <a:lstStyle/>
          <a:p>
            <a:pPr algn="ctr"/>
            <a:r>
              <a:rPr lang="en-GB" sz="1100" dirty="0"/>
              <a:t>2015</a:t>
            </a:r>
          </a:p>
        </p:txBody>
      </p:sp>
      <p:sp>
        <p:nvSpPr>
          <p:cNvPr id="33" name="TextBox 32">
            <a:extLst>
              <a:ext uri="{FF2B5EF4-FFF2-40B4-BE49-F238E27FC236}">
                <a16:creationId xmlns:a16="http://schemas.microsoft.com/office/drawing/2014/main" id="{9A46A77F-F367-0EFB-2E5F-B0A3BF06EC8E}"/>
              </a:ext>
            </a:extLst>
          </p:cNvPr>
          <p:cNvSpPr txBox="1"/>
          <p:nvPr/>
        </p:nvSpPr>
        <p:spPr>
          <a:xfrm>
            <a:off x="2881408" y="3689773"/>
            <a:ext cx="610869" cy="261610"/>
          </a:xfrm>
          <a:prstGeom prst="rect">
            <a:avLst/>
          </a:prstGeom>
          <a:noFill/>
        </p:spPr>
        <p:txBody>
          <a:bodyPr wrap="square" rtlCol="0">
            <a:spAutoFit/>
          </a:bodyPr>
          <a:lstStyle/>
          <a:p>
            <a:pPr algn="ctr"/>
            <a:r>
              <a:rPr lang="en-GB" sz="1100" dirty="0"/>
              <a:t>2014</a:t>
            </a:r>
          </a:p>
        </p:txBody>
      </p:sp>
      <p:sp>
        <p:nvSpPr>
          <p:cNvPr id="34" name="TextBox 33">
            <a:extLst>
              <a:ext uri="{FF2B5EF4-FFF2-40B4-BE49-F238E27FC236}">
                <a16:creationId xmlns:a16="http://schemas.microsoft.com/office/drawing/2014/main" id="{229A8081-8050-79A8-A4C5-3400B59C8A1A}"/>
              </a:ext>
            </a:extLst>
          </p:cNvPr>
          <p:cNvSpPr txBox="1"/>
          <p:nvPr/>
        </p:nvSpPr>
        <p:spPr>
          <a:xfrm>
            <a:off x="2198995" y="3689773"/>
            <a:ext cx="610869" cy="261610"/>
          </a:xfrm>
          <a:prstGeom prst="rect">
            <a:avLst/>
          </a:prstGeom>
          <a:noFill/>
        </p:spPr>
        <p:txBody>
          <a:bodyPr wrap="square" rtlCol="0">
            <a:spAutoFit/>
          </a:bodyPr>
          <a:lstStyle/>
          <a:p>
            <a:pPr algn="ctr"/>
            <a:r>
              <a:rPr lang="en-GB" sz="1100" dirty="0"/>
              <a:t>2013</a:t>
            </a:r>
          </a:p>
        </p:txBody>
      </p:sp>
      <p:sp>
        <p:nvSpPr>
          <p:cNvPr id="35" name="TextBox 34">
            <a:extLst>
              <a:ext uri="{FF2B5EF4-FFF2-40B4-BE49-F238E27FC236}">
                <a16:creationId xmlns:a16="http://schemas.microsoft.com/office/drawing/2014/main" id="{D81FD238-6EE0-B465-81BA-DAF6E5E0C179}"/>
              </a:ext>
            </a:extLst>
          </p:cNvPr>
          <p:cNvSpPr txBox="1"/>
          <p:nvPr/>
        </p:nvSpPr>
        <p:spPr>
          <a:xfrm>
            <a:off x="1522940" y="3689773"/>
            <a:ext cx="610869" cy="261610"/>
          </a:xfrm>
          <a:prstGeom prst="rect">
            <a:avLst/>
          </a:prstGeom>
          <a:noFill/>
        </p:spPr>
        <p:txBody>
          <a:bodyPr wrap="square" rtlCol="0">
            <a:spAutoFit/>
          </a:bodyPr>
          <a:lstStyle/>
          <a:p>
            <a:pPr algn="ctr"/>
            <a:r>
              <a:rPr lang="en-GB" sz="1100" dirty="0"/>
              <a:t>2012</a:t>
            </a:r>
          </a:p>
        </p:txBody>
      </p:sp>
      <p:sp>
        <p:nvSpPr>
          <p:cNvPr id="36" name="TextBox 35">
            <a:extLst>
              <a:ext uri="{FF2B5EF4-FFF2-40B4-BE49-F238E27FC236}">
                <a16:creationId xmlns:a16="http://schemas.microsoft.com/office/drawing/2014/main" id="{2981FB50-3BE0-A784-75B2-C76F5C86F2EF}"/>
              </a:ext>
            </a:extLst>
          </p:cNvPr>
          <p:cNvSpPr txBox="1"/>
          <p:nvPr/>
        </p:nvSpPr>
        <p:spPr>
          <a:xfrm>
            <a:off x="840527" y="3689773"/>
            <a:ext cx="610869" cy="261610"/>
          </a:xfrm>
          <a:prstGeom prst="rect">
            <a:avLst/>
          </a:prstGeom>
          <a:noFill/>
        </p:spPr>
        <p:txBody>
          <a:bodyPr wrap="square" rtlCol="0">
            <a:spAutoFit/>
          </a:bodyPr>
          <a:lstStyle/>
          <a:p>
            <a:pPr algn="ctr"/>
            <a:r>
              <a:rPr lang="en-GB" sz="1100" dirty="0"/>
              <a:t>…</a:t>
            </a:r>
          </a:p>
        </p:txBody>
      </p:sp>
      <p:sp>
        <p:nvSpPr>
          <p:cNvPr id="37" name="TextBox 36">
            <a:extLst>
              <a:ext uri="{FF2B5EF4-FFF2-40B4-BE49-F238E27FC236}">
                <a16:creationId xmlns:a16="http://schemas.microsoft.com/office/drawing/2014/main" id="{423CA179-9399-B0D3-5126-040C722BC9A8}"/>
              </a:ext>
            </a:extLst>
          </p:cNvPr>
          <p:cNvSpPr txBox="1"/>
          <p:nvPr/>
        </p:nvSpPr>
        <p:spPr>
          <a:xfrm>
            <a:off x="840526" y="2986632"/>
            <a:ext cx="710565" cy="261610"/>
          </a:xfrm>
          <a:prstGeom prst="rect">
            <a:avLst/>
          </a:prstGeom>
          <a:noFill/>
        </p:spPr>
        <p:txBody>
          <a:bodyPr wrap="square" rtlCol="0">
            <a:spAutoFit/>
          </a:bodyPr>
          <a:lstStyle/>
          <a:p>
            <a:pPr algn="ctr"/>
            <a:r>
              <a:rPr lang="en-GB" sz="1100" dirty="0"/>
              <a:t>Ethnicity</a:t>
            </a:r>
          </a:p>
        </p:txBody>
      </p:sp>
      <p:sp>
        <p:nvSpPr>
          <p:cNvPr id="99" name="Arrow: Down 98">
            <a:extLst>
              <a:ext uri="{FF2B5EF4-FFF2-40B4-BE49-F238E27FC236}">
                <a16:creationId xmlns:a16="http://schemas.microsoft.com/office/drawing/2014/main" id="{48AACC29-3164-6AE4-6325-94729A207FE6}"/>
              </a:ext>
            </a:extLst>
          </p:cNvPr>
          <p:cNvSpPr/>
          <p:nvPr/>
        </p:nvSpPr>
        <p:spPr>
          <a:xfrm>
            <a:off x="8649440" y="1794974"/>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Arrow: Down 99">
            <a:extLst>
              <a:ext uri="{FF2B5EF4-FFF2-40B4-BE49-F238E27FC236}">
                <a16:creationId xmlns:a16="http://schemas.microsoft.com/office/drawing/2014/main" id="{813DC358-93D2-9F7B-CB76-3382D20217C5}"/>
              </a:ext>
            </a:extLst>
          </p:cNvPr>
          <p:cNvSpPr/>
          <p:nvPr/>
        </p:nvSpPr>
        <p:spPr>
          <a:xfrm>
            <a:off x="8649440" y="3133353"/>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65565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Perpetual State vs State Change</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Death</a:t>
            </a:r>
          </a:p>
        </p:txBody>
      </p:sp>
      <p:sp>
        <p:nvSpPr>
          <p:cNvPr id="7" name="Rectangle 6">
            <a:extLst>
              <a:ext uri="{FF2B5EF4-FFF2-40B4-BE49-F238E27FC236}">
                <a16:creationId xmlns:a16="http://schemas.microsoft.com/office/drawing/2014/main" id="{93E6D79C-DA82-0DA6-49F0-70BE314E68A0}"/>
              </a:ext>
            </a:extLst>
          </p:cNvPr>
          <p:cNvSpPr/>
          <p:nvPr/>
        </p:nvSpPr>
        <p:spPr>
          <a:xfrm>
            <a:off x="1145962"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E65424A-6E82-17E3-379C-48028B94BE5B}"/>
              </a:ext>
            </a:extLst>
          </p:cNvPr>
          <p:cNvSpPr/>
          <p:nvPr/>
        </p:nvSpPr>
        <p:spPr>
          <a:xfrm>
            <a:off x="1840229"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A735010C-16F5-2E52-7229-0514DBFA4D8F}"/>
              </a:ext>
            </a:extLst>
          </p:cNvPr>
          <p:cNvSpPr/>
          <p:nvPr/>
        </p:nvSpPr>
        <p:spPr>
          <a:xfrm>
            <a:off x="2534496"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479AFFFD-71D7-4457-B5FF-D5DB4545A292}"/>
              </a:ext>
            </a:extLst>
          </p:cNvPr>
          <p:cNvSpPr/>
          <p:nvPr/>
        </p:nvSpPr>
        <p:spPr>
          <a:xfrm>
            <a:off x="3228763"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E6233E00-5D9F-6919-E311-A725BE1D5ED8}"/>
              </a:ext>
            </a:extLst>
          </p:cNvPr>
          <p:cNvSpPr/>
          <p:nvPr/>
        </p:nvSpPr>
        <p:spPr>
          <a:xfrm>
            <a:off x="3923030"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136A8A9-5349-027D-ABB1-71CB711D0A74}"/>
              </a:ext>
            </a:extLst>
          </p:cNvPr>
          <p:cNvSpPr/>
          <p:nvPr/>
        </p:nvSpPr>
        <p:spPr>
          <a:xfrm>
            <a:off x="4617297"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8E6C8858-F2E3-AE9B-346B-5E48616A00BB}"/>
              </a:ext>
            </a:extLst>
          </p:cNvPr>
          <p:cNvSpPr/>
          <p:nvPr/>
        </p:nvSpPr>
        <p:spPr>
          <a:xfrm>
            <a:off x="5311564"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AD9A1DE-81EE-EB40-D5A5-D48E4E870D05}"/>
              </a:ext>
            </a:extLst>
          </p:cNvPr>
          <p:cNvSpPr/>
          <p:nvPr/>
        </p:nvSpPr>
        <p:spPr>
          <a:xfrm>
            <a:off x="6005831"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8B3A605F-B099-340A-F756-42CE5F6FFB1C}"/>
              </a:ext>
            </a:extLst>
          </p:cNvPr>
          <p:cNvSpPr/>
          <p:nvPr/>
        </p:nvSpPr>
        <p:spPr>
          <a:xfrm>
            <a:off x="6700093"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5C9E0BE-07C1-A6D3-4BDD-6E965B2DCB68}"/>
              </a:ext>
            </a:extLst>
          </p:cNvPr>
          <p:cNvSpPr/>
          <p:nvPr/>
        </p:nvSpPr>
        <p:spPr>
          <a:xfrm>
            <a:off x="7394360"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F4A7EB7A-E969-89EB-EECB-3FFDA196CB0A}"/>
              </a:ext>
            </a:extLst>
          </p:cNvPr>
          <p:cNvSpPr/>
          <p:nvPr/>
        </p:nvSpPr>
        <p:spPr>
          <a:xfrm>
            <a:off x="8088627"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1B4039E-C3A5-F3FF-5E23-681B28687BA2}"/>
              </a:ext>
            </a:extLst>
          </p:cNvPr>
          <p:cNvSpPr/>
          <p:nvPr/>
        </p:nvSpPr>
        <p:spPr>
          <a:xfrm>
            <a:off x="8782894"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2F5B5040-F067-11F3-F5A9-9320C15193A4}"/>
              </a:ext>
            </a:extLst>
          </p:cNvPr>
          <p:cNvSpPr/>
          <p:nvPr/>
        </p:nvSpPr>
        <p:spPr>
          <a:xfrm>
            <a:off x="9477161"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7F0FC594-2A9B-CBDC-6041-50703434D2DC}"/>
              </a:ext>
            </a:extLst>
          </p:cNvPr>
          <p:cNvSpPr/>
          <p:nvPr/>
        </p:nvSpPr>
        <p:spPr>
          <a:xfrm>
            <a:off x="10171428" y="3429000"/>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A7AC9296-B87F-4B98-9E5E-247AC73BAE3C}"/>
              </a:ext>
            </a:extLst>
          </p:cNvPr>
          <p:cNvSpPr txBox="1"/>
          <p:nvPr/>
        </p:nvSpPr>
        <p:spPr>
          <a:xfrm>
            <a:off x="10600267" y="3689773"/>
            <a:ext cx="682413" cy="261610"/>
          </a:xfrm>
          <a:prstGeom prst="rect">
            <a:avLst/>
          </a:prstGeom>
          <a:noFill/>
        </p:spPr>
        <p:txBody>
          <a:bodyPr wrap="square" rtlCol="0">
            <a:spAutoFit/>
          </a:bodyPr>
          <a:lstStyle/>
          <a:p>
            <a:pPr algn="ctr"/>
            <a:r>
              <a:rPr lang="en-GB" sz="1100" dirty="0"/>
              <a:t>Present</a:t>
            </a:r>
          </a:p>
        </p:txBody>
      </p:sp>
      <p:sp>
        <p:nvSpPr>
          <p:cNvPr id="23" name="TextBox 22">
            <a:extLst>
              <a:ext uri="{FF2B5EF4-FFF2-40B4-BE49-F238E27FC236}">
                <a16:creationId xmlns:a16="http://schemas.microsoft.com/office/drawing/2014/main" id="{EB1F75E8-8B3D-D5E8-1C0C-A100FC1E87AA}"/>
              </a:ext>
            </a:extLst>
          </p:cNvPr>
          <p:cNvSpPr txBox="1"/>
          <p:nvPr/>
        </p:nvSpPr>
        <p:spPr>
          <a:xfrm>
            <a:off x="9907692" y="3689773"/>
            <a:ext cx="610869" cy="261610"/>
          </a:xfrm>
          <a:prstGeom prst="rect">
            <a:avLst/>
          </a:prstGeom>
          <a:noFill/>
        </p:spPr>
        <p:txBody>
          <a:bodyPr wrap="square" rtlCol="0">
            <a:spAutoFit/>
          </a:bodyPr>
          <a:lstStyle/>
          <a:p>
            <a:pPr algn="ctr"/>
            <a:r>
              <a:rPr lang="en-GB" sz="1100" dirty="0"/>
              <a:t>2024</a:t>
            </a:r>
          </a:p>
        </p:txBody>
      </p:sp>
      <p:sp>
        <p:nvSpPr>
          <p:cNvPr id="24" name="TextBox 23">
            <a:extLst>
              <a:ext uri="{FF2B5EF4-FFF2-40B4-BE49-F238E27FC236}">
                <a16:creationId xmlns:a16="http://schemas.microsoft.com/office/drawing/2014/main" id="{5EDD1552-EE46-5A7E-6423-08CA4379C56F}"/>
              </a:ext>
            </a:extLst>
          </p:cNvPr>
          <p:cNvSpPr txBox="1"/>
          <p:nvPr/>
        </p:nvSpPr>
        <p:spPr>
          <a:xfrm>
            <a:off x="9215117" y="3689773"/>
            <a:ext cx="610869" cy="261610"/>
          </a:xfrm>
          <a:prstGeom prst="rect">
            <a:avLst/>
          </a:prstGeom>
          <a:noFill/>
        </p:spPr>
        <p:txBody>
          <a:bodyPr wrap="square" rtlCol="0">
            <a:spAutoFit/>
          </a:bodyPr>
          <a:lstStyle/>
          <a:p>
            <a:pPr algn="ctr"/>
            <a:r>
              <a:rPr lang="en-GB" sz="1100" dirty="0"/>
              <a:t>2023</a:t>
            </a:r>
          </a:p>
        </p:txBody>
      </p:sp>
      <p:sp>
        <p:nvSpPr>
          <p:cNvPr id="25" name="TextBox 24">
            <a:extLst>
              <a:ext uri="{FF2B5EF4-FFF2-40B4-BE49-F238E27FC236}">
                <a16:creationId xmlns:a16="http://schemas.microsoft.com/office/drawing/2014/main" id="{B3F59281-84EA-F2AB-0C26-A72E6C4FD182}"/>
              </a:ext>
            </a:extLst>
          </p:cNvPr>
          <p:cNvSpPr txBox="1"/>
          <p:nvPr/>
        </p:nvSpPr>
        <p:spPr>
          <a:xfrm>
            <a:off x="8477459" y="3689773"/>
            <a:ext cx="610869" cy="261610"/>
          </a:xfrm>
          <a:prstGeom prst="rect">
            <a:avLst/>
          </a:prstGeom>
          <a:noFill/>
        </p:spPr>
        <p:txBody>
          <a:bodyPr wrap="square" rtlCol="0">
            <a:spAutoFit/>
          </a:bodyPr>
          <a:lstStyle/>
          <a:p>
            <a:pPr algn="ctr"/>
            <a:r>
              <a:rPr lang="en-GB" sz="1100" dirty="0"/>
              <a:t>2022</a:t>
            </a:r>
          </a:p>
        </p:txBody>
      </p:sp>
      <p:sp>
        <p:nvSpPr>
          <p:cNvPr id="26" name="TextBox 25">
            <a:extLst>
              <a:ext uri="{FF2B5EF4-FFF2-40B4-BE49-F238E27FC236}">
                <a16:creationId xmlns:a16="http://schemas.microsoft.com/office/drawing/2014/main" id="{7F37906F-3C85-89F6-03B8-436B36DAB214}"/>
              </a:ext>
            </a:extLst>
          </p:cNvPr>
          <p:cNvSpPr txBox="1"/>
          <p:nvPr/>
        </p:nvSpPr>
        <p:spPr>
          <a:xfrm>
            <a:off x="7795046" y="3689773"/>
            <a:ext cx="610869" cy="261610"/>
          </a:xfrm>
          <a:prstGeom prst="rect">
            <a:avLst/>
          </a:prstGeom>
          <a:noFill/>
        </p:spPr>
        <p:txBody>
          <a:bodyPr wrap="square" rtlCol="0">
            <a:spAutoFit/>
          </a:bodyPr>
          <a:lstStyle/>
          <a:p>
            <a:pPr algn="ctr"/>
            <a:r>
              <a:rPr lang="en-GB" sz="1100" dirty="0"/>
              <a:t>2021</a:t>
            </a:r>
          </a:p>
        </p:txBody>
      </p:sp>
      <p:sp>
        <p:nvSpPr>
          <p:cNvPr id="27" name="TextBox 26">
            <a:extLst>
              <a:ext uri="{FF2B5EF4-FFF2-40B4-BE49-F238E27FC236}">
                <a16:creationId xmlns:a16="http://schemas.microsoft.com/office/drawing/2014/main" id="{1FDBC6A8-9778-5265-009F-48A4A1CB3C4E}"/>
              </a:ext>
            </a:extLst>
          </p:cNvPr>
          <p:cNvSpPr txBox="1"/>
          <p:nvPr/>
        </p:nvSpPr>
        <p:spPr>
          <a:xfrm>
            <a:off x="7116862" y="3689773"/>
            <a:ext cx="610869" cy="261610"/>
          </a:xfrm>
          <a:prstGeom prst="rect">
            <a:avLst/>
          </a:prstGeom>
          <a:noFill/>
        </p:spPr>
        <p:txBody>
          <a:bodyPr wrap="square" rtlCol="0">
            <a:spAutoFit/>
          </a:bodyPr>
          <a:lstStyle/>
          <a:p>
            <a:pPr algn="ctr"/>
            <a:r>
              <a:rPr lang="en-GB" sz="1100" dirty="0"/>
              <a:t>2020</a:t>
            </a:r>
          </a:p>
        </p:txBody>
      </p:sp>
      <p:sp>
        <p:nvSpPr>
          <p:cNvPr id="28" name="TextBox 27">
            <a:extLst>
              <a:ext uri="{FF2B5EF4-FFF2-40B4-BE49-F238E27FC236}">
                <a16:creationId xmlns:a16="http://schemas.microsoft.com/office/drawing/2014/main" id="{696B5794-B083-18CA-15D3-29B8FF1544CB}"/>
              </a:ext>
            </a:extLst>
          </p:cNvPr>
          <p:cNvSpPr txBox="1"/>
          <p:nvPr/>
        </p:nvSpPr>
        <p:spPr>
          <a:xfrm>
            <a:off x="6424287" y="3689773"/>
            <a:ext cx="610869" cy="261610"/>
          </a:xfrm>
          <a:prstGeom prst="rect">
            <a:avLst/>
          </a:prstGeom>
          <a:noFill/>
        </p:spPr>
        <p:txBody>
          <a:bodyPr wrap="square" rtlCol="0">
            <a:spAutoFit/>
          </a:bodyPr>
          <a:lstStyle/>
          <a:p>
            <a:pPr algn="ctr"/>
            <a:r>
              <a:rPr lang="en-GB" sz="1100" dirty="0"/>
              <a:t>2019</a:t>
            </a:r>
          </a:p>
        </p:txBody>
      </p:sp>
      <p:sp>
        <p:nvSpPr>
          <p:cNvPr id="29" name="TextBox 28">
            <a:extLst>
              <a:ext uri="{FF2B5EF4-FFF2-40B4-BE49-F238E27FC236}">
                <a16:creationId xmlns:a16="http://schemas.microsoft.com/office/drawing/2014/main" id="{F5CAB647-BC0E-346C-2634-B35699828917}"/>
              </a:ext>
            </a:extLst>
          </p:cNvPr>
          <p:cNvSpPr txBox="1"/>
          <p:nvPr/>
        </p:nvSpPr>
        <p:spPr>
          <a:xfrm>
            <a:off x="5686629" y="3689773"/>
            <a:ext cx="610869" cy="261610"/>
          </a:xfrm>
          <a:prstGeom prst="rect">
            <a:avLst/>
          </a:prstGeom>
          <a:noFill/>
        </p:spPr>
        <p:txBody>
          <a:bodyPr wrap="square" rtlCol="0">
            <a:spAutoFit/>
          </a:bodyPr>
          <a:lstStyle/>
          <a:p>
            <a:pPr algn="ctr"/>
            <a:r>
              <a:rPr lang="en-GB" sz="1100" dirty="0"/>
              <a:t>2018</a:t>
            </a:r>
          </a:p>
        </p:txBody>
      </p:sp>
      <p:sp>
        <p:nvSpPr>
          <p:cNvPr id="30" name="TextBox 29">
            <a:extLst>
              <a:ext uri="{FF2B5EF4-FFF2-40B4-BE49-F238E27FC236}">
                <a16:creationId xmlns:a16="http://schemas.microsoft.com/office/drawing/2014/main" id="{1DAF2477-D9C9-277E-1D96-29050D7D28FE}"/>
              </a:ext>
            </a:extLst>
          </p:cNvPr>
          <p:cNvSpPr txBox="1"/>
          <p:nvPr/>
        </p:nvSpPr>
        <p:spPr>
          <a:xfrm>
            <a:off x="5004216" y="3689773"/>
            <a:ext cx="610869" cy="261610"/>
          </a:xfrm>
          <a:prstGeom prst="rect">
            <a:avLst/>
          </a:prstGeom>
          <a:noFill/>
        </p:spPr>
        <p:txBody>
          <a:bodyPr wrap="square" rtlCol="0">
            <a:spAutoFit/>
          </a:bodyPr>
          <a:lstStyle/>
          <a:p>
            <a:pPr algn="ctr"/>
            <a:r>
              <a:rPr lang="en-GB" sz="1100" dirty="0"/>
              <a:t>2017</a:t>
            </a:r>
          </a:p>
        </p:txBody>
      </p:sp>
      <p:sp>
        <p:nvSpPr>
          <p:cNvPr id="31" name="TextBox 30">
            <a:extLst>
              <a:ext uri="{FF2B5EF4-FFF2-40B4-BE49-F238E27FC236}">
                <a16:creationId xmlns:a16="http://schemas.microsoft.com/office/drawing/2014/main" id="{1EFDA6B6-DACD-4866-583B-1BDC1D193F02}"/>
              </a:ext>
            </a:extLst>
          </p:cNvPr>
          <p:cNvSpPr txBox="1"/>
          <p:nvPr/>
        </p:nvSpPr>
        <p:spPr>
          <a:xfrm>
            <a:off x="4311641" y="3689773"/>
            <a:ext cx="610869" cy="261610"/>
          </a:xfrm>
          <a:prstGeom prst="rect">
            <a:avLst/>
          </a:prstGeom>
          <a:noFill/>
        </p:spPr>
        <p:txBody>
          <a:bodyPr wrap="square" rtlCol="0">
            <a:spAutoFit/>
          </a:bodyPr>
          <a:lstStyle/>
          <a:p>
            <a:pPr algn="ctr"/>
            <a:r>
              <a:rPr lang="en-GB" sz="1100" dirty="0"/>
              <a:t>2016</a:t>
            </a:r>
          </a:p>
        </p:txBody>
      </p:sp>
      <p:sp>
        <p:nvSpPr>
          <p:cNvPr id="32" name="TextBox 31">
            <a:extLst>
              <a:ext uri="{FF2B5EF4-FFF2-40B4-BE49-F238E27FC236}">
                <a16:creationId xmlns:a16="http://schemas.microsoft.com/office/drawing/2014/main" id="{CA826CB0-CA95-22B2-A91E-D86320AA42CD}"/>
              </a:ext>
            </a:extLst>
          </p:cNvPr>
          <p:cNvSpPr txBox="1"/>
          <p:nvPr/>
        </p:nvSpPr>
        <p:spPr>
          <a:xfrm>
            <a:off x="3619066" y="3689773"/>
            <a:ext cx="610869" cy="261610"/>
          </a:xfrm>
          <a:prstGeom prst="rect">
            <a:avLst/>
          </a:prstGeom>
          <a:noFill/>
        </p:spPr>
        <p:txBody>
          <a:bodyPr wrap="square" rtlCol="0">
            <a:spAutoFit/>
          </a:bodyPr>
          <a:lstStyle/>
          <a:p>
            <a:pPr algn="ctr"/>
            <a:r>
              <a:rPr lang="en-GB" sz="1100" dirty="0"/>
              <a:t>2015</a:t>
            </a:r>
          </a:p>
        </p:txBody>
      </p:sp>
      <p:sp>
        <p:nvSpPr>
          <p:cNvPr id="33" name="TextBox 32">
            <a:extLst>
              <a:ext uri="{FF2B5EF4-FFF2-40B4-BE49-F238E27FC236}">
                <a16:creationId xmlns:a16="http://schemas.microsoft.com/office/drawing/2014/main" id="{9A46A77F-F367-0EFB-2E5F-B0A3BF06EC8E}"/>
              </a:ext>
            </a:extLst>
          </p:cNvPr>
          <p:cNvSpPr txBox="1"/>
          <p:nvPr/>
        </p:nvSpPr>
        <p:spPr>
          <a:xfrm>
            <a:off x="2881408" y="3689773"/>
            <a:ext cx="610869" cy="261610"/>
          </a:xfrm>
          <a:prstGeom prst="rect">
            <a:avLst/>
          </a:prstGeom>
          <a:noFill/>
        </p:spPr>
        <p:txBody>
          <a:bodyPr wrap="square" rtlCol="0">
            <a:spAutoFit/>
          </a:bodyPr>
          <a:lstStyle/>
          <a:p>
            <a:pPr algn="ctr"/>
            <a:r>
              <a:rPr lang="en-GB" sz="1100" dirty="0"/>
              <a:t>2014</a:t>
            </a:r>
          </a:p>
        </p:txBody>
      </p:sp>
      <p:sp>
        <p:nvSpPr>
          <p:cNvPr id="34" name="TextBox 33">
            <a:extLst>
              <a:ext uri="{FF2B5EF4-FFF2-40B4-BE49-F238E27FC236}">
                <a16:creationId xmlns:a16="http://schemas.microsoft.com/office/drawing/2014/main" id="{229A8081-8050-79A8-A4C5-3400B59C8A1A}"/>
              </a:ext>
            </a:extLst>
          </p:cNvPr>
          <p:cNvSpPr txBox="1"/>
          <p:nvPr/>
        </p:nvSpPr>
        <p:spPr>
          <a:xfrm>
            <a:off x="2198995" y="3689773"/>
            <a:ext cx="610869" cy="261610"/>
          </a:xfrm>
          <a:prstGeom prst="rect">
            <a:avLst/>
          </a:prstGeom>
          <a:noFill/>
        </p:spPr>
        <p:txBody>
          <a:bodyPr wrap="square" rtlCol="0">
            <a:spAutoFit/>
          </a:bodyPr>
          <a:lstStyle/>
          <a:p>
            <a:pPr algn="ctr"/>
            <a:r>
              <a:rPr lang="en-GB" sz="1100" dirty="0"/>
              <a:t>2013</a:t>
            </a:r>
          </a:p>
        </p:txBody>
      </p:sp>
      <p:sp>
        <p:nvSpPr>
          <p:cNvPr id="35" name="TextBox 34">
            <a:extLst>
              <a:ext uri="{FF2B5EF4-FFF2-40B4-BE49-F238E27FC236}">
                <a16:creationId xmlns:a16="http://schemas.microsoft.com/office/drawing/2014/main" id="{D81FD238-6EE0-B465-81BA-DAF6E5E0C179}"/>
              </a:ext>
            </a:extLst>
          </p:cNvPr>
          <p:cNvSpPr txBox="1"/>
          <p:nvPr/>
        </p:nvSpPr>
        <p:spPr>
          <a:xfrm>
            <a:off x="1522940" y="3689773"/>
            <a:ext cx="610869" cy="261610"/>
          </a:xfrm>
          <a:prstGeom prst="rect">
            <a:avLst/>
          </a:prstGeom>
          <a:noFill/>
        </p:spPr>
        <p:txBody>
          <a:bodyPr wrap="square" rtlCol="0">
            <a:spAutoFit/>
          </a:bodyPr>
          <a:lstStyle/>
          <a:p>
            <a:pPr algn="ctr"/>
            <a:r>
              <a:rPr lang="en-GB" sz="1100" dirty="0"/>
              <a:t>2012</a:t>
            </a:r>
          </a:p>
        </p:txBody>
      </p:sp>
      <p:sp>
        <p:nvSpPr>
          <p:cNvPr id="36" name="TextBox 35">
            <a:extLst>
              <a:ext uri="{FF2B5EF4-FFF2-40B4-BE49-F238E27FC236}">
                <a16:creationId xmlns:a16="http://schemas.microsoft.com/office/drawing/2014/main" id="{2981FB50-3BE0-A784-75B2-C76F5C86F2EF}"/>
              </a:ext>
            </a:extLst>
          </p:cNvPr>
          <p:cNvSpPr txBox="1"/>
          <p:nvPr/>
        </p:nvSpPr>
        <p:spPr>
          <a:xfrm>
            <a:off x="840527" y="3689773"/>
            <a:ext cx="610869" cy="261610"/>
          </a:xfrm>
          <a:prstGeom prst="rect">
            <a:avLst/>
          </a:prstGeom>
          <a:noFill/>
        </p:spPr>
        <p:txBody>
          <a:bodyPr wrap="square" rtlCol="0">
            <a:spAutoFit/>
          </a:bodyPr>
          <a:lstStyle/>
          <a:p>
            <a:pPr algn="ctr"/>
            <a:r>
              <a:rPr lang="en-GB" sz="1100" dirty="0"/>
              <a:t>…</a:t>
            </a:r>
          </a:p>
        </p:txBody>
      </p:sp>
      <p:sp>
        <p:nvSpPr>
          <p:cNvPr id="37" name="TextBox 36">
            <a:extLst>
              <a:ext uri="{FF2B5EF4-FFF2-40B4-BE49-F238E27FC236}">
                <a16:creationId xmlns:a16="http://schemas.microsoft.com/office/drawing/2014/main" id="{423CA179-9399-B0D3-5126-040C722BC9A8}"/>
              </a:ext>
            </a:extLst>
          </p:cNvPr>
          <p:cNvSpPr txBox="1"/>
          <p:nvPr/>
        </p:nvSpPr>
        <p:spPr>
          <a:xfrm>
            <a:off x="840526" y="2986632"/>
            <a:ext cx="710565" cy="261610"/>
          </a:xfrm>
          <a:prstGeom prst="rect">
            <a:avLst/>
          </a:prstGeom>
          <a:noFill/>
        </p:spPr>
        <p:txBody>
          <a:bodyPr wrap="square" rtlCol="0">
            <a:spAutoFit/>
          </a:bodyPr>
          <a:lstStyle/>
          <a:p>
            <a:pPr algn="ctr"/>
            <a:r>
              <a:rPr lang="en-GB" sz="1100" dirty="0"/>
              <a:t>Ethnicity</a:t>
            </a:r>
          </a:p>
        </p:txBody>
      </p:sp>
      <p:sp>
        <p:nvSpPr>
          <p:cNvPr id="38" name="Rectangle 37">
            <a:extLst>
              <a:ext uri="{FF2B5EF4-FFF2-40B4-BE49-F238E27FC236}">
                <a16:creationId xmlns:a16="http://schemas.microsoft.com/office/drawing/2014/main" id="{3A7E67C1-4939-1FDA-20F5-C4855EBFBC7C}"/>
              </a:ext>
            </a:extLst>
          </p:cNvPr>
          <p:cNvSpPr/>
          <p:nvPr/>
        </p:nvSpPr>
        <p:spPr>
          <a:xfrm>
            <a:off x="1140247"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339C11B5-3B74-F496-0A02-562864B4505C}"/>
              </a:ext>
            </a:extLst>
          </p:cNvPr>
          <p:cNvSpPr/>
          <p:nvPr/>
        </p:nvSpPr>
        <p:spPr>
          <a:xfrm>
            <a:off x="1834514"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30D014C-AFCF-811A-BEBC-775B3DD18A83}"/>
              </a:ext>
            </a:extLst>
          </p:cNvPr>
          <p:cNvSpPr/>
          <p:nvPr/>
        </p:nvSpPr>
        <p:spPr>
          <a:xfrm>
            <a:off x="2528781"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5F559D4B-2605-D8A7-5AF5-6E23ECA355E1}"/>
              </a:ext>
            </a:extLst>
          </p:cNvPr>
          <p:cNvSpPr/>
          <p:nvPr/>
        </p:nvSpPr>
        <p:spPr>
          <a:xfrm>
            <a:off x="3223048" y="4807846"/>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AE45DBC5-0976-3D53-2F5B-02F3E3E6FC73}"/>
              </a:ext>
            </a:extLst>
          </p:cNvPr>
          <p:cNvSpPr/>
          <p:nvPr/>
        </p:nvSpPr>
        <p:spPr>
          <a:xfrm>
            <a:off x="3917315" y="4807846"/>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F3B46DE5-2242-62F5-9738-C5ECDAD011F7}"/>
              </a:ext>
            </a:extLst>
          </p:cNvPr>
          <p:cNvSpPr/>
          <p:nvPr/>
        </p:nvSpPr>
        <p:spPr>
          <a:xfrm>
            <a:off x="4611582" y="4807846"/>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875A326-82BD-9A6D-5CD6-F323F6F95BDC}"/>
              </a:ext>
            </a:extLst>
          </p:cNvPr>
          <p:cNvSpPr/>
          <p:nvPr/>
        </p:nvSpPr>
        <p:spPr>
          <a:xfrm>
            <a:off x="5305849" y="4807846"/>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640ADF62-291D-F899-4D32-D0A0B89E3775}"/>
              </a:ext>
            </a:extLst>
          </p:cNvPr>
          <p:cNvSpPr/>
          <p:nvPr/>
        </p:nvSpPr>
        <p:spPr>
          <a:xfrm>
            <a:off x="6000116"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F7E105E-96E6-A780-C398-28E16FFC8BBA}"/>
              </a:ext>
            </a:extLst>
          </p:cNvPr>
          <p:cNvSpPr/>
          <p:nvPr/>
        </p:nvSpPr>
        <p:spPr>
          <a:xfrm>
            <a:off x="6694378"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F01B1614-F193-C4FE-D656-061F3C0AFFEA}"/>
              </a:ext>
            </a:extLst>
          </p:cNvPr>
          <p:cNvSpPr/>
          <p:nvPr/>
        </p:nvSpPr>
        <p:spPr>
          <a:xfrm>
            <a:off x="7388645"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2466307D-BF1E-12B8-035D-ABBAF0188AF8}"/>
              </a:ext>
            </a:extLst>
          </p:cNvPr>
          <p:cNvSpPr/>
          <p:nvPr/>
        </p:nvSpPr>
        <p:spPr>
          <a:xfrm>
            <a:off x="8082912" y="4807846"/>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6B52799A-6218-0FEA-E86A-1A695D6B88C2}"/>
              </a:ext>
            </a:extLst>
          </p:cNvPr>
          <p:cNvSpPr/>
          <p:nvPr/>
        </p:nvSpPr>
        <p:spPr>
          <a:xfrm>
            <a:off x="8777179" y="4807846"/>
            <a:ext cx="694267" cy="16086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EE603867-34F2-C835-CB79-80DF66EB7778}"/>
              </a:ext>
            </a:extLst>
          </p:cNvPr>
          <p:cNvSpPr/>
          <p:nvPr/>
        </p:nvSpPr>
        <p:spPr>
          <a:xfrm>
            <a:off x="9471446" y="4807846"/>
            <a:ext cx="694267" cy="16086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639B530E-82C8-BAD7-4D95-A6834E394E69}"/>
              </a:ext>
            </a:extLst>
          </p:cNvPr>
          <p:cNvSpPr/>
          <p:nvPr/>
        </p:nvSpPr>
        <p:spPr>
          <a:xfrm>
            <a:off x="10165713" y="4807846"/>
            <a:ext cx="694267" cy="160866"/>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3A09592-4908-F9D2-74A9-62F5B22F0959}"/>
              </a:ext>
            </a:extLst>
          </p:cNvPr>
          <p:cNvSpPr txBox="1"/>
          <p:nvPr/>
        </p:nvSpPr>
        <p:spPr>
          <a:xfrm>
            <a:off x="10594552" y="5068619"/>
            <a:ext cx="682413" cy="261610"/>
          </a:xfrm>
          <a:prstGeom prst="rect">
            <a:avLst/>
          </a:prstGeom>
          <a:noFill/>
        </p:spPr>
        <p:txBody>
          <a:bodyPr wrap="square" rtlCol="0">
            <a:spAutoFit/>
          </a:bodyPr>
          <a:lstStyle/>
          <a:p>
            <a:pPr algn="ctr"/>
            <a:r>
              <a:rPr lang="en-GB" sz="1100" dirty="0"/>
              <a:t>Present</a:t>
            </a:r>
          </a:p>
        </p:txBody>
      </p:sp>
      <p:sp>
        <p:nvSpPr>
          <p:cNvPr id="53" name="TextBox 52">
            <a:extLst>
              <a:ext uri="{FF2B5EF4-FFF2-40B4-BE49-F238E27FC236}">
                <a16:creationId xmlns:a16="http://schemas.microsoft.com/office/drawing/2014/main" id="{FC750018-A021-90B0-BEDD-73907D57EE41}"/>
              </a:ext>
            </a:extLst>
          </p:cNvPr>
          <p:cNvSpPr txBox="1"/>
          <p:nvPr/>
        </p:nvSpPr>
        <p:spPr>
          <a:xfrm>
            <a:off x="9901977" y="5068619"/>
            <a:ext cx="610869" cy="261610"/>
          </a:xfrm>
          <a:prstGeom prst="rect">
            <a:avLst/>
          </a:prstGeom>
          <a:noFill/>
        </p:spPr>
        <p:txBody>
          <a:bodyPr wrap="square" rtlCol="0">
            <a:spAutoFit/>
          </a:bodyPr>
          <a:lstStyle/>
          <a:p>
            <a:pPr algn="ctr"/>
            <a:r>
              <a:rPr lang="en-GB" sz="1100" dirty="0"/>
              <a:t>2024</a:t>
            </a:r>
          </a:p>
        </p:txBody>
      </p:sp>
      <p:sp>
        <p:nvSpPr>
          <p:cNvPr id="54" name="TextBox 53">
            <a:extLst>
              <a:ext uri="{FF2B5EF4-FFF2-40B4-BE49-F238E27FC236}">
                <a16:creationId xmlns:a16="http://schemas.microsoft.com/office/drawing/2014/main" id="{651343FA-9CB8-CC6D-BA86-6765FA5321B8}"/>
              </a:ext>
            </a:extLst>
          </p:cNvPr>
          <p:cNvSpPr txBox="1"/>
          <p:nvPr/>
        </p:nvSpPr>
        <p:spPr>
          <a:xfrm>
            <a:off x="9209402" y="5068619"/>
            <a:ext cx="610869" cy="261610"/>
          </a:xfrm>
          <a:prstGeom prst="rect">
            <a:avLst/>
          </a:prstGeom>
          <a:noFill/>
        </p:spPr>
        <p:txBody>
          <a:bodyPr wrap="square" rtlCol="0">
            <a:spAutoFit/>
          </a:bodyPr>
          <a:lstStyle/>
          <a:p>
            <a:pPr algn="ctr"/>
            <a:r>
              <a:rPr lang="en-GB" sz="1100" dirty="0"/>
              <a:t>2023</a:t>
            </a:r>
          </a:p>
        </p:txBody>
      </p:sp>
      <p:sp>
        <p:nvSpPr>
          <p:cNvPr id="55" name="TextBox 54">
            <a:extLst>
              <a:ext uri="{FF2B5EF4-FFF2-40B4-BE49-F238E27FC236}">
                <a16:creationId xmlns:a16="http://schemas.microsoft.com/office/drawing/2014/main" id="{3192DDDF-4476-052E-A4F0-F1E8F1A07019}"/>
              </a:ext>
            </a:extLst>
          </p:cNvPr>
          <p:cNvSpPr txBox="1"/>
          <p:nvPr/>
        </p:nvSpPr>
        <p:spPr>
          <a:xfrm>
            <a:off x="8471744" y="5068619"/>
            <a:ext cx="610869" cy="261610"/>
          </a:xfrm>
          <a:prstGeom prst="rect">
            <a:avLst/>
          </a:prstGeom>
          <a:noFill/>
        </p:spPr>
        <p:txBody>
          <a:bodyPr wrap="square" rtlCol="0">
            <a:spAutoFit/>
          </a:bodyPr>
          <a:lstStyle/>
          <a:p>
            <a:pPr algn="ctr"/>
            <a:r>
              <a:rPr lang="en-GB" sz="1100" dirty="0"/>
              <a:t>2022</a:t>
            </a:r>
          </a:p>
        </p:txBody>
      </p:sp>
      <p:sp>
        <p:nvSpPr>
          <p:cNvPr id="56" name="TextBox 55">
            <a:extLst>
              <a:ext uri="{FF2B5EF4-FFF2-40B4-BE49-F238E27FC236}">
                <a16:creationId xmlns:a16="http://schemas.microsoft.com/office/drawing/2014/main" id="{6EFFC1E1-985B-D7E9-BC21-F242FB5854F5}"/>
              </a:ext>
            </a:extLst>
          </p:cNvPr>
          <p:cNvSpPr txBox="1"/>
          <p:nvPr/>
        </p:nvSpPr>
        <p:spPr>
          <a:xfrm>
            <a:off x="7789331" y="5068619"/>
            <a:ext cx="610869" cy="261610"/>
          </a:xfrm>
          <a:prstGeom prst="rect">
            <a:avLst/>
          </a:prstGeom>
          <a:noFill/>
        </p:spPr>
        <p:txBody>
          <a:bodyPr wrap="square" rtlCol="0">
            <a:spAutoFit/>
          </a:bodyPr>
          <a:lstStyle/>
          <a:p>
            <a:pPr algn="ctr"/>
            <a:r>
              <a:rPr lang="en-GB" sz="1100" dirty="0"/>
              <a:t>2021</a:t>
            </a:r>
          </a:p>
        </p:txBody>
      </p:sp>
      <p:sp>
        <p:nvSpPr>
          <p:cNvPr id="57" name="TextBox 56">
            <a:extLst>
              <a:ext uri="{FF2B5EF4-FFF2-40B4-BE49-F238E27FC236}">
                <a16:creationId xmlns:a16="http://schemas.microsoft.com/office/drawing/2014/main" id="{C91FA2FF-F9FC-9BA6-6316-FD70C8903C9E}"/>
              </a:ext>
            </a:extLst>
          </p:cNvPr>
          <p:cNvSpPr txBox="1"/>
          <p:nvPr/>
        </p:nvSpPr>
        <p:spPr>
          <a:xfrm>
            <a:off x="7111147" y="5068619"/>
            <a:ext cx="610869" cy="261610"/>
          </a:xfrm>
          <a:prstGeom prst="rect">
            <a:avLst/>
          </a:prstGeom>
          <a:noFill/>
        </p:spPr>
        <p:txBody>
          <a:bodyPr wrap="square" rtlCol="0">
            <a:spAutoFit/>
          </a:bodyPr>
          <a:lstStyle/>
          <a:p>
            <a:pPr algn="ctr"/>
            <a:r>
              <a:rPr lang="en-GB" sz="1100" dirty="0"/>
              <a:t>2020</a:t>
            </a:r>
          </a:p>
        </p:txBody>
      </p:sp>
      <p:sp>
        <p:nvSpPr>
          <p:cNvPr id="58" name="TextBox 57">
            <a:extLst>
              <a:ext uri="{FF2B5EF4-FFF2-40B4-BE49-F238E27FC236}">
                <a16:creationId xmlns:a16="http://schemas.microsoft.com/office/drawing/2014/main" id="{A3910C3B-A5B2-2555-A886-98729E3A15F5}"/>
              </a:ext>
            </a:extLst>
          </p:cNvPr>
          <p:cNvSpPr txBox="1"/>
          <p:nvPr/>
        </p:nvSpPr>
        <p:spPr>
          <a:xfrm>
            <a:off x="6418572" y="5068619"/>
            <a:ext cx="610869" cy="261610"/>
          </a:xfrm>
          <a:prstGeom prst="rect">
            <a:avLst/>
          </a:prstGeom>
          <a:noFill/>
        </p:spPr>
        <p:txBody>
          <a:bodyPr wrap="square" rtlCol="0">
            <a:spAutoFit/>
          </a:bodyPr>
          <a:lstStyle/>
          <a:p>
            <a:pPr algn="ctr"/>
            <a:r>
              <a:rPr lang="en-GB" sz="1100" dirty="0"/>
              <a:t>2019</a:t>
            </a:r>
          </a:p>
        </p:txBody>
      </p:sp>
      <p:sp>
        <p:nvSpPr>
          <p:cNvPr id="59" name="TextBox 58">
            <a:extLst>
              <a:ext uri="{FF2B5EF4-FFF2-40B4-BE49-F238E27FC236}">
                <a16:creationId xmlns:a16="http://schemas.microsoft.com/office/drawing/2014/main" id="{FEF0E947-9D95-C447-7A7D-8B611E35DBBA}"/>
              </a:ext>
            </a:extLst>
          </p:cNvPr>
          <p:cNvSpPr txBox="1"/>
          <p:nvPr/>
        </p:nvSpPr>
        <p:spPr>
          <a:xfrm>
            <a:off x="5680914" y="5068619"/>
            <a:ext cx="610869" cy="261610"/>
          </a:xfrm>
          <a:prstGeom prst="rect">
            <a:avLst/>
          </a:prstGeom>
          <a:noFill/>
        </p:spPr>
        <p:txBody>
          <a:bodyPr wrap="square" rtlCol="0">
            <a:spAutoFit/>
          </a:bodyPr>
          <a:lstStyle/>
          <a:p>
            <a:pPr algn="ctr"/>
            <a:r>
              <a:rPr lang="en-GB" sz="1100" dirty="0"/>
              <a:t>2018</a:t>
            </a:r>
          </a:p>
        </p:txBody>
      </p:sp>
      <p:sp>
        <p:nvSpPr>
          <p:cNvPr id="60" name="TextBox 59">
            <a:extLst>
              <a:ext uri="{FF2B5EF4-FFF2-40B4-BE49-F238E27FC236}">
                <a16:creationId xmlns:a16="http://schemas.microsoft.com/office/drawing/2014/main" id="{1AAEA49F-E9BD-0EF0-C0E9-113A124CB11D}"/>
              </a:ext>
            </a:extLst>
          </p:cNvPr>
          <p:cNvSpPr txBox="1"/>
          <p:nvPr/>
        </p:nvSpPr>
        <p:spPr>
          <a:xfrm>
            <a:off x="4998501" y="5068619"/>
            <a:ext cx="610869" cy="261610"/>
          </a:xfrm>
          <a:prstGeom prst="rect">
            <a:avLst/>
          </a:prstGeom>
          <a:noFill/>
        </p:spPr>
        <p:txBody>
          <a:bodyPr wrap="square" rtlCol="0">
            <a:spAutoFit/>
          </a:bodyPr>
          <a:lstStyle/>
          <a:p>
            <a:pPr algn="ctr"/>
            <a:r>
              <a:rPr lang="en-GB" sz="1100" dirty="0"/>
              <a:t>2017</a:t>
            </a:r>
          </a:p>
        </p:txBody>
      </p:sp>
      <p:sp>
        <p:nvSpPr>
          <p:cNvPr id="61" name="TextBox 60">
            <a:extLst>
              <a:ext uri="{FF2B5EF4-FFF2-40B4-BE49-F238E27FC236}">
                <a16:creationId xmlns:a16="http://schemas.microsoft.com/office/drawing/2014/main" id="{97AD24A7-B22A-D000-7040-01B455D775A7}"/>
              </a:ext>
            </a:extLst>
          </p:cNvPr>
          <p:cNvSpPr txBox="1"/>
          <p:nvPr/>
        </p:nvSpPr>
        <p:spPr>
          <a:xfrm>
            <a:off x="4305926" y="5068619"/>
            <a:ext cx="610869" cy="261610"/>
          </a:xfrm>
          <a:prstGeom prst="rect">
            <a:avLst/>
          </a:prstGeom>
          <a:noFill/>
        </p:spPr>
        <p:txBody>
          <a:bodyPr wrap="square" rtlCol="0">
            <a:spAutoFit/>
          </a:bodyPr>
          <a:lstStyle/>
          <a:p>
            <a:pPr algn="ctr"/>
            <a:r>
              <a:rPr lang="en-GB" sz="1100" dirty="0"/>
              <a:t>2016</a:t>
            </a:r>
          </a:p>
        </p:txBody>
      </p:sp>
      <p:sp>
        <p:nvSpPr>
          <p:cNvPr id="62" name="TextBox 61">
            <a:extLst>
              <a:ext uri="{FF2B5EF4-FFF2-40B4-BE49-F238E27FC236}">
                <a16:creationId xmlns:a16="http://schemas.microsoft.com/office/drawing/2014/main" id="{EFDC5EF9-25A2-7BFD-B676-D129213DF1E5}"/>
              </a:ext>
            </a:extLst>
          </p:cNvPr>
          <p:cNvSpPr txBox="1"/>
          <p:nvPr/>
        </p:nvSpPr>
        <p:spPr>
          <a:xfrm>
            <a:off x="3613351" y="5068619"/>
            <a:ext cx="610869" cy="261610"/>
          </a:xfrm>
          <a:prstGeom prst="rect">
            <a:avLst/>
          </a:prstGeom>
          <a:noFill/>
        </p:spPr>
        <p:txBody>
          <a:bodyPr wrap="square" rtlCol="0">
            <a:spAutoFit/>
          </a:bodyPr>
          <a:lstStyle/>
          <a:p>
            <a:pPr algn="ctr"/>
            <a:r>
              <a:rPr lang="en-GB" sz="1100" dirty="0"/>
              <a:t>2015</a:t>
            </a:r>
          </a:p>
        </p:txBody>
      </p:sp>
      <p:sp>
        <p:nvSpPr>
          <p:cNvPr id="93" name="TextBox 92">
            <a:extLst>
              <a:ext uri="{FF2B5EF4-FFF2-40B4-BE49-F238E27FC236}">
                <a16:creationId xmlns:a16="http://schemas.microsoft.com/office/drawing/2014/main" id="{F0479CF6-E2CF-192B-392D-585FD95D6A0F}"/>
              </a:ext>
            </a:extLst>
          </p:cNvPr>
          <p:cNvSpPr txBox="1"/>
          <p:nvPr/>
        </p:nvSpPr>
        <p:spPr>
          <a:xfrm>
            <a:off x="2875693" y="5068619"/>
            <a:ext cx="610869" cy="261610"/>
          </a:xfrm>
          <a:prstGeom prst="rect">
            <a:avLst/>
          </a:prstGeom>
          <a:noFill/>
        </p:spPr>
        <p:txBody>
          <a:bodyPr wrap="square" rtlCol="0">
            <a:spAutoFit/>
          </a:bodyPr>
          <a:lstStyle/>
          <a:p>
            <a:pPr algn="ctr"/>
            <a:r>
              <a:rPr lang="en-GB" sz="1100" dirty="0"/>
              <a:t>2014</a:t>
            </a:r>
          </a:p>
        </p:txBody>
      </p:sp>
      <p:sp>
        <p:nvSpPr>
          <p:cNvPr id="94" name="TextBox 93">
            <a:extLst>
              <a:ext uri="{FF2B5EF4-FFF2-40B4-BE49-F238E27FC236}">
                <a16:creationId xmlns:a16="http://schemas.microsoft.com/office/drawing/2014/main" id="{053737B1-FA7F-7027-CC16-3344C55DD085}"/>
              </a:ext>
            </a:extLst>
          </p:cNvPr>
          <p:cNvSpPr txBox="1"/>
          <p:nvPr/>
        </p:nvSpPr>
        <p:spPr>
          <a:xfrm>
            <a:off x="2193280" y="5068619"/>
            <a:ext cx="610869" cy="261610"/>
          </a:xfrm>
          <a:prstGeom prst="rect">
            <a:avLst/>
          </a:prstGeom>
          <a:noFill/>
        </p:spPr>
        <p:txBody>
          <a:bodyPr wrap="square" rtlCol="0">
            <a:spAutoFit/>
          </a:bodyPr>
          <a:lstStyle/>
          <a:p>
            <a:pPr algn="ctr"/>
            <a:r>
              <a:rPr lang="en-GB" sz="1100" dirty="0"/>
              <a:t>2013</a:t>
            </a:r>
          </a:p>
        </p:txBody>
      </p:sp>
      <p:sp>
        <p:nvSpPr>
          <p:cNvPr id="96" name="TextBox 95">
            <a:extLst>
              <a:ext uri="{FF2B5EF4-FFF2-40B4-BE49-F238E27FC236}">
                <a16:creationId xmlns:a16="http://schemas.microsoft.com/office/drawing/2014/main" id="{39F79D29-6D2A-78A3-3D3C-CA11659CF12B}"/>
              </a:ext>
            </a:extLst>
          </p:cNvPr>
          <p:cNvSpPr txBox="1"/>
          <p:nvPr/>
        </p:nvSpPr>
        <p:spPr>
          <a:xfrm>
            <a:off x="1517225" y="5068619"/>
            <a:ext cx="610869" cy="261610"/>
          </a:xfrm>
          <a:prstGeom prst="rect">
            <a:avLst/>
          </a:prstGeom>
          <a:noFill/>
        </p:spPr>
        <p:txBody>
          <a:bodyPr wrap="square" rtlCol="0">
            <a:spAutoFit/>
          </a:bodyPr>
          <a:lstStyle/>
          <a:p>
            <a:pPr algn="ctr"/>
            <a:r>
              <a:rPr lang="en-GB" sz="1100" dirty="0"/>
              <a:t>2012</a:t>
            </a:r>
          </a:p>
        </p:txBody>
      </p:sp>
      <p:sp>
        <p:nvSpPr>
          <p:cNvPr id="97" name="TextBox 96">
            <a:extLst>
              <a:ext uri="{FF2B5EF4-FFF2-40B4-BE49-F238E27FC236}">
                <a16:creationId xmlns:a16="http://schemas.microsoft.com/office/drawing/2014/main" id="{DD6EE1C8-3E59-D207-26D5-A97CF2387258}"/>
              </a:ext>
            </a:extLst>
          </p:cNvPr>
          <p:cNvSpPr txBox="1"/>
          <p:nvPr/>
        </p:nvSpPr>
        <p:spPr>
          <a:xfrm>
            <a:off x="834812" y="5068619"/>
            <a:ext cx="610869" cy="261610"/>
          </a:xfrm>
          <a:prstGeom prst="rect">
            <a:avLst/>
          </a:prstGeom>
          <a:noFill/>
        </p:spPr>
        <p:txBody>
          <a:bodyPr wrap="square" rtlCol="0">
            <a:spAutoFit/>
          </a:bodyPr>
          <a:lstStyle/>
          <a:p>
            <a:pPr algn="ctr"/>
            <a:r>
              <a:rPr lang="en-GB" sz="1100" dirty="0"/>
              <a:t>…</a:t>
            </a:r>
          </a:p>
        </p:txBody>
      </p:sp>
      <p:sp>
        <p:nvSpPr>
          <p:cNvPr id="98" name="TextBox 97">
            <a:extLst>
              <a:ext uri="{FF2B5EF4-FFF2-40B4-BE49-F238E27FC236}">
                <a16:creationId xmlns:a16="http://schemas.microsoft.com/office/drawing/2014/main" id="{B33BE307-473B-4CE0-D72F-43B37F1338C0}"/>
              </a:ext>
            </a:extLst>
          </p:cNvPr>
          <p:cNvSpPr txBox="1"/>
          <p:nvPr/>
        </p:nvSpPr>
        <p:spPr>
          <a:xfrm>
            <a:off x="834811" y="4365478"/>
            <a:ext cx="1293283" cy="261610"/>
          </a:xfrm>
          <a:prstGeom prst="rect">
            <a:avLst/>
          </a:prstGeom>
          <a:noFill/>
        </p:spPr>
        <p:txBody>
          <a:bodyPr wrap="square" rtlCol="0">
            <a:spAutoFit/>
          </a:bodyPr>
          <a:lstStyle/>
          <a:p>
            <a:pPr algn="ctr"/>
            <a:r>
              <a:rPr lang="en-GB" sz="1100" dirty="0"/>
              <a:t>Ethnicity records</a:t>
            </a:r>
          </a:p>
        </p:txBody>
      </p:sp>
      <p:sp>
        <p:nvSpPr>
          <p:cNvPr id="99" name="Arrow: Down 98">
            <a:extLst>
              <a:ext uri="{FF2B5EF4-FFF2-40B4-BE49-F238E27FC236}">
                <a16:creationId xmlns:a16="http://schemas.microsoft.com/office/drawing/2014/main" id="{48AACC29-3164-6AE4-6325-94729A207FE6}"/>
              </a:ext>
            </a:extLst>
          </p:cNvPr>
          <p:cNvSpPr/>
          <p:nvPr/>
        </p:nvSpPr>
        <p:spPr>
          <a:xfrm>
            <a:off x="8649440" y="1794974"/>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0" name="Arrow: Down 99">
            <a:extLst>
              <a:ext uri="{FF2B5EF4-FFF2-40B4-BE49-F238E27FC236}">
                <a16:creationId xmlns:a16="http://schemas.microsoft.com/office/drawing/2014/main" id="{813DC358-93D2-9F7B-CB76-3382D20217C5}"/>
              </a:ext>
            </a:extLst>
          </p:cNvPr>
          <p:cNvSpPr/>
          <p:nvPr/>
        </p:nvSpPr>
        <p:spPr>
          <a:xfrm>
            <a:off x="8649440" y="3133353"/>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Arrow: Down 100">
            <a:extLst>
              <a:ext uri="{FF2B5EF4-FFF2-40B4-BE49-F238E27FC236}">
                <a16:creationId xmlns:a16="http://schemas.microsoft.com/office/drawing/2014/main" id="{9F1A775C-5405-8CBA-9B70-3CFA8FDF4ACB}"/>
              </a:ext>
            </a:extLst>
          </p:cNvPr>
          <p:cNvSpPr/>
          <p:nvPr/>
        </p:nvSpPr>
        <p:spPr>
          <a:xfrm>
            <a:off x="8647218" y="4499290"/>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Arrow: Down 101">
            <a:extLst>
              <a:ext uri="{FF2B5EF4-FFF2-40B4-BE49-F238E27FC236}">
                <a16:creationId xmlns:a16="http://schemas.microsoft.com/office/drawing/2014/main" id="{11B29D10-7E8A-DB8B-A6F6-5E428D79D536}"/>
              </a:ext>
            </a:extLst>
          </p:cNvPr>
          <p:cNvSpPr/>
          <p:nvPr/>
        </p:nvSpPr>
        <p:spPr>
          <a:xfrm>
            <a:off x="3095304" y="4499290"/>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Arrow: Down 102">
            <a:extLst>
              <a:ext uri="{FF2B5EF4-FFF2-40B4-BE49-F238E27FC236}">
                <a16:creationId xmlns:a16="http://schemas.microsoft.com/office/drawing/2014/main" id="{8C8F3FA6-FCF7-CFB9-0D58-277829509A19}"/>
              </a:ext>
            </a:extLst>
          </p:cNvPr>
          <p:cNvSpPr/>
          <p:nvPr/>
        </p:nvSpPr>
        <p:spPr>
          <a:xfrm>
            <a:off x="5872372" y="4504307"/>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44884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One-off vs Recurring</a:t>
            </a:r>
          </a:p>
        </p:txBody>
      </p:sp>
      <p:sp>
        <p:nvSpPr>
          <p:cNvPr id="63" name="Rectangle 62">
            <a:extLst>
              <a:ext uri="{FF2B5EF4-FFF2-40B4-BE49-F238E27FC236}">
                <a16:creationId xmlns:a16="http://schemas.microsoft.com/office/drawing/2014/main" id="{B303558C-CBE8-A44C-2023-D3F346577F3A}"/>
              </a:ext>
            </a:extLst>
          </p:cNvPr>
          <p:cNvSpPr/>
          <p:nvPr/>
        </p:nvSpPr>
        <p:spPr>
          <a:xfrm>
            <a:off x="1140247"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ectangle 63">
            <a:extLst>
              <a:ext uri="{FF2B5EF4-FFF2-40B4-BE49-F238E27FC236}">
                <a16:creationId xmlns:a16="http://schemas.microsoft.com/office/drawing/2014/main" id="{7B69607A-209A-4E90-34E1-9559FD78437E}"/>
              </a:ext>
            </a:extLst>
          </p:cNvPr>
          <p:cNvSpPr/>
          <p:nvPr/>
        </p:nvSpPr>
        <p:spPr>
          <a:xfrm>
            <a:off x="1834514"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EE290C26-3582-3422-340E-72DCB6AFDD49}"/>
              </a:ext>
            </a:extLst>
          </p:cNvPr>
          <p:cNvSpPr/>
          <p:nvPr/>
        </p:nvSpPr>
        <p:spPr>
          <a:xfrm>
            <a:off x="2528781"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Rectangle 65">
            <a:extLst>
              <a:ext uri="{FF2B5EF4-FFF2-40B4-BE49-F238E27FC236}">
                <a16:creationId xmlns:a16="http://schemas.microsoft.com/office/drawing/2014/main" id="{3676A98E-89BE-8CFE-37E9-31C0879C39D0}"/>
              </a:ext>
            </a:extLst>
          </p:cNvPr>
          <p:cNvSpPr/>
          <p:nvPr/>
        </p:nvSpPr>
        <p:spPr>
          <a:xfrm>
            <a:off x="322304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66">
            <a:extLst>
              <a:ext uri="{FF2B5EF4-FFF2-40B4-BE49-F238E27FC236}">
                <a16:creationId xmlns:a16="http://schemas.microsoft.com/office/drawing/2014/main" id="{7D229F10-9068-E3EA-3391-9C61D34F8518}"/>
              </a:ext>
            </a:extLst>
          </p:cNvPr>
          <p:cNvSpPr/>
          <p:nvPr/>
        </p:nvSpPr>
        <p:spPr>
          <a:xfrm>
            <a:off x="391731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a:extLst>
              <a:ext uri="{FF2B5EF4-FFF2-40B4-BE49-F238E27FC236}">
                <a16:creationId xmlns:a16="http://schemas.microsoft.com/office/drawing/2014/main" id="{279E97E9-41CD-44A8-EF06-F85F175C5310}"/>
              </a:ext>
            </a:extLst>
          </p:cNvPr>
          <p:cNvSpPr/>
          <p:nvPr/>
        </p:nvSpPr>
        <p:spPr>
          <a:xfrm>
            <a:off x="461158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9" name="Rectangle 68">
            <a:extLst>
              <a:ext uri="{FF2B5EF4-FFF2-40B4-BE49-F238E27FC236}">
                <a16:creationId xmlns:a16="http://schemas.microsoft.com/office/drawing/2014/main" id="{3F424034-5E98-13D8-5D34-0AA1BC7333BF}"/>
              </a:ext>
            </a:extLst>
          </p:cNvPr>
          <p:cNvSpPr/>
          <p:nvPr/>
        </p:nvSpPr>
        <p:spPr>
          <a:xfrm>
            <a:off x="5305849"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Rectangle 69">
            <a:extLst>
              <a:ext uri="{FF2B5EF4-FFF2-40B4-BE49-F238E27FC236}">
                <a16:creationId xmlns:a16="http://schemas.microsoft.com/office/drawing/2014/main" id="{76ADD37B-8A69-2510-D768-CF963DA68BC8}"/>
              </a:ext>
            </a:extLst>
          </p:cNvPr>
          <p:cNvSpPr/>
          <p:nvPr/>
        </p:nvSpPr>
        <p:spPr>
          <a:xfrm>
            <a:off x="6000116"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1" name="Rectangle 70">
            <a:extLst>
              <a:ext uri="{FF2B5EF4-FFF2-40B4-BE49-F238E27FC236}">
                <a16:creationId xmlns:a16="http://schemas.microsoft.com/office/drawing/2014/main" id="{72AA8F24-EC02-A8B6-392E-4B05BFCD1B60}"/>
              </a:ext>
            </a:extLst>
          </p:cNvPr>
          <p:cNvSpPr/>
          <p:nvPr/>
        </p:nvSpPr>
        <p:spPr>
          <a:xfrm>
            <a:off x="6694378"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Rectangle 71">
            <a:extLst>
              <a:ext uri="{FF2B5EF4-FFF2-40B4-BE49-F238E27FC236}">
                <a16:creationId xmlns:a16="http://schemas.microsoft.com/office/drawing/2014/main" id="{D49C6ACA-FE65-6D57-F4E8-2B54075B6E99}"/>
              </a:ext>
            </a:extLst>
          </p:cNvPr>
          <p:cNvSpPr/>
          <p:nvPr/>
        </p:nvSpPr>
        <p:spPr>
          <a:xfrm>
            <a:off x="7388645"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Rectangle 72">
            <a:extLst>
              <a:ext uri="{FF2B5EF4-FFF2-40B4-BE49-F238E27FC236}">
                <a16:creationId xmlns:a16="http://schemas.microsoft.com/office/drawing/2014/main" id="{74D645E1-EA17-0928-D4BD-BA5DD980E67C}"/>
              </a:ext>
            </a:extLst>
          </p:cNvPr>
          <p:cNvSpPr/>
          <p:nvPr/>
        </p:nvSpPr>
        <p:spPr>
          <a:xfrm>
            <a:off x="8082912" y="2111524"/>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4" name="Rectangle 73">
            <a:extLst>
              <a:ext uri="{FF2B5EF4-FFF2-40B4-BE49-F238E27FC236}">
                <a16:creationId xmlns:a16="http://schemas.microsoft.com/office/drawing/2014/main" id="{152BE88E-A21D-4CD1-619B-35043E34198D}"/>
              </a:ext>
            </a:extLst>
          </p:cNvPr>
          <p:cNvSpPr/>
          <p:nvPr/>
        </p:nvSpPr>
        <p:spPr>
          <a:xfrm>
            <a:off x="8777179"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74">
            <a:extLst>
              <a:ext uri="{FF2B5EF4-FFF2-40B4-BE49-F238E27FC236}">
                <a16:creationId xmlns:a16="http://schemas.microsoft.com/office/drawing/2014/main" id="{51700C5E-D1F6-01C7-48BA-254DC8D26375}"/>
              </a:ext>
            </a:extLst>
          </p:cNvPr>
          <p:cNvSpPr/>
          <p:nvPr/>
        </p:nvSpPr>
        <p:spPr>
          <a:xfrm>
            <a:off x="9471446"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6" name="Rectangle 75">
            <a:extLst>
              <a:ext uri="{FF2B5EF4-FFF2-40B4-BE49-F238E27FC236}">
                <a16:creationId xmlns:a16="http://schemas.microsoft.com/office/drawing/2014/main" id="{AE75DDC5-B835-E346-C74B-1C5817590E5F}"/>
              </a:ext>
            </a:extLst>
          </p:cNvPr>
          <p:cNvSpPr/>
          <p:nvPr/>
        </p:nvSpPr>
        <p:spPr>
          <a:xfrm>
            <a:off x="10165713" y="2111524"/>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TextBox 76">
            <a:extLst>
              <a:ext uri="{FF2B5EF4-FFF2-40B4-BE49-F238E27FC236}">
                <a16:creationId xmlns:a16="http://schemas.microsoft.com/office/drawing/2014/main" id="{E46AD178-9F51-D788-0F2D-72482255A063}"/>
              </a:ext>
            </a:extLst>
          </p:cNvPr>
          <p:cNvSpPr txBox="1"/>
          <p:nvPr/>
        </p:nvSpPr>
        <p:spPr>
          <a:xfrm>
            <a:off x="10594552" y="2372297"/>
            <a:ext cx="682413" cy="261610"/>
          </a:xfrm>
          <a:prstGeom prst="rect">
            <a:avLst/>
          </a:prstGeom>
          <a:noFill/>
        </p:spPr>
        <p:txBody>
          <a:bodyPr wrap="square" rtlCol="0">
            <a:spAutoFit/>
          </a:bodyPr>
          <a:lstStyle/>
          <a:p>
            <a:pPr algn="ctr"/>
            <a:r>
              <a:rPr lang="en-GB" sz="1100" dirty="0"/>
              <a:t>Present</a:t>
            </a:r>
          </a:p>
        </p:txBody>
      </p:sp>
      <p:sp>
        <p:nvSpPr>
          <p:cNvPr id="78" name="TextBox 77">
            <a:extLst>
              <a:ext uri="{FF2B5EF4-FFF2-40B4-BE49-F238E27FC236}">
                <a16:creationId xmlns:a16="http://schemas.microsoft.com/office/drawing/2014/main" id="{D66BD5F1-D091-BF98-932B-4E8656E620B9}"/>
              </a:ext>
            </a:extLst>
          </p:cNvPr>
          <p:cNvSpPr txBox="1"/>
          <p:nvPr/>
        </p:nvSpPr>
        <p:spPr>
          <a:xfrm>
            <a:off x="9901977" y="2372297"/>
            <a:ext cx="610869" cy="261610"/>
          </a:xfrm>
          <a:prstGeom prst="rect">
            <a:avLst/>
          </a:prstGeom>
          <a:noFill/>
        </p:spPr>
        <p:txBody>
          <a:bodyPr wrap="square" rtlCol="0">
            <a:spAutoFit/>
          </a:bodyPr>
          <a:lstStyle/>
          <a:p>
            <a:pPr algn="ctr"/>
            <a:r>
              <a:rPr lang="en-GB" sz="1100" dirty="0"/>
              <a:t>2024</a:t>
            </a:r>
          </a:p>
        </p:txBody>
      </p:sp>
      <p:sp>
        <p:nvSpPr>
          <p:cNvPr id="79" name="TextBox 78">
            <a:extLst>
              <a:ext uri="{FF2B5EF4-FFF2-40B4-BE49-F238E27FC236}">
                <a16:creationId xmlns:a16="http://schemas.microsoft.com/office/drawing/2014/main" id="{44A6BD3A-0163-BD5F-380A-E6D550CF173A}"/>
              </a:ext>
            </a:extLst>
          </p:cNvPr>
          <p:cNvSpPr txBox="1"/>
          <p:nvPr/>
        </p:nvSpPr>
        <p:spPr>
          <a:xfrm>
            <a:off x="9209402" y="2372297"/>
            <a:ext cx="610869" cy="261610"/>
          </a:xfrm>
          <a:prstGeom prst="rect">
            <a:avLst/>
          </a:prstGeom>
          <a:noFill/>
        </p:spPr>
        <p:txBody>
          <a:bodyPr wrap="square" rtlCol="0">
            <a:spAutoFit/>
          </a:bodyPr>
          <a:lstStyle/>
          <a:p>
            <a:pPr algn="ctr"/>
            <a:r>
              <a:rPr lang="en-GB" sz="1100" dirty="0"/>
              <a:t>2023</a:t>
            </a:r>
          </a:p>
        </p:txBody>
      </p:sp>
      <p:sp>
        <p:nvSpPr>
          <p:cNvPr id="80" name="TextBox 79">
            <a:extLst>
              <a:ext uri="{FF2B5EF4-FFF2-40B4-BE49-F238E27FC236}">
                <a16:creationId xmlns:a16="http://schemas.microsoft.com/office/drawing/2014/main" id="{3DE7CDA0-8F8A-688B-44BD-408EB8961596}"/>
              </a:ext>
            </a:extLst>
          </p:cNvPr>
          <p:cNvSpPr txBox="1"/>
          <p:nvPr/>
        </p:nvSpPr>
        <p:spPr>
          <a:xfrm>
            <a:off x="8471744" y="2372297"/>
            <a:ext cx="610869" cy="261610"/>
          </a:xfrm>
          <a:prstGeom prst="rect">
            <a:avLst/>
          </a:prstGeom>
          <a:noFill/>
        </p:spPr>
        <p:txBody>
          <a:bodyPr wrap="square" rtlCol="0">
            <a:spAutoFit/>
          </a:bodyPr>
          <a:lstStyle/>
          <a:p>
            <a:pPr algn="ctr"/>
            <a:r>
              <a:rPr lang="en-GB" sz="1100" dirty="0"/>
              <a:t>2022</a:t>
            </a:r>
          </a:p>
        </p:txBody>
      </p:sp>
      <p:sp>
        <p:nvSpPr>
          <p:cNvPr id="81" name="TextBox 80">
            <a:extLst>
              <a:ext uri="{FF2B5EF4-FFF2-40B4-BE49-F238E27FC236}">
                <a16:creationId xmlns:a16="http://schemas.microsoft.com/office/drawing/2014/main" id="{418AB388-2917-0F73-619A-382970549258}"/>
              </a:ext>
            </a:extLst>
          </p:cNvPr>
          <p:cNvSpPr txBox="1"/>
          <p:nvPr/>
        </p:nvSpPr>
        <p:spPr>
          <a:xfrm>
            <a:off x="7789331" y="2372297"/>
            <a:ext cx="610869" cy="261610"/>
          </a:xfrm>
          <a:prstGeom prst="rect">
            <a:avLst/>
          </a:prstGeom>
          <a:noFill/>
        </p:spPr>
        <p:txBody>
          <a:bodyPr wrap="square" rtlCol="0">
            <a:spAutoFit/>
          </a:bodyPr>
          <a:lstStyle/>
          <a:p>
            <a:pPr algn="ctr"/>
            <a:r>
              <a:rPr lang="en-GB" sz="1100" dirty="0"/>
              <a:t>2021</a:t>
            </a:r>
          </a:p>
        </p:txBody>
      </p:sp>
      <p:sp>
        <p:nvSpPr>
          <p:cNvPr id="82" name="TextBox 81">
            <a:extLst>
              <a:ext uri="{FF2B5EF4-FFF2-40B4-BE49-F238E27FC236}">
                <a16:creationId xmlns:a16="http://schemas.microsoft.com/office/drawing/2014/main" id="{B14347AE-DB02-0992-9F89-EF5714AD974C}"/>
              </a:ext>
            </a:extLst>
          </p:cNvPr>
          <p:cNvSpPr txBox="1"/>
          <p:nvPr/>
        </p:nvSpPr>
        <p:spPr>
          <a:xfrm>
            <a:off x="7111147" y="2372297"/>
            <a:ext cx="610869" cy="261610"/>
          </a:xfrm>
          <a:prstGeom prst="rect">
            <a:avLst/>
          </a:prstGeom>
          <a:noFill/>
        </p:spPr>
        <p:txBody>
          <a:bodyPr wrap="square" rtlCol="0">
            <a:spAutoFit/>
          </a:bodyPr>
          <a:lstStyle/>
          <a:p>
            <a:pPr algn="ctr"/>
            <a:r>
              <a:rPr lang="en-GB" sz="1100" dirty="0"/>
              <a:t>2020</a:t>
            </a:r>
          </a:p>
        </p:txBody>
      </p:sp>
      <p:sp>
        <p:nvSpPr>
          <p:cNvPr id="83" name="TextBox 82">
            <a:extLst>
              <a:ext uri="{FF2B5EF4-FFF2-40B4-BE49-F238E27FC236}">
                <a16:creationId xmlns:a16="http://schemas.microsoft.com/office/drawing/2014/main" id="{374DB32F-4C5A-6A9D-38C6-18B2E057D2CA}"/>
              </a:ext>
            </a:extLst>
          </p:cNvPr>
          <p:cNvSpPr txBox="1"/>
          <p:nvPr/>
        </p:nvSpPr>
        <p:spPr>
          <a:xfrm>
            <a:off x="6418572" y="2372297"/>
            <a:ext cx="610869" cy="261610"/>
          </a:xfrm>
          <a:prstGeom prst="rect">
            <a:avLst/>
          </a:prstGeom>
          <a:noFill/>
        </p:spPr>
        <p:txBody>
          <a:bodyPr wrap="square" rtlCol="0">
            <a:spAutoFit/>
          </a:bodyPr>
          <a:lstStyle/>
          <a:p>
            <a:pPr algn="ctr"/>
            <a:r>
              <a:rPr lang="en-GB" sz="1100" dirty="0"/>
              <a:t>2019</a:t>
            </a:r>
          </a:p>
        </p:txBody>
      </p:sp>
      <p:sp>
        <p:nvSpPr>
          <p:cNvPr id="84" name="TextBox 83">
            <a:extLst>
              <a:ext uri="{FF2B5EF4-FFF2-40B4-BE49-F238E27FC236}">
                <a16:creationId xmlns:a16="http://schemas.microsoft.com/office/drawing/2014/main" id="{4DE3627A-DCC9-2E55-E28A-CF038EC6F98D}"/>
              </a:ext>
            </a:extLst>
          </p:cNvPr>
          <p:cNvSpPr txBox="1"/>
          <p:nvPr/>
        </p:nvSpPr>
        <p:spPr>
          <a:xfrm>
            <a:off x="5680914" y="2372297"/>
            <a:ext cx="610869" cy="261610"/>
          </a:xfrm>
          <a:prstGeom prst="rect">
            <a:avLst/>
          </a:prstGeom>
          <a:noFill/>
        </p:spPr>
        <p:txBody>
          <a:bodyPr wrap="square" rtlCol="0">
            <a:spAutoFit/>
          </a:bodyPr>
          <a:lstStyle/>
          <a:p>
            <a:pPr algn="ctr"/>
            <a:r>
              <a:rPr lang="en-GB" sz="1100" dirty="0"/>
              <a:t>2018</a:t>
            </a:r>
          </a:p>
        </p:txBody>
      </p:sp>
      <p:sp>
        <p:nvSpPr>
          <p:cNvPr id="85" name="TextBox 84">
            <a:extLst>
              <a:ext uri="{FF2B5EF4-FFF2-40B4-BE49-F238E27FC236}">
                <a16:creationId xmlns:a16="http://schemas.microsoft.com/office/drawing/2014/main" id="{AA3C55D0-D655-8D77-D81E-AC9350DB9C83}"/>
              </a:ext>
            </a:extLst>
          </p:cNvPr>
          <p:cNvSpPr txBox="1"/>
          <p:nvPr/>
        </p:nvSpPr>
        <p:spPr>
          <a:xfrm>
            <a:off x="4998501" y="2372297"/>
            <a:ext cx="610869" cy="261610"/>
          </a:xfrm>
          <a:prstGeom prst="rect">
            <a:avLst/>
          </a:prstGeom>
          <a:noFill/>
        </p:spPr>
        <p:txBody>
          <a:bodyPr wrap="square" rtlCol="0">
            <a:spAutoFit/>
          </a:bodyPr>
          <a:lstStyle/>
          <a:p>
            <a:pPr algn="ctr"/>
            <a:r>
              <a:rPr lang="en-GB" sz="1100" dirty="0"/>
              <a:t>2017</a:t>
            </a:r>
          </a:p>
        </p:txBody>
      </p:sp>
      <p:sp>
        <p:nvSpPr>
          <p:cNvPr id="86" name="TextBox 85">
            <a:extLst>
              <a:ext uri="{FF2B5EF4-FFF2-40B4-BE49-F238E27FC236}">
                <a16:creationId xmlns:a16="http://schemas.microsoft.com/office/drawing/2014/main" id="{49CB2EAF-FFE4-A037-53FA-BDEED5007E45}"/>
              </a:ext>
            </a:extLst>
          </p:cNvPr>
          <p:cNvSpPr txBox="1"/>
          <p:nvPr/>
        </p:nvSpPr>
        <p:spPr>
          <a:xfrm>
            <a:off x="4305926" y="2372297"/>
            <a:ext cx="610869" cy="261610"/>
          </a:xfrm>
          <a:prstGeom prst="rect">
            <a:avLst/>
          </a:prstGeom>
          <a:noFill/>
        </p:spPr>
        <p:txBody>
          <a:bodyPr wrap="square" rtlCol="0">
            <a:spAutoFit/>
          </a:bodyPr>
          <a:lstStyle/>
          <a:p>
            <a:pPr algn="ctr"/>
            <a:r>
              <a:rPr lang="en-GB" sz="1100" dirty="0"/>
              <a:t>2016</a:t>
            </a:r>
          </a:p>
        </p:txBody>
      </p:sp>
      <p:sp>
        <p:nvSpPr>
          <p:cNvPr id="87" name="TextBox 86">
            <a:extLst>
              <a:ext uri="{FF2B5EF4-FFF2-40B4-BE49-F238E27FC236}">
                <a16:creationId xmlns:a16="http://schemas.microsoft.com/office/drawing/2014/main" id="{C446FD5B-B39A-F278-55A3-AF2F7CFC249A}"/>
              </a:ext>
            </a:extLst>
          </p:cNvPr>
          <p:cNvSpPr txBox="1"/>
          <p:nvPr/>
        </p:nvSpPr>
        <p:spPr>
          <a:xfrm>
            <a:off x="3613351" y="2372297"/>
            <a:ext cx="610869" cy="261610"/>
          </a:xfrm>
          <a:prstGeom prst="rect">
            <a:avLst/>
          </a:prstGeom>
          <a:noFill/>
        </p:spPr>
        <p:txBody>
          <a:bodyPr wrap="square" rtlCol="0">
            <a:spAutoFit/>
          </a:bodyPr>
          <a:lstStyle/>
          <a:p>
            <a:pPr algn="ctr"/>
            <a:r>
              <a:rPr lang="en-GB" sz="1100" dirty="0"/>
              <a:t>2015</a:t>
            </a:r>
          </a:p>
        </p:txBody>
      </p:sp>
      <p:sp>
        <p:nvSpPr>
          <p:cNvPr id="88" name="TextBox 87">
            <a:extLst>
              <a:ext uri="{FF2B5EF4-FFF2-40B4-BE49-F238E27FC236}">
                <a16:creationId xmlns:a16="http://schemas.microsoft.com/office/drawing/2014/main" id="{B1967159-EEC3-2F54-1B5E-A82B2CE04708}"/>
              </a:ext>
            </a:extLst>
          </p:cNvPr>
          <p:cNvSpPr txBox="1"/>
          <p:nvPr/>
        </p:nvSpPr>
        <p:spPr>
          <a:xfrm>
            <a:off x="2875693" y="2372297"/>
            <a:ext cx="610869" cy="261610"/>
          </a:xfrm>
          <a:prstGeom prst="rect">
            <a:avLst/>
          </a:prstGeom>
          <a:noFill/>
        </p:spPr>
        <p:txBody>
          <a:bodyPr wrap="square" rtlCol="0">
            <a:spAutoFit/>
          </a:bodyPr>
          <a:lstStyle/>
          <a:p>
            <a:pPr algn="ctr"/>
            <a:r>
              <a:rPr lang="en-GB" sz="1100" dirty="0"/>
              <a:t>2014</a:t>
            </a:r>
          </a:p>
        </p:txBody>
      </p:sp>
      <p:sp>
        <p:nvSpPr>
          <p:cNvPr id="89" name="TextBox 88">
            <a:extLst>
              <a:ext uri="{FF2B5EF4-FFF2-40B4-BE49-F238E27FC236}">
                <a16:creationId xmlns:a16="http://schemas.microsoft.com/office/drawing/2014/main" id="{725757FB-13D6-BC84-ABDB-248D9AA7DEDE}"/>
              </a:ext>
            </a:extLst>
          </p:cNvPr>
          <p:cNvSpPr txBox="1"/>
          <p:nvPr/>
        </p:nvSpPr>
        <p:spPr>
          <a:xfrm>
            <a:off x="2193280" y="2372297"/>
            <a:ext cx="610869" cy="261610"/>
          </a:xfrm>
          <a:prstGeom prst="rect">
            <a:avLst/>
          </a:prstGeom>
          <a:noFill/>
        </p:spPr>
        <p:txBody>
          <a:bodyPr wrap="square" rtlCol="0">
            <a:spAutoFit/>
          </a:bodyPr>
          <a:lstStyle/>
          <a:p>
            <a:pPr algn="ctr"/>
            <a:r>
              <a:rPr lang="en-GB" sz="1100" dirty="0"/>
              <a:t>2013</a:t>
            </a:r>
          </a:p>
        </p:txBody>
      </p:sp>
      <p:sp>
        <p:nvSpPr>
          <p:cNvPr id="90" name="TextBox 89">
            <a:extLst>
              <a:ext uri="{FF2B5EF4-FFF2-40B4-BE49-F238E27FC236}">
                <a16:creationId xmlns:a16="http://schemas.microsoft.com/office/drawing/2014/main" id="{31794AE6-07BF-C360-7DBB-8A54A1FB63F9}"/>
              </a:ext>
            </a:extLst>
          </p:cNvPr>
          <p:cNvSpPr txBox="1"/>
          <p:nvPr/>
        </p:nvSpPr>
        <p:spPr>
          <a:xfrm>
            <a:off x="1517225" y="2372297"/>
            <a:ext cx="610869" cy="261610"/>
          </a:xfrm>
          <a:prstGeom prst="rect">
            <a:avLst/>
          </a:prstGeom>
          <a:noFill/>
        </p:spPr>
        <p:txBody>
          <a:bodyPr wrap="square" rtlCol="0">
            <a:spAutoFit/>
          </a:bodyPr>
          <a:lstStyle/>
          <a:p>
            <a:pPr algn="ctr"/>
            <a:r>
              <a:rPr lang="en-GB" sz="1100" dirty="0"/>
              <a:t>2012</a:t>
            </a:r>
          </a:p>
        </p:txBody>
      </p:sp>
      <p:sp>
        <p:nvSpPr>
          <p:cNvPr id="91" name="TextBox 90">
            <a:extLst>
              <a:ext uri="{FF2B5EF4-FFF2-40B4-BE49-F238E27FC236}">
                <a16:creationId xmlns:a16="http://schemas.microsoft.com/office/drawing/2014/main" id="{AC92A308-92E3-F219-222B-99EA49431C56}"/>
              </a:ext>
            </a:extLst>
          </p:cNvPr>
          <p:cNvSpPr txBox="1"/>
          <p:nvPr/>
        </p:nvSpPr>
        <p:spPr>
          <a:xfrm>
            <a:off x="834812" y="2372297"/>
            <a:ext cx="610869" cy="261610"/>
          </a:xfrm>
          <a:prstGeom prst="rect">
            <a:avLst/>
          </a:prstGeom>
          <a:noFill/>
        </p:spPr>
        <p:txBody>
          <a:bodyPr wrap="square" rtlCol="0">
            <a:spAutoFit/>
          </a:bodyPr>
          <a:lstStyle/>
          <a:p>
            <a:pPr algn="ctr"/>
            <a:r>
              <a:rPr lang="en-GB" sz="1100" dirty="0"/>
              <a:t>…</a:t>
            </a:r>
          </a:p>
        </p:txBody>
      </p:sp>
      <p:sp>
        <p:nvSpPr>
          <p:cNvPr id="92" name="TextBox 91">
            <a:extLst>
              <a:ext uri="{FF2B5EF4-FFF2-40B4-BE49-F238E27FC236}">
                <a16:creationId xmlns:a16="http://schemas.microsoft.com/office/drawing/2014/main" id="{B454DF89-296A-9AA1-5E45-E4F8FBE3F98D}"/>
              </a:ext>
            </a:extLst>
          </p:cNvPr>
          <p:cNvSpPr txBox="1"/>
          <p:nvPr/>
        </p:nvSpPr>
        <p:spPr>
          <a:xfrm>
            <a:off x="834811" y="1669156"/>
            <a:ext cx="710565" cy="261610"/>
          </a:xfrm>
          <a:prstGeom prst="rect">
            <a:avLst/>
          </a:prstGeom>
          <a:noFill/>
        </p:spPr>
        <p:txBody>
          <a:bodyPr wrap="square" rtlCol="0">
            <a:spAutoFit/>
          </a:bodyPr>
          <a:lstStyle/>
          <a:p>
            <a:pPr algn="ctr"/>
            <a:r>
              <a:rPr lang="en-GB" sz="1100" dirty="0"/>
              <a:t>Death</a:t>
            </a:r>
          </a:p>
        </p:txBody>
      </p:sp>
      <p:sp>
        <p:nvSpPr>
          <p:cNvPr id="38" name="Rectangle 37">
            <a:extLst>
              <a:ext uri="{FF2B5EF4-FFF2-40B4-BE49-F238E27FC236}">
                <a16:creationId xmlns:a16="http://schemas.microsoft.com/office/drawing/2014/main" id="{3A7E67C1-4939-1FDA-20F5-C4855EBFBC7C}"/>
              </a:ext>
            </a:extLst>
          </p:cNvPr>
          <p:cNvSpPr/>
          <p:nvPr/>
        </p:nvSpPr>
        <p:spPr>
          <a:xfrm>
            <a:off x="1140247"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339C11B5-3B74-F496-0A02-562864B4505C}"/>
              </a:ext>
            </a:extLst>
          </p:cNvPr>
          <p:cNvSpPr/>
          <p:nvPr/>
        </p:nvSpPr>
        <p:spPr>
          <a:xfrm>
            <a:off x="1834514"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30D014C-AFCF-811A-BEBC-775B3DD18A83}"/>
              </a:ext>
            </a:extLst>
          </p:cNvPr>
          <p:cNvSpPr/>
          <p:nvPr/>
        </p:nvSpPr>
        <p:spPr>
          <a:xfrm>
            <a:off x="2528781"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5F559D4B-2605-D8A7-5AF5-6E23ECA355E1}"/>
              </a:ext>
            </a:extLst>
          </p:cNvPr>
          <p:cNvSpPr/>
          <p:nvPr/>
        </p:nvSpPr>
        <p:spPr>
          <a:xfrm>
            <a:off x="3223048" y="3571712"/>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AE45DBC5-0976-3D53-2F5B-02F3E3E6FC73}"/>
              </a:ext>
            </a:extLst>
          </p:cNvPr>
          <p:cNvSpPr/>
          <p:nvPr/>
        </p:nvSpPr>
        <p:spPr>
          <a:xfrm>
            <a:off x="3917315"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F3B46DE5-2242-62F5-9738-C5ECDAD011F7}"/>
              </a:ext>
            </a:extLst>
          </p:cNvPr>
          <p:cNvSpPr/>
          <p:nvPr/>
        </p:nvSpPr>
        <p:spPr>
          <a:xfrm>
            <a:off x="4611582"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875A326-82BD-9A6D-5CD6-F323F6F95BDC}"/>
              </a:ext>
            </a:extLst>
          </p:cNvPr>
          <p:cNvSpPr/>
          <p:nvPr/>
        </p:nvSpPr>
        <p:spPr>
          <a:xfrm>
            <a:off x="5305849" y="3571712"/>
            <a:ext cx="694267" cy="16086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640ADF62-291D-F899-4D32-D0A0B89E3775}"/>
              </a:ext>
            </a:extLst>
          </p:cNvPr>
          <p:cNvSpPr/>
          <p:nvPr/>
        </p:nvSpPr>
        <p:spPr>
          <a:xfrm>
            <a:off x="6000116"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F7E105E-96E6-A780-C398-28E16FFC8BBA}"/>
              </a:ext>
            </a:extLst>
          </p:cNvPr>
          <p:cNvSpPr/>
          <p:nvPr/>
        </p:nvSpPr>
        <p:spPr>
          <a:xfrm>
            <a:off x="6694378"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F01B1614-F193-C4FE-D656-061F3C0AFFEA}"/>
              </a:ext>
            </a:extLst>
          </p:cNvPr>
          <p:cNvSpPr/>
          <p:nvPr/>
        </p:nvSpPr>
        <p:spPr>
          <a:xfrm>
            <a:off x="7388645"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2466307D-BF1E-12B8-035D-ABBAF0188AF8}"/>
              </a:ext>
            </a:extLst>
          </p:cNvPr>
          <p:cNvSpPr/>
          <p:nvPr/>
        </p:nvSpPr>
        <p:spPr>
          <a:xfrm>
            <a:off x="8082912" y="3571712"/>
            <a:ext cx="694267" cy="160866"/>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6B52799A-6218-0FEA-E86A-1A695D6B88C2}"/>
              </a:ext>
            </a:extLst>
          </p:cNvPr>
          <p:cNvSpPr/>
          <p:nvPr/>
        </p:nvSpPr>
        <p:spPr>
          <a:xfrm>
            <a:off x="8777179"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49">
            <a:extLst>
              <a:ext uri="{FF2B5EF4-FFF2-40B4-BE49-F238E27FC236}">
                <a16:creationId xmlns:a16="http://schemas.microsoft.com/office/drawing/2014/main" id="{EE603867-34F2-C835-CB79-80DF66EB7778}"/>
              </a:ext>
            </a:extLst>
          </p:cNvPr>
          <p:cNvSpPr/>
          <p:nvPr/>
        </p:nvSpPr>
        <p:spPr>
          <a:xfrm>
            <a:off x="9471446"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Rectangle 50">
            <a:extLst>
              <a:ext uri="{FF2B5EF4-FFF2-40B4-BE49-F238E27FC236}">
                <a16:creationId xmlns:a16="http://schemas.microsoft.com/office/drawing/2014/main" id="{639B530E-82C8-BAD7-4D95-A6834E394E69}"/>
              </a:ext>
            </a:extLst>
          </p:cNvPr>
          <p:cNvSpPr/>
          <p:nvPr/>
        </p:nvSpPr>
        <p:spPr>
          <a:xfrm>
            <a:off x="10165713" y="3571712"/>
            <a:ext cx="694267" cy="160866"/>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2" name="TextBox 51">
            <a:extLst>
              <a:ext uri="{FF2B5EF4-FFF2-40B4-BE49-F238E27FC236}">
                <a16:creationId xmlns:a16="http://schemas.microsoft.com/office/drawing/2014/main" id="{B3A09592-4908-F9D2-74A9-62F5B22F0959}"/>
              </a:ext>
            </a:extLst>
          </p:cNvPr>
          <p:cNvSpPr txBox="1"/>
          <p:nvPr/>
        </p:nvSpPr>
        <p:spPr>
          <a:xfrm>
            <a:off x="10594552" y="3832485"/>
            <a:ext cx="682413" cy="261610"/>
          </a:xfrm>
          <a:prstGeom prst="rect">
            <a:avLst/>
          </a:prstGeom>
          <a:noFill/>
        </p:spPr>
        <p:txBody>
          <a:bodyPr wrap="square" rtlCol="0">
            <a:spAutoFit/>
          </a:bodyPr>
          <a:lstStyle/>
          <a:p>
            <a:pPr algn="ctr"/>
            <a:r>
              <a:rPr lang="en-GB" sz="1100" dirty="0"/>
              <a:t>Present</a:t>
            </a:r>
          </a:p>
        </p:txBody>
      </p:sp>
      <p:sp>
        <p:nvSpPr>
          <p:cNvPr id="53" name="TextBox 52">
            <a:extLst>
              <a:ext uri="{FF2B5EF4-FFF2-40B4-BE49-F238E27FC236}">
                <a16:creationId xmlns:a16="http://schemas.microsoft.com/office/drawing/2014/main" id="{FC750018-A021-90B0-BEDD-73907D57EE41}"/>
              </a:ext>
            </a:extLst>
          </p:cNvPr>
          <p:cNvSpPr txBox="1"/>
          <p:nvPr/>
        </p:nvSpPr>
        <p:spPr>
          <a:xfrm>
            <a:off x="9901977" y="3832485"/>
            <a:ext cx="610869" cy="261610"/>
          </a:xfrm>
          <a:prstGeom prst="rect">
            <a:avLst/>
          </a:prstGeom>
          <a:noFill/>
        </p:spPr>
        <p:txBody>
          <a:bodyPr wrap="square" rtlCol="0">
            <a:spAutoFit/>
          </a:bodyPr>
          <a:lstStyle/>
          <a:p>
            <a:pPr algn="ctr"/>
            <a:r>
              <a:rPr lang="en-GB" sz="1100" dirty="0"/>
              <a:t>2024</a:t>
            </a:r>
          </a:p>
        </p:txBody>
      </p:sp>
      <p:sp>
        <p:nvSpPr>
          <p:cNvPr id="54" name="TextBox 53">
            <a:extLst>
              <a:ext uri="{FF2B5EF4-FFF2-40B4-BE49-F238E27FC236}">
                <a16:creationId xmlns:a16="http://schemas.microsoft.com/office/drawing/2014/main" id="{651343FA-9CB8-CC6D-BA86-6765FA5321B8}"/>
              </a:ext>
            </a:extLst>
          </p:cNvPr>
          <p:cNvSpPr txBox="1"/>
          <p:nvPr/>
        </p:nvSpPr>
        <p:spPr>
          <a:xfrm>
            <a:off x="9209402" y="3832485"/>
            <a:ext cx="610869" cy="261610"/>
          </a:xfrm>
          <a:prstGeom prst="rect">
            <a:avLst/>
          </a:prstGeom>
          <a:noFill/>
        </p:spPr>
        <p:txBody>
          <a:bodyPr wrap="square" rtlCol="0">
            <a:spAutoFit/>
          </a:bodyPr>
          <a:lstStyle/>
          <a:p>
            <a:pPr algn="ctr"/>
            <a:r>
              <a:rPr lang="en-GB" sz="1100" dirty="0"/>
              <a:t>2023</a:t>
            </a:r>
          </a:p>
        </p:txBody>
      </p:sp>
      <p:sp>
        <p:nvSpPr>
          <p:cNvPr id="55" name="TextBox 54">
            <a:extLst>
              <a:ext uri="{FF2B5EF4-FFF2-40B4-BE49-F238E27FC236}">
                <a16:creationId xmlns:a16="http://schemas.microsoft.com/office/drawing/2014/main" id="{3192DDDF-4476-052E-A4F0-F1E8F1A07019}"/>
              </a:ext>
            </a:extLst>
          </p:cNvPr>
          <p:cNvSpPr txBox="1"/>
          <p:nvPr/>
        </p:nvSpPr>
        <p:spPr>
          <a:xfrm>
            <a:off x="8471744" y="3832485"/>
            <a:ext cx="610869" cy="261610"/>
          </a:xfrm>
          <a:prstGeom prst="rect">
            <a:avLst/>
          </a:prstGeom>
          <a:noFill/>
        </p:spPr>
        <p:txBody>
          <a:bodyPr wrap="square" rtlCol="0">
            <a:spAutoFit/>
          </a:bodyPr>
          <a:lstStyle/>
          <a:p>
            <a:pPr algn="ctr"/>
            <a:r>
              <a:rPr lang="en-GB" sz="1100" dirty="0"/>
              <a:t>2022</a:t>
            </a:r>
          </a:p>
        </p:txBody>
      </p:sp>
      <p:sp>
        <p:nvSpPr>
          <p:cNvPr id="56" name="TextBox 55">
            <a:extLst>
              <a:ext uri="{FF2B5EF4-FFF2-40B4-BE49-F238E27FC236}">
                <a16:creationId xmlns:a16="http://schemas.microsoft.com/office/drawing/2014/main" id="{6EFFC1E1-985B-D7E9-BC21-F242FB5854F5}"/>
              </a:ext>
            </a:extLst>
          </p:cNvPr>
          <p:cNvSpPr txBox="1"/>
          <p:nvPr/>
        </p:nvSpPr>
        <p:spPr>
          <a:xfrm>
            <a:off x="7789331" y="3832485"/>
            <a:ext cx="610869" cy="261610"/>
          </a:xfrm>
          <a:prstGeom prst="rect">
            <a:avLst/>
          </a:prstGeom>
          <a:noFill/>
        </p:spPr>
        <p:txBody>
          <a:bodyPr wrap="square" rtlCol="0">
            <a:spAutoFit/>
          </a:bodyPr>
          <a:lstStyle/>
          <a:p>
            <a:pPr algn="ctr"/>
            <a:r>
              <a:rPr lang="en-GB" sz="1100" dirty="0"/>
              <a:t>2021</a:t>
            </a:r>
          </a:p>
        </p:txBody>
      </p:sp>
      <p:sp>
        <p:nvSpPr>
          <p:cNvPr id="57" name="TextBox 56">
            <a:extLst>
              <a:ext uri="{FF2B5EF4-FFF2-40B4-BE49-F238E27FC236}">
                <a16:creationId xmlns:a16="http://schemas.microsoft.com/office/drawing/2014/main" id="{C91FA2FF-F9FC-9BA6-6316-FD70C8903C9E}"/>
              </a:ext>
            </a:extLst>
          </p:cNvPr>
          <p:cNvSpPr txBox="1"/>
          <p:nvPr/>
        </p:nvSpPr>
        <p:spPr>
          <a:xfrm>
            <a:off x="7111147" y="3832485"/>
            <a:ext cx="610869" cy="261610"/>
          </a:xfrm>
          <a:prstGeom prst="rect">
            <a:avLst/>
          </a:prstGeom>
          <a:noFill/>
        </p:spPr>
        <p:txBody>
          <a:bodyPr wrap="square" rtlCol="0">
            <a:spAutoFit/>
          </a:bodyPr>
          <a:lstStyle/>
          <a:p>
            <a:pPr algn="ctr"/>
            <a:r>
              <a:rPr lang="en-GB" sz="1100" dirty="0"/>
              <a:t>2020</a:t>
            </a:r>
          </a:p>
        </p:txBody>
      </p:sp>
      <p:sp>
        <p:nvSpPr>
          <p:cNvPr id="58" name="TextBox 57">
            <a:extLst>
              <a:ext uri="{FF2B5EF4-FFF2-40B4-BE49-F238E27FC236}">
                <a16:creationId xmlns:a16="http://schemas.microsoft.com/office/drawing/2014/main" id="{A3910C3B-A5B2-2555-A886-98729E3A15F5}"/>
              </a:ext>
            </a:extLst>
          </p:cNvPr>
          <p:cNvSpPr txBox="1"/>
          <p:nvPr/>
        </p:nvSpPr>
        <p:spPr>
          <a:xfrm>
            <a:off x="6418572" y="3832485"/>
            <a:ext cx="610869" cy="261610"/>
          </a:xfrm>
          <a:prstGeom prst="rect">
            <a:avLst/>
          </a:prstGeom>
          <a:noFill/>
        </p:spPr>
        <p:txBody>
          <a:bodyPr wrap="square" rtlCol="0">
            <a:spAutoFit/>
          </a:bodyPr>
          <a:lstStyle/>
          <a:p>
            <a:pPr algn="ctr"/>
            <a:r>
              <a:rPr lang="en-GB" sz="1100" dirty="0"/>
              <a:t>2019</a:t>
            </a:r>
          </a:p>
        </p:txBody>
      </p:sp>
      <p:sp>
        <p:nvSpPr>
          <p:cNvPr id="59" name="TextBox 58">
            <a:extLst>
              <a:ext uri="{FF2B5EF4-FFF2-40B4-BE49-F238E27FC236}">
                <a16:creationId xmlns:a16="http://schemas.microsoft.com/office/drawing/2014/main" id="{FEF0E947-9D95-C447-7A7D-8B611E35DBBA}"/>
              </a:ext>
            </a:extLst>
          </p:cNvPr>
          <p:cNvSpPr txBox="1"/>
          <p:nvPr/>
        </p:nvSpPr>
        <p:spPr>
          <a:xfrm>
            <a:off x="5680914" y="3832485"/>
            <a:ext cx="610869" cy="261610"/>
          </a:xfrm>
          <a:prstGeom prst="rect">
            <a:avLst/>
          </a:prstGeom>
          <a:noFill/>
        </p:spPr>
        <p:txBody>
          <a:bodyPr wrap="square" rtlCol="0">
            <a:spAutoFit/>
          </a:bodyPr>
          <a:lstStyle/>
          <a:p>
            <a:pPr algn="ctr"/>
            <a:r>
              <a:rPr lang="en-GB" sz="1100" dirty="0"/>
              <a:t>2018</a:t>
            </a:r>
          </a:p>
        </p:txBody>
      </p:sp>
      <p:sp>
        <p:nvSpPr>
          <p:cNvPr id="60" name="TextBox 59">
            <a:extLst>
              <a:ext uri="{FF2B5EF4-FFF2-40B4-BE49-F238E27FC236}">
                <a16:creationId xmlns:a16="http://schemas.microsoft.com/office/drawing/2014/main" id="{1AAEA49F-E9BD-0EF0-C0E9-113A124CB11D}"/>
              </a:ext>
            </a:extLst>
          </p:cNvPr>
          <p:cNvSpPr txBox="1"/>
          <p:nvPr/>
        </p:nvSpPr>
        <p:spPr>
          <a:xfrm>
            <a:off x="4998501" y="3832485"/>
            <a:ext cx="610869" cy="261610"/>
          </a:xfrm>
          <a:prstGeom prst="rect">
            <a:avLst/>
          </a:prstGeom>
          <a:noFill/>
        </p:spPr>
        <p:txBody>
          <a:bodyPr wrap="square" rtlCol="0">
            <a:spAutoFit/>
          </a:bodyPr>
          <a:lstStyle/>
          <a:p>
            <a:pPr algn="ctr"/>
            <a:r>
              <a:rPr lang="en-GB" sz="1100" dirty="0"/>
              <a:t>2017</a:t>
            </a:r>
          </a:p>
        </p:txBody>
      </p:sp>
      <p:sp>
        <p:nvSpPr>
          <p:cNvPr id="61" name="TextBox 60">
            <a:extLst>
              <a:ext uri="{FF2B5EF4-FFF2-40B4-BE49-F238E27FC236}">
                <a16:creationId xmlns:a16="http://schemas.microsoft.com/office/drawing/2014/main" id="{97AD24A7-B22A-D000-7040-01B455D775A7}"/>
              </a:ext>
            </a:extLst>
          </p:cNvPr>
          <p:cNvSpPr txBox="1"/>
          <p:nvPr/>
        </p:nvSpPr>
        <p:spPr>
          <a:xfrm>
            <a:off x="4305926" y="3832485"/>
            <a:ext cx="610869" cy="261610"/>
          </a:xfrm>
          <a:prstGeom prst="rect">
            <a:avLst/>
          </a:prstGeom>
          <a:noFill/>
        </p:spPr>
        <p:txBody>
          <a:bodyPr wrap="square" rtlCol="0">
            <a:spAutoFit/>
          </a:bodyPr>
          <a:lstStyle/>
          <a:p>
            <a:pPr algn="ctr"/>
            <a:r>
              <a:rPr lang="en-GB" sz="1100" dirty="0"/>
              <a:t>2016</a:t>
            </a:r>
          </a:p>
        </p:txBody>
      </p:sp>
      <p:sp>
        <p:nvSpPr>
          <p:cNvPr id="62" name="TextBox 61">
            <a:extLst>
              <a:ext uri="{FF2B5EF4-FFF2-40B4-BE49-F238E27FC236}">
                <a16:creationId xmlns:a16="http://schemas.microsoft.com/office/drawing/2014/main" id="{EFDC5EF9-25A2-7BFD-B676-D129213DF1E5}"/>
              </a:ext>
            </a:extLst>
          </p:cNvPr>
          <p:cNvSpPr txBox="1"/>
          <p:nvPr/>
        </p:nvSpPr>
        <p:spPr>
          <a:xfrm>
            <a:off x="3613351" y="3832485"/>
            <a:ext cx="610869" cy="261610"/>
          </a:xfrm>
          <a:prstGeom prst="rect">
            <a:avLst/>
          </a:prstGeom>
          <a:noFill/>
        </p:spPr>
        <p:txBody>
          <a:bodyPr wrap="square" rtlCol="0">
            <a:spAutoFit/>
          </a:bodyPr>
          <a:lstStyle/>
          <a:p>
            <a:pPr algn="ctr"/>
            <a:r>
              <a:rPr lang="en-GB" sz="1100" dirty="0"/>
              <a:t>2015</a:t>
            </a:r>
          </a:p>
        </p:txBody>
      </p:sp>
      <p:sp>
        <p:nvSpPr>
          <p:cNvPr id="93" name="TextBox 92">
            <a:extLst>
              <a:ext uri="{FF2B5EF4-FFF2-40B4-BE49-F238E27FC236}">
                <a16:creationId xmlns:a16="http://schemas.microsoft.com/office/drawing/2014/main" id="{F0479CF6-E2CF-192B-392D-585FD95D6A0F}"/>
              </a:ext>
            </a:extLst>
          </p:cNvPr>
          <p:cNvSpPr txBox="1"/>
          <p:nvPr/>
        </p:nvSpPr>
        <p:spPr>
          <a:xfrm>
            <a:off x="2875693" y="3832485"/>
            <a:ext cx="610869" cy="261610"/>
          </a:xfrm>
          <a:prstGeom prst="rect">
            <a:avLst/>
          </a:prstGeom>
          <a:noFill/>
        </p:spPr>
        <p:txBody>
          <a:bodyPr wrap="square" rtlCol="0">
            <a:spAutoFit/>
          </a:bodyPr>
          <a:lstStyle/>
          <a:p>
            <a:pPr algn="ctr"/>
            <a:r>
              <a:rPr lang="en-GB" sz="1100" dirty="0"/>
              <a:t>2014</a:t>
            </a:r>
          </a:p>
        </p:txBody>
      </p:sp>
      <p:sp>
        <p:nvSpPr>
          <p:cNvPr id="94" name="TextBox 93">
            <a:extLst>
              <a:ext uri="{FF2B5EF4-FFF2-40B4-BE49-F238E27FC236}">
                <a16:creationId xmlns:a16="http://schemas.microsoft.com/office/drawing/2014/main" id="{053737B1-FA7F-7027-CC16-3344C55DD085}"/>
              </a:ext>
            </a:extLst>
          </p:cNvPr>
          <p:cNvSpPr txBox="1"/>
          <p:nvPr/>
        </p:nvSpPr>
        <p:spPr>
          <a:xfrm>
            <a:off x="2193280" y="3832485"/>
            <a:ext cx="610869" cy="261610"/>
          </a:xfrm>
          <a:prstGeom prst="rect">
            <a:avLst/>
          </a:prstGeom>
          <a:noFill/>
        </p:spPr>
        <p:txBody>
          <a:bodyPr wrap="square" rtlCol="0">
            <a:spAutoFit/>
          </a:bodyPr>
          <a:lstStyle/>
          <a:p>
            <a:pPr algn="ctr"/>
            <a:r>
              <a:rPr lang="en-GB" sz="1100" dirty="0"/>
              <a:t>2013</a:t>
            </a:r>
          </a:p>
        </p:txBody>
      </p:sp>
      <p:sp>
        <p:nvSpPr>
          <p:cNvPr id="96" name="TextBox 95">
            <a:extLst>
              <a:ext uri="{FF2B5EF4-FFF2-40B4-BE49-F238E27FC236}">
                <a16:creationId xmlns:a16="http://schemas.microsoft.com/office/drawing/2014/main" id="{39F79D29-6D2A-78A3-3D3C-CA11659CF12B}"/>
              </a:ext>
            </a:extLst>
          </p:cNvPr>
          <p:cNvSpPr txBox="1"/>
          <p:nvPr/>
        </p:nvSpPr>
        <p:spPr>
          <a:xfrm>
            <a:off x="1517225" y="3832485"/>
            <a:ext cx="610869" cy="261610"/>
          </a:xfrm>
          <a:prstGeom prst="rect">
            <a:avLst/>
          </a:prstGeom>
          <a:noFill/>
        </p:spPr>
        <p:txBody>
          <a:bodyPr wrap="square" rtlCol="0">
            <a:spAutoFit/>
          </a:bodyPr>
          <a:lstStyle/>
          <a:p>
            <a:pPr algn="ctr"/>
            <a:r>
              <a:rPr lang="en-GB" sz="1100" dirty="0"/>
              <a:t>2012</a:t>
            </a:r>
          </a:p>
        </p:txBody>
      </p:sp>
      <p:sp>
        <p:nvSpPr>
          <p:cNvPr id="97" name="TextBox 96">
            <a:extLst>
              <a:ext uri="{FF2B5EF4-FFF2-40B4-BE49-F238E27FC236}">
                <a16:creationId xmlns:a16="http://schemas.microsoft.com/office/drawing/2014/main" id="{DD6EE1C8-3E59-D207-26D5-A97CF2387258}"/>
              </a:ext>
            </a:extLst>
          </p:cNvPr>
          <p:cNvSpPr txBox="1"/>
          <p:nvPr/>
        </p:nvSpPr>
        <p:spPr>
          <a:xfrm>
            <a:off x="834812" y="3832485"/>
            <a:ext cx="610869" cy="261610"/>
          </a:xfrm>
          <a:prstGeom prst="rect">
            <a:avLst/>
          </a:prstGeom>
          <a:noFill/>
        </p:spPr>
        <p:txBody>
          <a:bodyPr wrap="square" rtlCol="0">
            <a:spAutoFit/>
          </a:bodyPr>
          <a:lstStyle/>
          <a:p>
            <a:pPr algn="ctr"/>
            <a:r>
              <a:rPr lang="en-GB" sz="1100" dirty="0"/>
              <a:t>…</a:t>
            </a:r>
          </a:p>
        </p:txBody>
      </p:sp>
      <p:sp>
        <p:nvSpPr>
          <p:cNvPr id="98" name="TextBox 97">
            <a:extLst>
              <a:ext uri="{FF2B5EF4-FFF2-40B4-BE49-F238E27FC236}">
                <a16:creationId xmlns:a16="http://schemas.microsoft.com/office/drawing/2014/main" id="{B33BE307-473B-4CE0-D72F-43B37F1338C0}"/>
              </a:ext>
            </a:extLst>
          </p:cNvPr>
          <p:cNvSpPr txBox="1"/>
          <p:nvPr/>
        </p:nvSpPr>
        <p:spPr>
          <a:xfrm>
            <a:off x="589968" y="3099283"/>
            <a:ext cx="1293283" cy="261610"/>
          </a:xfrm>
          <a:prstGeom prst="rect">
            <a:avLst/>
          </a:prstGeom>
          <a:noFill/>
        </p:spPr>
        <p:txBody>
          <a:bodyPr wrap="square" rtlCol="0">
            <a:spAutoFit/>
          </a:bodyPr>
          <a:lstStyle/>
          <a:p>
            <a:pPr algn="ctr"/>
            <a:r>
              <a:rPr lang="en-GB" sz="1100" dirty="0"/>
              <a:t>Pregnancy</a:t>
            </a:r>
          </a:p>
        </p:txBody>
      </p:sp>
      <p:sp>
        <p:nvSpPr>
          <p:cNvPr id="99" name="Arrow: Down 98">
            <a:extLst>
              <a:ext uri="{FF2B5EF4-FFF2-40B4-BE49-F238E27FC236}">
                <a16:creationId xmlns:a16="http://schemas.microsoft.com/office/drawing/2014/main" id="{48AACC29-3164-6AE4-6325-94729A207FE6}"/>
              </a:ext>
            </a:extLst>
          </p:cNvPr>
          <p:cNvSpPr/>
          <p:nvPr/>
        </p:nvSpPr>
        <p:spPr>
          <a:xfrm>
            <a:off x="8649440" y="1794974"/>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1" name="Arrow: Down 100">
            <a:extLst>
              <a:ext uri="{FF2B5EF4-FFF2-40B4-BE49-F238E27FC236}">
                <a16:creationId xmlns:a16="http://schemas.microsoft.com/office/drawing/2014/main" id="{9F1A775C-5405-8CBA-9B70-3CFA8FDF4ACB}"/>
              </a:ext>
            </a:extLst>
          </p:cNvPr>
          <p:cNvSpPr/>
          <p:nvPr/>
        </p:nvSpPr>
        <p:spPr>
          <a:xfrm>
            <a:off x="8647218" y="3263156"/>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Arrow: Down 101">
            <a:extLst>
              <a:ext uri="{FF2B5EF4-FFF2-40B4-BE49-F238E27FC236}">
                <a16:creationId xmlns:a16="http://schemas.microsoft.com/office/drawing/2014/main" id="{11B29D10-7E8A-DB8B-A6F6-5E428D79D536}"/>
              </a:ext>
            </a:extLst>
          </p:cNvPr>
          <p:cNvSpPr/>
          <p:nvPr/>
        </p:nvSpPr>
        <p:spPr>
          <a:xfrm>
            <a:off x="3789576" y="3273642"/>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3" name="Arrow: Down 102">
            <a:extLst>
              <a:ext uri="{FF2B5EF4-FFF2-40B4-BE49-F238E27FC236}">
                <a16:creationId xmlns:a16="http://schemas.microsoft.com/office/drawing/2014/main" id="{8C8F3FA6-FCF7-CFB9-0D58-277829509A19}"/>
              </a:ext>
            </a:extLst>
          </p:cNvPr>
          <p:cNvSpPr/>
          <p:nvPr/>
        </p:nvSpPr>
        <p:spPr>
          <a:xfrm>
            <a:off x="5872372" y="3268173"/>
            <a:ext cx="255478" cy="261610"/>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975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rmAutofit fontScale="90000"/>
          </a:bodyPr>
          <a:lstStyle/>
          <a:p>
            <a:r>
              <a:rPr lang="en-GB" dirty="0"/>
              <a:t>Ideal Study Window</a:t>
            </a:r>
          </a:p>
        </p:txBody>
      </p:sp>
      <p:sp>
        <p:nvSpPr>
          <p:cNvPr id="8" name="Rectangle 7">
            <a:extLst>
              <a:ext uri="{FF2B5EF4-FFF2-40B4-BE49-F238E27FC236}">
                <a16:creationId xmlns:a16="http://schemas.microsoft.com/office/drawing/2014/main" id="{B58B2DEA-4B6E-E37B-63CE-5B7C7272BDD5}"/>
              </a:ext>
            </a:extLst>
          </p:cNvPr>
          <p:cNvSpPr/>
          <p:nvPr/>
        </p:nvSpPr>
        <p:spPr>
          <a:xfrm>
            <a:off x="1083733"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778000"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472267"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166534"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860801"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555068"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249335"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5943602"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637864"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332131"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026398"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720665"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414932"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109199"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599420" y="245364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845463" y="245364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152888" y="245364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415230" y="245364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732817" y="245364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054633" y="245364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362058" y="245364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624400" y="245364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4941987" y="245364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249412" y="245364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556837" y="245364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819179" y="245364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136766" y="245364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460711" y="245364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778298" y="2453640"/>
            <a:ext cx="610869" cy="261610"/>
          </a:xfrm>
          <a:prstGeom prst="rect">
            <a:avLst/>
          </a:prstGeom>
          <a:noFill/>
        </p:spPr>
        <p:txBody>
          <a:bodyPr wrap="square" rtlCol="0">
            <a:spAutoFit/>
          </a:bodyPr>
          <a:lstStyle/>
          <a:p>
            <a:pPr algn="ctr"/>
            <a:r>
              <a:rPr lang="en-GB" sz="1100" dirty="0"/>
              <a:t>…</a:t>
            </a:r>
          </a:p>
        </p:txBody>
      </p:sp>
    </p:spTree>
    <p:extLst>
      <p:ext uri="{BB962C8B-B14F-4D97-AF65-F5344CB8AC3E}">
        <p14:creationId xmlns:p14="http://schemas.microsoft.com/office/powerpoint/2010/main" val="61197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Study Window including limitations</a:t>
            </a:r>
          </a:p>
        </p:txBody>
      </p:sp>
      <p:sp>
        <p:nvSpPr>
          <p:cNvPr id="8" name="Rectangle 7">
            <a:extLst>
              <a:ext uri="{FF2B5EF4-FFF2-40B4-BE49-F238E27FC236}">
                <a16:creationId xmlns:a16="http://schemas.microsoft.com/office/drawing/2014/main" id="{B58B2DEA-4B6E-E37B-63CE-5B7C7272BDD5}"/>
              </a:ext>
            </a:extLst>
          </p:cNvPr>
          <p:cNvSpPr/>
          <p:nvPr/>
        </p:nvSpPr>
        <p:spPr>
          <a:xfrm>
            <a:off x="1083733"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778000"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472267"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166534"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860801"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555068"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249335"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5943602"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637864"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332131"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026398"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720665"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414932"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109199" y="21928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599420" y="245364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845463" y="245364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152888" y="245364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415230" y="245364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732817" y="245364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054633" y="245364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362058" y="245364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624400" y="245364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4941987" y="245364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249412" y="245364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556837" y="245364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819179" y="245364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136766" y="245364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460711" y="245364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778298" y="2453640"/>
            <a:ext cx="610869" cy="261610"/>
          </a:xfrm>
          <a:prstGeom prst="rect">
            <a:avLst/>
          </a:prstGeom>
          <a:noFill/>
        </p:spPr>
        <p:txBody>
          <a:bodyPr wrap="square" rtlCol="0">
            <a:spAutoFit/>
          </a:bodyPr>
          <a:lstStyle/>
          <a:p>
            <a:pPr algn="ctr"/>
            <a:r>
              <a:rPr lang="en-GB" sz="1100" dirty="0"/>
              <a:t>…</a:t>
            </a:r>
          </a:p>
        </p:txBody>
      </p:sp>
      <p:sp>
        <p:nvSpPr>
          <p:cNvPr id="2" name="Title 4">
            <a:extLst>
              <a:ext uri="{FF2B5EF4-FFF2-40B4-BE49-F238E27FC236}">
                <a16:creationId xmlns:a16="http://schemas.microsoft.com/office/drawing/2014/main" id="{6F2A2CE6-2257-73CC-B703-1C7610431CD2}"/>
              </a:ext>
            </a:extLst>
          </p:cNvPr>
          <p:cNvSpPr txBox="1">
            <a:spLocks/>
          </p:cNvSpPr>
          <p:nvPr/>
        </p:nvSpPr>
        <p:spPr>
          <a:xfrm>
            <a:off x="1648453" y="3314394"/>
            <a:ext cx="9144000" cy="82835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400" dirty="0"/>
              <a:t>Who are the group or groups that you are interested in?</a:t>
            </a:r>
          </a:p>
        </p:txBody>
      </p:sp>
    </p:spTree>
    <p:extLst>
      <p:ext uri="{BB962C8B-B14F-4D97-AF65-F5344CB8AC3E}">
        <p14:creationId xmlns:p14="http://schemas.microsoft.com/office/powerpoint/2010/main" val="6526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Limited by Data Availability</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1834727"/>
            <a:ext cx="694267" cy="160866"/>
          </a:xfrm>
          <a:prstGeom prst="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09550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09550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09550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09550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09550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09550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09550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09550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09550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09550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09550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09550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09550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09550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095500"/>
            <a:ext cx="610869" cy="261610"/>
          </a:xfrm>
          <a:prstGeom prst="rect">
            <a:avLst/>
          </a:prstGeom>
          <a:noFill/>
        </p:spPr>
        <p:txBody>
          <a:bodyPr wrap="square" rtlCol="0">
            <a:spAutoFit/>
          </a:bodyPr>
          <a:lstStyle/>
          <a:p>
            <a:pPr algn="ctr"/>
            <a:r>
              <a:rPr lang="en-GB" sz="1100" dirty="0"/>
              <a:t>…</a:t>
            </a:r>
          </a:p>
        </p:txBody>
      </p:sp>
      <p:sp>
        <p:nvSpPr>
          <p:cNvPr id="4" name="TextBox 3">
            <a:extLst>
              <a:ext uri="{FF2B5EF4-FFF2-40B4-BE49-F238E27FC236}">
                <a16:creationId xmlns:a16="http://schemas.microsoft.com/office/drawing/2014/main" id="{AA0BAD48-C8B8-50D1-1D8F-5ECC5827D427}"/>
              </a:ext>
            </a:extLst>
          </p:cNvPr>
          <p:cNvSpPr txBox="1"/>
          <p:nvPr/>
        </p:nvSpPr>
        <p:spPr>
          <a:xfrm>
            <a:off x="3405498" y="6208077"/>
            <a:ext cx="6096000" cy="369332"/>
          </a:xfrm>
          <a:prstGeom prst="rect">
            <a:avLst/>
          </a:prstGeom>
          <a:noFill/>
        </p:spPr>
        <p:txBody>
          <a:bodyPr wrap="square">
            <a:spAutoFit/>
          </a:bodyPr>
          <a:lstStyle/>
          <a:p>
            <a:r>
              <a:rPr lang="en-GB" dirty="0"/>
              <a:t>https://bhfdatasciencecentre.org/dashboard/</a:t>
            </a:r>
          </a:p>
        </p:txBody>
      </p:sp>
      <p:pic>
        <p:nvPicPr>
          <p:cNvPr id="23" name="Picture 22">
            <a:hlinkClick r:id="rId4"/>
            <a:extLst>
              <a:ext uri="{FF2B5EF4-FFF2-40B4-BE49-F238E27FC236}">
                <a16:creationId xmlns:a16="http://schemas.microsoft.com/office/drawing/2014/main" id="{3E5565C5-9A59-769F-E18A-E8E42E5C3686}"/>
              </a:ext>
            </a:extLst>
          </p:cNvPr>
          <p:cNvPicPr>
            <a:picLocks noChangeAspect="1"/>
          </p:cNvPicPr>
          <p:nvPr/>
        </p:nvPicPr>
        <p:blipFill>
          <a:blip r:embed="rId5"/>
          <a:srcRect l="302" t="13481" r="3018" b="1334"/>
          <a:stretch/>
        </p:blipFill>
        <p:spPr>
          <a:xfrm>
            <a:off x="471329" y="2974736"/>
            <a:ext cx="5489448" cy="2871824"/>
          </a:xfrm>
          <a:prstGeom prst="rect">
            <a:avLst/>
          </a:prstGeom>
          <a:ln>
            <a:solidFill>
              <a:schemeClr val="tx1"/>
            </a:solidFill>
          </a:ln>
        </p:spPr>
      </p:pic>
    </p:spTree>
    <p:extLst>
      <p:ext uri="{BB962C8B-B14F-4D97-AF65-F5344CB8AC3E}">
        <p14:creationId xmlns:p14="http://schemas.microsoft.com/office/powerpoint/2010/main" val="318061664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Limited by Data Availability</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09550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09550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09550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09550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09550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09550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09550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09550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09550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09550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09550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09550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09550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09550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095500"/>
            <a:ext cx="610869" cy="261610"/>
          </a:xfrm>
          <a:prstGeom prst="rect">
            <a:avLst/>
          </a:prstGeom>
          <a:noFill/>
        </p:spPr>
        <p:txBody>
          <a:bodyPr wrap="square" rtlCol="0">
            <a:spAutoFit/>
          </a:bodyPr>
          <a:lstStyle/>
          <a:p>
            <a:pPr algn="ctr"/>
            <a:r>
              <a:rPr lang="en-GB" sz="1100" dirty="0"/>
              <a:t>…</a:t>
            </a:r>
          </a:p>
        </p:txBody>
      </p:sp>
      <p:sp>
        <p:nvSpPr>
          <p:cNvPr id="4" name="TextBox 3">
            <a:extLst>
              <a:ext uri="{FF2B5EF4-FFF2-40B4-BE49-F238E27FC236}">
                <a16:creationId xmlns:a16="http://schemas.microsoft.com/office/drawing/2014/main" id="{AA0BAD48-C8B8-50D1-1D8F-5ECC5827D427}"/>
              </a:ext>
            </a:extLst>
          </p:cNvPr>
          <p:cNvSpPr txBox="1"/>
          <p:nvPr/>
        </p:nvSpPr>
        <p:spPr>
          <a:xfrm>
            <a:off x="3405498" y="6208077"/>
            <a:ext cx="6096000" cy="369332"/>
          </a:xfrm>
          <a:prstGeom prst="rect">
            <a:avLst/>
          </a:prstGeom>
          <a:noFill/>
        </p:spPr>
        <p:txBody>
          <a:bodyPr wrap="square">
            <a:spAutoFit/>
          </a:bodyPr>
          <a:lstStyle/>
          <a:p>
            <a:r>
              <a:rPr lang="en-GB" dirty="0"/>
              <a:t>https://bhfdatasciencecentre.org/dashboard/</a:t>
            </a:r>
          </a:p>
        </p:txBody>
      </p:sp>
      <p:pic>
        <p:nvPicPr>
          <p:cNvPr id="7" name="Picture 6" descr="A line graph with green and purple lines&#10;&#10;Description automatically generated">
            <a:extLst>
              <a:ext uri="{FF2B5EF4-FFF2-40B4-BE49-F238E27FC236}">
                <a16:creationId xmlns:a16="http://schemas.microsoft.com/office/drawing/2014/main" id="{755393B1-80EC-FA0E-84C9-264F98696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713" y="2974736"/>
            <a:ext cx="5420781" cy="2871824"/>
          </a:xfrm>
          <a:prstGeom prst="rect">
            <a:avLst/>
          </a:prstGeom>
          <a:ln>
            <a:solidFill>
              <a:schemeClr val="tx1"/>
            </a:solidFill>
          </a:ln>
        </p:spPr>
      </p:pic>
      <p:pic>
        <p:nvPicPr>
          <p:cNvPr id="23" name="Picture 22">
            <a:hlinkClick r:id="rId4"/>
            <a:extLst>
              <a:ext uri="{FF2B5EF4-FFF2-40B4-BE49-F238E27FC236}">
                <a16:creationId xmlns:a16="http://schemas.microsoft.com/office/drawing/2014/main" id="{3E5565C5-9A59-769F-E18A-E8E42E5C3686}"/>
              </a:ext>
            </a:extLst>
          </p:cNvPr>
          <p:cNvPicPr>
            <a:picLocks noChangeAspect="1"/>
          </p:cNvPicPr>
          <p:nvPr/>
        </p:nvPicPr>
        <p:blipFill>
          <a:blip r:embed="rId5"/>
          <a:srcRect l="302" t="13481" r="3018" b="1334"/>
          <a:stretch/>
        </p:blipFill>
        <p:spPr>
          <a:xfrm>
            <a:off x="471329" y="2974736"/>
            <a:ext cx="5489448" cy="2871824"/>
          </a:xfrm>
          <a:prstGeom prst="rect">
            <a:avLst/>
          </a:prstGeom>
          <a:ln>
            <a:solidFill>
              <a:schemeClr val="tx1"/>
            </a:solidFill>
          </a:ln>
        </p:spPr>
      </p:pic>
    </p:spTree>
    <p:extLst>
      <p:ext uri="{BB962C8B-B14F-4D97-AF65-F5344CB8AC3E}">
        <p14:creationId xmlns:p14="http://schemas.microsoft.com/office/powerpoint/2010/main" val="910703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690880" y="649923"/>
            <a:ext cx="10647680" cy="828357"/>
          </a:xfrm>
        </p:spPr>
        <p:txBody>
          <a:bodyPr>
            <a:noAutofit/>
          </a:bodyPr>
          <a:lstStyle/>
          <a:p>
            <a:r>
              <a:rPr lang="en-GB" sz="4800" dirty="0"/>
              <a:t>Limited by Data Availability </a:t>
            </a:r>
            <a:r>
              <a:rPr lang="en-GB" sz="4800" b="1" dirty="0"/>
              <a:t>and Coverage</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183472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1834727"/>
            <a:ext cx="694267" cy="160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1834727"/>
            <a:ext cx="694267" cy="160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1834727"/>
            <a:ext cx="694267" cy="160866"/>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183472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09550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09550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09550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09550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09550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09550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09550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09550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09550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09550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09550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09550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09550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09550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095500"/>
            <a:ext cx="610869" cy="261610"/>
          </a:xfrm>
          <a:prstGeom prst="rect">
            <a:avLst/>
          </a:prstGeom>
          <a:noFill/>
        </p:spPr>
        <p:txBody>
          <a:bodyPr wrap="square" rtlCol="0">
            <a:spAutoFit/>
          </a:bodyPr>
          <a:lstStyle/>
          <a:p>
            <a:pPr algn="ctr"/>
            <a:r>
              <a:rPr lang="en-GB" sz="1100" dirty="0"/>
              <a:t>…</a:t>
            </a:r>
          </a:p>
        </p:txBody>
      </p:sp>
      <p:sp>
        <p:nvSpPr>
          <p:cNvPr id="4" name="TextBox 3">
            <a:extLst>
              <a:ext uri="{FF2B5EF4-FFF2-40B4-BE49-F238E27FC236}">
                <a16:creationId xmlns:a16="http://schemas.microsoft.com/office/drawing/2014/main" id="{AA0BAD48-C8B8-50D1-1D8F-5ECC5827D427}"/>
              </a:ext>
            </a:extLst>
          </p:cNvPr>
          <p:cNvSpPr txBox="1"/>
          <p:nvPr/>
        </p:nvSpPr>
        <p:spPr>
          <a:xfrm>
            <a:off x="3405498" y="6208077"/>
            <a:ext cx="6096000" cy="369332"/>
          </a:xfrm>
          <a:prstGeom prst="rect">
            <a:avLst/>
          </a:prstGeom>
          <a:noFill/>
        </p:spPr>
        <p:txBody>
          <a:bodyPr wrap="square">
            <a:spAutoFit/>
          </a:bodyPr>
          <a:lstStyle/>
          <a:p>
            <a:r>
              <a:rPr lang="en-GB" dirty="0"/>
              <a:t>https://bhfdatasciencecentre.org/dashboard/</a:t>
            </a:r>
          </a:p>
        </p:txBody>
      </p:sp>
      <p:pic>
        <p:nvPicPr>
          <p:cNvPr id="7" name="Picture 6" descr="A line graph with green and purple lines&#10;&#10;Description automatically generated">
            <a:extLst>
              <a:ext uri="{FF2B5EF4-FFF2-40B4-BE49-F238E27FC236}">
                <a16:creationId xmlns:a16="http://schemas.microsoft.com/office/drawing/2014/main" id="{755393B1-80EC-FA0E-84C9-264F986967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1713" y="2974736"/>
            <a:ext cx="5420781" cy="2871824"/>
          </a:xfrm>
          <a:prstGeom prst="rect">
            <a:avLst/>
          </a:prstGeom>
          <a:ln>
            <a:solidFill>
              <a:schemeClr val="tx1"/>
            </a:solidFill>
          </a:ln>
        </p:spPr>
      </p:pic>
      <p:pic>
        <p:nvPicPr>
          <p:cNvPr id="23" name="Picture 22">
            <a:hlinkClick r:id="rId5"/>
            <a:extLst>
              <a:ext uri="{FF2B5EF4-FFF2-40B4-BE49-F238E27FC236}">
                <a16:creationId xmlns:a16="http://schemas.microsoft.com/office/drawing/2014/main" id="{3E5565C5-9A59-769F-E18A-E8E42E5C3686}"/>
              </a:ext>
            </a:extLst>
          </p:cNvPr>
          <p:cNvPicPr>
            <a:picLocks noChangeAspect="1"/>
          </p:cNvPicPr>
          <p:nvPr/>
        </p:nvPicPr>
        <p:blipFill>
          <a:blip r:embed="rId6"/>
          <a:srcRect l="302" t="13481" r="3018" b="1334"/>
          <a:stretch/>
        </p:blipFill>
        <p:spPr>
          <a:xfrm>
            <a:off x="471329" y="2974736"/>
            <a:ext cx="5489448" cy="2871824"/>
          </a:xfrm>
          <a:prstGeom prst="rect">
            <a:avLst/>
          </a:prstGeom>
          <a:ln>
            <a:solidFill>
              <a:schemeClr val="tx1"/>
            </a:solidFill>
          </a:ln>
        </p:spPr>
      </p:pic>
    </p:spTree>
    <p:extLst>
      <p:ext uri="{BB962C8B-B14F-4D97-AF65-F5344CB8AC3E}">
        <p14:creationId xmlns:p14="http://schemas.microsoft.com/office/powerpoint/2010/main" val="1790526898"/>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Limited by external interventions</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2281767"/>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54254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54254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54254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54254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54254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54254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54254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54254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54254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54254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54254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54254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54254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54254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542540"/>
            <a:ext cx="610869" cy="261610"/>
          </a:xfrm>
          <a:prstGeom prst="rect">
            <a:avLst/>
          </a:prstGeom>
          <a:noFill/>
        </p:spPr>
        <p:txBody>
          <a:bodyPr wrap="square" rtlCol="0">
            <a:spAutoFit/>
          </a:bodyPr>
          <a:lstStyle/>
          <a:p>
            <a:pPr algn="ctr"/>
            <a:r>
              <a:rPr lang="en-GB" sz="1100" dirty="0"/>
              <a:t>…</a:t>
            </a:r>
          </a:p>
        </p:txBody>
      </p:sp>
      <p:sp>
        <p:nvSpPr>
          <p:cNvPr id="2" name="TextBox 1">
            <a:extLst>
              <a:ext uri="{FF2B5EF4-FFF2-40B4-BE49-F238E27FC236}">
                <a16:creationId xmlns:a16="http://schemas.microsoft.com/office/drawing/2014/main" id="{AC628C1E-E108-5B26-95A3-71918F0640F5}"/>
              </a:ext>
            </a:extLst>
          </p:cNvPr>
          <p:cNvSpPr txBox="1"/>
          <p:nvPr/>
        </p:nvSpPr>
        <p:spPr>
          <a:xfrm>
            <a:off x="869737" y="1839399"/>
            <a:ext cx="610869" cy="261610"/>
          </a:xfrm>
          <a:prstGeom prst="rect">
            <a:avLst/>
          </a:prstGeom>
          <a:noFill/>
        </p:spPr>
        <p:txBody>
          <a:bodyPr wrap="square" rtlCol="0">
            <a:spAutoFit/>
          </a:bodyPr>
          <a:lstStyle/>
          <a:p>
            <a:pPr algn="ctr"/>
            <a:r>
              <a:rPr lang="en-GB" sz="1100" dirty="0"/>
              <a:t>Covid</a:t>
            </a:r>
          </a:p>
        </p:txBody>
      </p:sp>
    </p:spTree>
    <p:extLst>
      <p:ext uri="{BB962C8B-B14F-4D97-AF65-F5344CB8AC3E}">
        <p14:creationId xmlns:p14="http://schemas.microsoft.com/office/powerpoint/2010/main" val="295628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CC5A00-6638-89F7-470E-57B9FE85DA83}"/>
              </a:ext>
            </a:extLst>
          </p:cNvPr>
          <p:cNvSpPr>
            <a:spLocks noGrp="1"/>
          </p:cNvSpPr>
          <p:nvPr>
            <p:ph type="ctrTitle"/>
          </p:nvPr>
        </p:nvSpPr>
        <p:spPr>
          <a:xfrm>
            <a:off x="1524000" y="649923"/>
            <a:ext cx="9144000" cy="828357"/>
          </a:xfrm>
        </p:spPr>
        <p:txBody>
          <a:bodyPr>
            <a:noAutofit/>
          </a:bodyPr>
          <a:lstStyle/>
          <a:p>
            <a:r>
              <a:rPr lang="en-GB" sz="4800" dirty="0"/>
              <a:t>Limited by external interventions</a:t>
            </a:r>
          </a:p>
        </p:txBody>
      </p:sp>
      <p:sp>
        <p:nvSpPr>
          <p:cNvPr id="8" name="Rectangle 7">
            <a:extLst>
              <a:ext uri="{FF2B5EF4-FFF2-40B4-BE49-F238E27FC236}">
                <a16:creationId xmlns:a16="http://schemas.microsoft.com/office/drawing/2014/main" id="{B58B2DEA-4B6E-E37B-63CE-5B7C7272BDD5}"/>
              </a:ext>
            </a:extLst>
          </p:cNvPr>
          <p:cNvSpPr/>
          <p:nvPr/>
        </p:nvSpPr>
        <p:spPr>
          <a:xfrm>
            <a:off x="1175173"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3ABCD62-4255-AC44-EC62-064C7F8441A5}"/>
              </a:ext>
            </a:extLst>
          </p:cNvPr>
          <p:cNvSpPr/>
          <p:nvPr/>
        </p:nvSpPr>
        <p:spPr>
          <a:xfrm>
            <a:off x="1869440"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26639E7-B5B1-A043-FFB2-2B0B8F17A1BF}"/>
              </a:ext>
            </a:extLst>
          </p:cNvPr>
          <p:cNvSpPr/>
          <p:nvPr/>
        </p:nvSpPr>
        <p:spPr>
          <a:xfrm>
            <a:off x="2563707"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37582186-F232-1B49-3A30-6E09FF4B96EE}"/>
              </a:ext>
            </a:extLst>
          </p:cNvPr>
          <p:cNvSpPr/>
          <p:nvPr/>
        </p:nvSpPr>
        <p:spPr>
          <a:xfrm>
            <a:off x="3257974"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70B27B60-BF8C-D992-D5DB-5CB1BD79A96A}"/>
              </a:ext>
            </a:extLst>
          </p:cNvPr>
          <p:cNvSpPr/>
          <p:nvPr/>
        </p:nvSpPr>
        <p:spPr>
          <a:xfrm>
            <a:off x="3952241"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C0D51B4-5D4D-FE88-0E23-901F5D7E3EA2}"/>
              </a:ext>
            </a:extLst>
          </p:cNvPr>
          <p:cNvSpPr/>
          <p:nvPr/>
        </p:nvSpPr>
        <p:spPr>
          <a:xfrm>
            <a:off x="4646508"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2A7CF49B-C63B-423C-AC4B-1A61C792BC48}"/>
              </a:ext>
            </a:extLst>
          </p:cNvPr>
          <p:cNvSpPr/>
          <p:nvPr/>
        </p:nvSpPr>
        <p:spPr>
          <a:xfrm>
            <a:off x="5340775"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8BD79D6F-717D-4526-A0D4-9F4598A9A4E2}"/>
              </a:ext>
            </a:extLst>
          </p:cNvPr>
          <p:cNvSpPr/>
          <p:nvPr/>
        </p:nvSpPr>
        <p:spPr>
          <a:xfrm>
            <a:off x="6035042" y="2281767"/>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123A7AA8-18FD-2329-D35D-94FAC15E0D52}"/>
              </a:ext>
            </a:extLst>
          </p:cNvPr>
          <p:cNvSpPr/>
          <p:nvPr/>
        </p:nvSpPr>
        <p:spPr>
          <a:xfrm>
            <a:off x="6729304" y="2281767"/>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FEB16BE1-ED2D-F5BD-28FC-47242E866A34}"/>
              </a:ext>
            </a:extLst>
          </p:cNvPr>
          <p:cNvSpPr/>
          <p:nvPr/>
        </p:nvSpPr>
        <p:spPr>
          <a:xfrm>
            <a:off x="7423571"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C55AD1F-ED8A-F334-5C98-F68ED220AE52}"/>
              </a:ext>
            </a:extLst>
          </p:cNvPr>
          <p:cNvSpPr/>
          <p:nvPr/>
        </p:nvSpPr>
        <p:spPr>
          <a:xfrm>
            <a:off x="8117838"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90F78C82-B555-160F-8EE3-6076D56BAF62}"/>
              </a:ext>
            </a:extLst>
          </p:cNvPr>
          <p:cNvSpPr/>
          <p:nvPr/>
        </p:nvSpPr>
        <p:spPr>
          <a:xfrm>
            <a:off x="8812105"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81F3F3B2-0D1F-77A8-A425-5D06B44C66B0}"/>
              </a:ext>
            </a:extLst>
          </p:cNvPr>
          <p:cNvSpPr/>
          <p:nvPr/>
        </p:nvSpPr>
        <p:spPr>
          <a:xfrm>
            <a:off x="9506372"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202C363C-C2AB-4CAE-5B82-1BA34141D8A0}"/>
              </a:ext>
            </a:extLst>
          </p:cNvPr>
          <p:cNvSpPr/>
          <p:nvPr/>
        </p:nvSpPr>
        <p:spPr>
          <a:xfrm>
            <a:off x="10200639" y="2281767"/>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05C471AA-70F7-6CE0-4B68-3D5005C60103}"/>
              </a:ext>
            </a:extLst>
          </p:cNvPr>
          <p:cNvSpPr txBox="1"/>
          <p:nvPr/>
        </p:nvSpPr>
        <p:spPr>
          <a:xfrm>
            <a:off x="10690860" y="2542540"/>
            <a:ext cx="449580" cy="261610"/>
          </a:xfrm>
          <a:prstGeom prst="rect">
            <a:avLst/>
          </a:prstGeom>
          <a:noFill/>
        </p:spPr>
        <p:txBody>
          <a:bodyPr wrap="square" rtlCol="0">
            <a:spAutoFit/>
          </a:bodyPr>
          <a:lstStyle/>
          <a:p>
            <a:pPr algn="ctr"/>
            <a:r>
              <a:rPr lang="en-GB" sz="1100" dirty="0"/>
              <a:t>…</a:t>
            </a:r>
          </a:p>
        </p:txBody>
      </p:sp>
      <p:sp>
        <p:nvSpPr>
          <p:cNvPr id="25" name="TextBox 24">
            <a:extLst>
              <a:ext uri="{FF2B5EF4-FFF2-40B4-BE49-F238E27FC236}">
                <a16:creationId xmlns:a16="http://schemas.microsoft.com/office/drawing/2014/main" id="{EA8DB2F5-7AF5-EABF-B6AA-FAC56041DEFA}"/>
              </a:ext>
            </a:extLst>
          </p:cNvPr>
          <p:cNvSpPr txBox="1"/>
          <p:nvPr/>
        </p:nvSpPr>
        <p:spPr>
          <a:xfrm>
            <a:off x="9936903" y="2542540"/>
            <a:ext cx="610869" cy="261610"/>
          </a:xfrm>
          <a:prstGeom prst="rect">
            <a:avLst/>
          </a:prstGeom>
          <a:noFill/>
        </p:spPr>
        <p:txBody>
          <a:bodyPr wrap="square" rtlCol="0">
            <a:spAutoFit/>
          </a:bodyPr>
          <a:lstStyle/>
          <a:p>
            <a:pPr algn="ctr"/>
            <a:r>
              <a:rPr lang="en-GB" sz="1100" dirty="0"/>
              <a:t>2024</a:t>
            </a:r>
          </a:p>
        </p:txBody>
      </p:sp>
      <p:sp>
        <p:nvSpPr>
          <p:cNvPr id="26" name="TextBox 25">
            <a:extLst>
              <a:ext uri="{FF2B5EF4-FFF2-40B4-BE49-F238E27FC236}">
                <a16:creationId xmlns:a16="http://schemas.microsoft.com/office/drawing/2014/main" id="{97F9A88B-50ED-01F8-8DFD-FA3626F48F13}"/>
              </a:ext>
            </a:extLst>
          </p:cNvPr>
          <p:cNvSpPr txBox="1"/>
          <p:nvPr/>
        </p:nvSpPr>
        <p:spPr>
          <a:xfrm>
            <a:off x="9244328" y="2542540"/>
            <a:ext cx="610869" cy="261610"/>
          </a:xfrm>
          <a:prstGeom prst="rect">
            <a:avLst/>
          </a:prstGeom>
          <a:noFill/>
        </p:spPr>
        <p:txBody>
          <a:bodyPr wrap="square" rtlCol="0">
            <a:spAutoFit/>
          </a:bodyPr>
          <a:lstStyle/>
          <a:p>
            <a:pPr algn="ctr"/>
            <a:r>
              <a:rPr lang="en-GB" sz="1100" dirty="0"/>
              <a:t>2023</a:t>
            </a:r>
          </a:p>
        </p:txBody>
      </p:sp>
      <p:sp>
        <p:nvSpPr>
          <p:cNvPr id="27" name="TextBox 26">
            <a:extLst>
              <a:ext uri="{FF2B5EF4-FFF2-40B4-BE49-F238E27FC236}">
                <a16:creationId xmlns:a16="http://schemas.microsoft.com/office/drawing/2014/main" id="{6B793857-BD9F-13A7-6F4A-1B1404F71960}"/>
              </a:ext>
            </a:extLst>
          </p:cNvPr>
          <p:cNvSpPr txBox="1"/>
          <p:nvPr/>
        </p:nvSpPr>
        <p:spPr>
          <a:xfrm>
            <a:off x="8506670" y="2542540"/>
            <a:ext cx="610869" cy="261610"/>
          </a:xfrm>
          <a:prstGeom prst="rect">
            <a:avLst/>
          </a:prstGeom>
          <a:noFill/>
        </p:spPr>
        <p:txBody>
          <a:bodyPr wrap="square" rtlCol="0">
            <a:spAutoFit/>
          </a:bodyPr>
          <a:lstStyle/>
          <a:p>
            <a:pPr algn="ctr"/>
            <a:r>
              <a:rPr lang="en-GB" sz="1100" dirty="0"/>
              <a:t>2022</a:t>
            </a:r>
          </a:p>
        </p:txBody>
      </p:sp>
      <p:sp>
        <p:nvSpPr>
          <p:cNvPr id="28" name="TextBox 27">
            <a:extLst>
              <a:ext uri="{FF2B5EF4-FFF2-40B4-BE49-F238E27FC236}">
                <a16:creationId xmlns:a16="http://schemas.microsoft.com/office/drawing/2014/main" id="{C5C5E6A1-71E9-1943-CCB1-6CF4B706F9EC}"/>
              </a:ext>
            </a:extLst>
          </p:cNvPr>
          <p:cNvSpPr txBox="1"/>
          <p:nvPr/>
        </p:nvSpPr>
        <p:spPr>
          <a:xfrm>
            <a:off x="7824257" y="2542540"/>
            <a:ext cx="610869" cy="261610"/>
          </a:xfrm>
          <a:prstGeom prst="rect">
            <a:avLst/>
          </a:prstGeom>
          <a:noFill/>
        </p:spPr>
        <p:txBody>
          <a:bodyPr wrap="square" rtlCol="0">
            <a:spAutoFit/>
          </a:bodyPr>
          <a:lstStyle/>
          <a:p>
            <a:pPr algn="ctr"/>
            <a:r>
              <a:rPr lang="en-GB" sz="1100" dirty="0"/>
              <a:t>2021</a:t>
            </a:r>
          </a:p>
        </p:txBody>
      </p:sp>
      <p:sp>
        <p:nvSpPr>
          <p:cNvPr id="29" name="TextBox 28">
            <a:extLst>
              <a:ext uri="{FF2B5EF4-FFF2-40B4-BE49-F238E27FC236}">
                <a16:creationId xmlns:a16="http://schemas.microsoft.com/office/drawing/2014/main" id="{F2EB04E4-2BDB-C851-0687-D817F08F5C1D}"/>
              </a:ext>
            </a:extLst>
          </p:cNvPr>
          <p:cNvSpPr txBox="1"/>
          <p:nvPr/>
        </p:nvSpPr>
        <p:spPr>
          <a:xfrm>
            <a:off x="7146073" y="2542540"/>
            <a:ext cx="610869" cy="261610"/>
          </a:xfrm>
          <a:prstGeom prst="rect">
            <a:avLst/>
          </a:prstGeom>
          <a:noFill/>
        </p:spPr>
        <p:txBody>
          <a:bodyPr wrap="square" rtlCol="0">
            <a:spAutoFit/>
          </a:bodyPr>
          <a:lstStyle/>
          <a:p>
            <a:pPr algn="ctr"/>
            <a:r>
              <a:rPr lang="en-GB" sz="1100" dirty="0"/>
              <a:t>2020</a:t>
            </a:r>
          </a:p>
        </p:txBody>
      </p:sp>
      <p:sp>
        <p:nvSpPr>
          <p:cNvPr id="30" name="TextBox 29">
            <a:extLst>
              <a:ext uri="{FF2B5EF4-FFF2-40B4-BE49-F238E27FC236}">
                <a16:creationId xmlns:a16="http://schemas.microsoft.com/office/drawing/2014/main" id="{D9A926E3-799F-E91D-6767-0E1D42F6499C}"/>
              </a:ext>
            </a:extLst>
          </p:cNvPr>
          <p:cNvSpPr txBox="1"/>
          <p:nvPr/>
        </p:nvSpPr>
        <p:spPr>
          <a:xfrm>
            <a:off x="6453498" y="2542540"/>
            <a:ext cx="610869" cy="261610"/>
          </a:xfrm>
          <a:prstGeom prst="rect">
            <a:avLst/>
          </a:prstGeom>
          <a:noFill/>
        </p:spPr>
        <p:txBody>
          <a:bodyPr wrap="square" rtlCol="0">
            <a:spAutoFit/>
          </a:bodyPr>
          <a:lstStyle/>
          <a:p>
            <a:pPr algn="ctr"/>
            <a:r>
              <a:rPr lang="en-GB" sz="1100" dirty="0"/>
              <a:t>2019</a:t>
            </a:r>
          </a:p>
        </p:txBody>
      </p:sp>
      <p:sp>
        <p:nvSpPr>
          <p:cNvPr id="31" name="TextBox 30">
            <a:extLst>
              <a:ext uri="{FF2B5EF4-FFF2-40B4-BE49-F238E27FC236}">
                <a16:creationId xmlns:a16="http://schemas.microsoft.com/office/drawing/2014/main" id="{C73BDFBF-DC7C-5810-2A29-35B0DD3D3EAC}"/>
              </a:ext>
            </a:extLst>
          </p:cNvPr>
          <p:cNvSpPr txBox="1"/>
          <p:nvPr/>
        </p:nvSpPr>
        <p:spPr>
          <a:xfrm>
            <a:off x="5715840" y="2542540"/>
            <a:ext cx="610869" cy="261610"/>
          </a:xfrm>
          <a:prstGeom prst="rect">
            <a:avLst/>
          </a:prstGeom>
          <a:noFill/>
        </p:spPr>
        <p:txBody>
          <a:bodyPr wrap="square" rtlCol="0">
            <a:spAutoFit/>
          </a:bodyPr>
          <a:lstStyle/>
          <a:p>
            <a:pPr algn="ctr"/>
            <a:r>
              <a:rPr lang="en-GB" sz="1100" dirty="0"/>
              <a:t>2018</a:t>
            </a:r>
          </a:p>
        </p:txBody>
      </p:sp>
      <p:sp>
        <p:nvSpPr>
          <p:cNvPr id="32" name="TextBox 31">
            <a:extLst>
              <a:ext uri="{FF2B5EF4-FFF2-40B4-BE49-F238E27FC236}">
                <a16:creationId xmlns:a16="http://schemas.microsoft.com/office/drawing/2014/main" id="{1342F263-ED5A-5259-3DFC-A12EAC791980}"/>
              </a:ext>
            </a:extLst>
          </p:cNvPr>
          <p:cNvSpPr txBox="1"/>
          <p:nvPr/>
        </p:nvSpPr>
        <p:spPr>
          <a:xfrm>
            <a:off x="5033427" y="2542540"/>
            <a:ext cx="610869" cy="261610"/>
          </a:xfrm>
          <a:prstGeom prst="rect">
            <a:avLst/>
          </a:prstGeom>
          <a:noFill/>
        </p:spPr>
        <p:txBody>
          <a:bodyPr wrap="square" rtlCol="0">
            <a:spAutoFit/>
          </a:bodyPr>
          <a:lstStyle/>
          <a:p>
            <a:pPr algn="ctr"/>
            <a:r>
              <a:rPr lang="en-GB" sz="1100" dirty="0"/>
              <a:t>2017</a:t>
            </a:r>
          </a:p>
        </p:txBody>
      </p:sp>
      <p:sp>
        <p:nvSpPr>
          <p:cNvPr id="37" name="TextBox 36">
            <a:extLst>
              <a:ext uri="{FF2B5EF4-FFF2-40B4-BE49-F238E27FC236}">
                <a16:creationId xmlns:a16="http://schemas.microsoft.com/office/drawing/2014/main" id="{EA9EF814-F2A0-A7DC-9AB6-CBD3E01C198D}"/>
              </a:ext>
            </a:extLst>
          </p:cNvPr>
          <p:cNvSpPr txBox="1"/>
          <p:nvPr/>
        </p:nvSpPr>
        <p:spPr>
          <a:xfrm>
            <a:off x="4340852" y="2542540"/>
            <a:ext cx="610869" cy="261610"/>
          </a:xfrm>
          <a:prstGeom prst="rect">
            <a:avLst/>
          </a:prstGeom>
          <a:noFill/>
        </p:spPr>
        <p:txBody>
          <a:bodyPr wrap="square" rtlCol="0">
            <a:spAutoFit/>
          </a:bodyPr>
          <a:lstStyle/>
          <a:p>
            <a:pPr algn="ctr"/>
            <a:r>
              <a:rPr lang="en-GB" sz="1100" dirty="0"/>
              <a:t>2016</a:t>
            </a:r>
          </a:p>
        </p:txBody>
      </p:sp>
      <p:sp>
        <p:nvSpPr>
          <p:cNvPr id="38" name="TextBox 37">
            <a:extLst>
              <a:ext uri="{FF2B5EF4-FFF2-40B4-BE49-F238E27FC236}">
                <a16:creationId xmlns:a16="http://schemas.microsoft.com/office/drawing/2014/main" id="{A5964C23-D949-89A8-A1C7-E1BFA1303EA4}"/>
              </a:ext>
            </a:extLst>
          </p:cNvPr>
          <p:cNvSpPr txBox="1"/>
          <p:nvPr/>
        </p:nvSpPr>
        <p:spPr>
          <a:xfrm>
            <a:off x="3648277" y="2542540"/>
            <a:ext cx="610869" cy="261610"/>
          </a:xfrm>
          <a:prstGeom prst="rect">
            <a:avLst/>
          </a:prstGeom>
          <a:noFill/>
        </p:spPr>
        <p:txBody>
          <a:bodyPr wrap="square" rtlCol="0">
            <a:spAutoFit/>
          </a:bodyPr>
          <a:lstStyle/>
          <a:p>
            <a:pPr algn="ctr"/>
            <a:r>
              <a:rPr lang="en-GB" sz="1100" dirty="0"/>
              <a:t>2015</a:t>
            </a:r>
          </a:p>
        </p:txBody>
      </p:sp>
      <p:sp>
        <p:nvSpPr>
          <p:cNvPr id="39" name="TextBox 38">
            <a:extLst>
              <a:ext uri="{FF2B5EF4-FFF2-40B4-BE49-F238E27FC236}">
                <a16:creationId xmlns:a16="http://schemas.microsoft.com/office/drawing/2014/main" id="{2DE02D35-CB97-B929-C3FC-5E38C7BF7132}"/>
              </a:ext>
            </a:extLst>
          </p:cNvPr>
          <p:cNvSpPr txBox="1"/>
          <p:nvPr/>
        </p:nvSpPr>
        <p:spPr>
          <a:xfrm>
            <a:off x="2910619" y="2542540"/>
            <a:ext cx="610869" cy="261610"/>
          </a:xfrm>
          <a:prstGeom prst="rect">
            <a:avLst/>
          </a:prstGeom>
          <a:noFill/>
        </p:spPr>
        <p:txBody>
          <a:bodyPr wrap="square" rtlCol="0">
            <a:spAutoFit/>
          </a:bodyPr>
          <a:lstStyle/>
          <a:p>
            <a:pPr algn="ctr"/>
            <a:r>
              <a:rPr lang="en-GB" sz="1100" dirty="0"/>
              <a:t>2014</a:t>
            </a:r>
          </a:p>
        </p:txBody>
      </p:sp>
      <p:sp>
        <p:nvSpPr>
          <p:cNvPr id="40" name="TextBox 39">
            <a:extLst>
              <a:ext uri="{FF2B5EF4-FFF2-40B4-BE49-F238E27FC236}">
                <a16:creationId xmlns:a16="http://schemas.microsoft.com/office/drawing/2014/main" id="{5F0F93A1-ABD7-6016-C161-E05A5889EE62}"/>
              </a:ext>
            </a:extLst>
          </p:cNvPr>
          <p:cNvSpPr txBox="1"/>
          <p:nvPr/>
        </p:nvSpPr>
        <p:spPr>
          <a:xfrm>
            <a:off x="2228206" y="2542540"/>
            <a:ext cx="610869" cy="261610"/>
          </a:xfrm>
          <a:prstGeom prst="rect">
            <a:avLst/>
          </a:prstGeom>
          <a:noFill/>
        </p:spPr>
        <p:txBody>
          <a:bodyPr wrap="square" rtlCol="0">
            <a:spAutoFit/>
          </a:bodyPr>
          <a:lstStyle/>
          <a:p>
            <a:pPr algn="ctr"/>
            <a:r>
              <a:rPr lang="en-GB" sz="1100" dirty="0"/>
              <a:t>2013</a:t>
            </a:r>
          </a:p>
        </p:txBody>
      </p:sp>
      <p:sp>
        <p:nvSpPr>
          <p:cNvPr id="41" name="TextBox 40">
            <a:extLst>
              <a:ext uri="{FF2B5EF4-FFF2-40B4-BE49-F238E27FC236}">
                <a16:creationId xmlns:a16="http://schemas.microsoft.com/office/drawing/2014/main" id="{5A7C84D7-F08A-5A12-4C98-E572F872949B}"/>
              </a:ext>
            </a:extLst>
          </p:cNvPr>
          <p:cNvSpPr txBox="1"/>
          <p:nvPr/>
        </p:nvSpPr>
        <p:spPr>
          <a:xfrm>
            <a:off x="1552151" y="2542540"/>
            <a:ext cx="610869" cy="261610"/>
          </a:xfrm>
          <a:prstGeom prst="rect">
            <a:avLst/>
          </a:prstGeom>
          <a:noFill/>
        </p:spPr>
        <p:txBody>
          <a:bodyPr wrap="square" rtlCol="0">
            <a:spAutoFit/>
          </a:bodyPr>
          <a:lstStyle/>
          <a:p>
            <a:pPr algn="ctr"/>
            <a:r>
              <a:rPr lang="en-GB" sz="1100" dirty="0"/>
              <a:t>2012</a:t>
            </a:r>
          </a:p>
        </p:txBody>
      </p:sp>
      <p:sp>
        <p:nvSpPr>
          <p:cNvPr id="42" name="TextBox 41">
            <a:extLst>
              <a:ext uri="{FF2B5EF4-FFF2-40B4-BE49-F238E27FC236}">
                <a16:creationId xmlns:a16="http://schemas.microsoft.com/office/drawing/2014/main" id="{16921C67-549B-0B18-45AC-A330C84E788E}"/>
              </a:ext>
            </a:extLst>
          </p:cNvPr>
          <p:cNvSpPr txBox="1"/>
          <p:nvPr/>
        </p:nvSpPr>
        <p:spPr>
          <a:xfrm>
            <a:off x="869738" y="2542540"/>
            <a:ext cx="610869" cy="261610"/>
          </a:xfrm>
          <a:prstGeom prst="rect">
            <a:avLst/>
          </a:prstGeom>
          <a:noFill/>
        </p:spPr>
        <p:txBody>
          <a:bodyPr wrap="square" rtlCol="0">
            <a:spAutoFit/>
          </a:bodyPr>
          <a:lstStyle/>
          <a:p>
            <a:pPr algn="ctr"/>
            <a:r>
              <a:rPr lang="en-GB" sz="1100" dirty="0"/>
              <a:t>…</a:t>
            </a:r>
          </a:p>
        </p:txBody>
      </p:sp>
      <p:sp>
        <p:nvSpPr>
          <p:cNvPr id="2" name="TextBox 1">
            <a:extLst>
              <a:ext uri="{FF2B5EF4-FFF2-40B4-BE49-F238E27FC236}">
                <a16:creationId xmlns:a16="http://schemas.microsoft.com/office/drawing/2014/main" id="{AC628C1E-E108-5B26-95A3-71918F0640F5}"/>
              </a:ext>
            </a:extLst>
          </p:cNvPr>
          <p:cNvSpPr txBox="1"/>
          <p:nvPr/>
        </p:nvSpPr>
        <p:spPr>
          <a:xfrm>
            <a:off x="869737" y="1839399"/>
            <a:ext cx="610869" cy="261610"/>
          </a:xfrm>
          <a:prstGeom prst="rect">
            <a:avLst/>
          </a:prstGeom>
          <a:noFill/>
        </p:spPr>
        <p:txBody>
          <a:bodyPr wrap="square" rtlCol="0">
            <a:spAutoFit/>
          </a:bodyPr>
          <a:lstStyle/>
          <a:p>
            <a:pPr algn="ctr"/>
            <a:r>
              <a:rPr lang="en-GB" sz="1100" dirty="0"/>
              <a:t>Covid</a:t>
            </a:r>
          </a:p>
        </p:txBody>
      </p:sp>
      <p:sp>
        <p:nvSpPr>
          <p:cNvPr id="3" name="Rectangle 2">
            <a:extLst>
              <a:ext uri="{FF2B5EF4-FFF2-40B4-BE49-F238E27FC236}">
                <a16:creationId xmlns:a16="http://schemas.microsoft.com/office/drawing/2014/main" id="{757ACB0E-0861-2B2E-3517-79ABC5833C4B}"/>
              </a:ext>
            </a:extLst>
          </p:cNvPr>
          <p:cNvSpPr/>
          <p:nvPr/>
        </p:nvSpPr>
        <p:spPr>
          <a:xfrm>
            <a:off x="1205017"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A420150C-35C2-131B-67BF-1123D62F41F9}"/>
              </a:ext>
            </a:extLst>
          </p:cNvPr>
          <p:cNvSpPr/>
          <p:nvPr/>
        </p:nvSpPr>
        <p:spPr>
          <a:xfrm>
            <a:off x="1899284"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03D1C2D-0EFB-E651-3B60-D12F78AEC75A}"/>
              </a:ext>
            </a:extLst>
          </p:cNvPr>
          <p:cNvSpPr/>
          <p:nvPr/>
        </p:nvSpPr>
        <p:spPr>
          <a:xfrm>
            <a:off x="2593551"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1FB9B08-256D-DE0A-B82F-D5693EDEB9E0}"/>
              </a:ext>
            </a:extLst>
          </p:cNvPr>
          <p:cNvSpPr/>
          <p:nvPr/>
        </p:nvSpPr>
        <p:spPr>
          <a:xfrm>
            <a:off x="3287818"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98017877-582C-5CE0-9825-12FF33936ED2}"/>
              </a:ext>
            </a:extLst>
          </p:cNvPr>
          <p:cNvSpPr/>
          <p:nvPr/>
        </p:nvSpPr>
        <p:spPr>
          <a:xfrm>
            <a:off x="3982085"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A9CE7796-53BD-41C0-E78E-506F126F5FC3}"/>
              </a:ext>
            </a:extLst>
          </p:cNvPr>
          <p:cNvSpPr/>
          <p:nvPr/>
        </p:nvSpPr>
        <p:spPr>
          <a:xfrm>
            <a:off x="4676352"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F3CB7FE-09FE-D27B-BA01-6B44F165398D}"/>
              </a:ext>
            </a:extLst>
          </p:cNvPr>
          <p:cNvSpPr/>
          <p:nvPr/>
        </p:nvSpPr>
        <p:spPr>
          <a:xfrm>
            <a:off x="5370619"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A853623E-8EEB-6F63-4920-AFBDA0FA6175}"/>
              </a:ext>
            </a:extLst>
          </p:cNvPr>
          <p:cNvSpPr/>
          <p:nvPr/>
        </p:nvSpPr>
        <p:spPr>
          <a:xfrm>
            <a:off x="6064886" y="3680429"/>
            <a:ext cx="694267" cy="160866"/>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9E9AD90E-620A-91F9-F2E0-DE19D3399A92}"/>
              </a:ext>
            </a:extLst>
          </p:cNvPr>
          <p:cNvSpPr/>
          <p:nvPr/>
        </p:nvSpPr>
        <p:spPr>
          <a:xfrm>
            <a:off x="6759148" y="3680429"/>
            <a:ext cx="694267"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C04E981D-3A6F-9A7A-C720-BBC48AA90E98}"/>
              </a:ext>
            </a:extLst>
          </p:cNvPr>
          <p:cNvSpPr/>
          <p:nvPr/>
        </p:nvSpPr>
        <p:spPr>
          <a:xfrm>
            <a:off x="7453415"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896DE144-CC3E-8A9E-C448-203099D17239}"/>
              </a:ext>
            </a:extLst>
          </p:cNvPr>
          <p:cNvSpPr/>
          <p:nvPr/>
        </p:nvSpPr>
        <p:spPr>
          <a:xfrm>
            <a:off x="8147682"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D9B06763-E9F6-364D-A8F4-2BE90AC8AFD4}"/>
              </a:ext>
            </a:extLst>
          </p:cNvPr>
          <p:cNvSpPr/>
          <p:nvPr/>
        </p:nvSpPr>
        <p:spPr>
          <a:xfrm>
            <a:off x="8841949"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3D1186A-525F-BE18-FD7F-52827577F1FE}"/>
              </a:ext>
            </a:extLst>
          </p:cNvPr>
          <p:cNvSpPr/>
          <p:nvPr/>
        </p:nvSpPr>
        <p:spPr>
          <a:xfrm>
            <a:off x="9536216"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B2388C11-BEC6-EE47-0224-5CDB24E826A8}"/>
              </a:ext>
            </a:extLst>
          </p:cNvPr>
          <p:cNvSpPr/>
          <p:nvPr/>
        </p:nvSpPr>
        <p:spPr>
          <a:xfrm>
            <a:off x="10230483" y="3680429"/>
            <a:ext cx="694267" cy="16086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1399488A-59ED-F5DE-9E65-2C0006B38611}"/>
              </a:ext>
            </a:extLst>
          </p:cNvPr>
          <p:cNvSpPr txBox="1"/>
          <p:nvPr/>
        </p:nvSpPr>
        <p:spPr>
          <a:xfrm>
            <a:off x="10720704" y="3941202"/>
            <a:ext cx="449580" cy="261610"/>
          </a:xfrm>
          <a:prstGeom prst="rect">
            <a:avLst/>
          </a:prstGeom>
          <a:noFill/>
        </p:spPr>
        <p:txBody>
          <a:bodyPr wrap="square" rtlCol="0">
            <a:spAutoFit/>
          </a:bodyPr>
          <a:lstStyle/>
          <a:p>
            <a:pPr algn="ctr"/>
            <a:r>
              <a:rPr lang="en-GB" sz="1100" dirty="0"/>
              <a:t>…</a:t>
            </a:r>
          </a:p>
        </p:txBody>
      </p:sp>
      <p:sp>
        <p:nvSpPr>
          <p:cNvPr id="48" name="TextBox 47">
            <a:extLst>
              <a:ext uri="{FF2B5EF4-FFF2-40B4-BE49-F238E27FC236}">
                <a16:creationId xmlns:a16="http://schemas.microsoft.com/office/drawing/2014/main" id="{E4BF4B0B-1325-C3C6-0880-EB9AAC407E1B}"/>
              </a:ext>
            </a:extLst>
          </p:cNvPr>
          <p:cNvSpPr txBox="1"/>
          <p:nvPr/>
        </p:nvSpPr>
        <p:spPr>
          <a:xfrm>
            <a:off x="9966747" y="3941202"/>
            <a:ext cx="610869" cy="261610"/>
          </a:xfrm>
          <a:prstGeom prst="rect">
            <a:avLst/>
          </a:prstGeom>
          <a:noFill/>
        </p:spPr>
        <p:txBody>
          <a:bodyPr wrap="square" rtlCol="0">
            <a:spAutoFit/>
          </a:bodyPr>
          <a:lstStyle/>
          <a:p>
            <a:pPr algn="ctr"/>
            <a:r>
              <a:rPr lang="en-GB" sz="1100" dirty="0"/>
              <a:t>2024</a:t>
            </a:r>
          </a:p>
        </p:txBody>
      </p:sp>
      <p:sp>
        <p:nvSpPr>
          <p:cNvPr id="49" name="TextBox 48">
            <a:extLst>
              <a:ext uri="{FF2B5EF4-FFF2-40B4-BE49-F238E27FC236}">
                <a16:creationId xmlns:a16="http://schemas.microsoft.com/office/drawing/2014/main" id="{38E58EA0-7B9C-4620-65D6-A93C278BF087}"/>
              </a:ext>
            </a:extLst>
          </p:cNvPr>
          <p:cNvSpPr txBox="1"/>
          <p:nvPr/>
        </p:nvSpPr>
        <p:spPr>
          <a:xfrm>
            <a:off x="9274172" y="3941202"/>
            <a:ext cx="610869" cy="261610"/>
          </a:xfrm>
          <a:prstGeom prst="rect">
            <a:avLst/>
          </a:prstGeom>
          <a:noFill/>
        </p:spPr>
        <p:txBody>
          <a:bodyPr wrap="square" rtlCol="0">
            <a:spAutoFit/>
          </a:bodyPr>
          <a:lstStyle/>
          <a:p>
            <a:pPr algn="ctr"/>
            <a:r>
              <a:rPr lang="en-GB" sz="1100" dirty="0"/>
              <a:t>2023</a:t>
            </a:r>
          </a:p>
        </p:txBody>
      </p:sp>
      <p:sp>
        <p:nvSpPr>
          <p:cNvPr id="50" name="TextBox 49">
            <a:extLst>
              <a:ext uri="{FF2B5EF4-FFF2-40B4-BE49-F238E27FC236}">
                <a16:creationId xmlns:a16="http://schemas.microsoft.com/office/drawing/2014/main" id="{AD7FB678-F332-C198-07EA-26EAB07FB678}"/>
              </a:ext>
            </a:extLst>
          </p:cNvPr>
          <p:cNvSpPr txBox="1"/>
          <p:nvPr/>
        </p:nvSpPr>
        <p:spPr>
          <a:xfrm>
            <a:off x="8536514" y="3941202"/>
            <a:ext cx="610869" cy="261610"/>
          </a:xfrm>
          <a:prstGeom prst="rect">
            <a:avLst/>
          </a:prstGeom>
          <a:noFill/>
        </p:spPr>
        <p:txBody>
          <a:bodyPr wrap="square" rtlCol="0">
            <a:spAutoFit/>
          </a:bodyPr>
          <a:lstStyle/>
          <a:p>
            <a:pPr algn="ctr"/>
            <a:r>
              <a:rPr lang="en-GB" sz="1100" dirty="0"/>
              <a:t>2022</a:t>
            </a:r>
          </a:p>
        </p:txBody>
      </p:sp>
      <p:sp>
        <p:nvSpPr>
          <p:cNvPr id="51" name="TextBox 50">
            <a:extLst>
              <a:ext uri="{FF2B5EF4-FFF2-40B4-BE49-F238E27FC236}">
                <a16:creationId xmlns:a16="http://schemas.microsoft.com/office/drawing/2014/main" id="{A1517124-0BF1-6A9A-2075-25663CB5CF45}"/>
              </a:ext>
            </a:extLst>
          </p:cNvPr>
          <p:cNvSpPr txBox="1"/>
          <p:nvPr/>
        </p:nvSpPr>
        <p:spPr>
          <a:xfrm>
            <a:off x="7854101" y="3941202"/>
            <a:ext cx="610869" cy="261610"/>
          </a:xfrm>
          <a:prstGeom prst="rect">
            <a:avLst/>
          </a:prstGeom>
          <a:noFill/>
        </p:spPr>
        <p:txBody>
          <a:bodyPr wrap="square" rtlCol="0">
            <a:spAutoFit/>
          </a:bodyPr>
          <a:lstStyle/>
          <a:p>
            <a:pPr algn="ctr"/>
            <a:r>
              <a:rPr lang="en-GB" sz="1100" dirty="0"/>
              <a:t>2021</a:t>
            </a:r>
          </a:p>
        </p:txBody>
      </p:sp>
      <p:sp>
        <p:nvSpPr>
          <p:cNvPr id="52" name="TextBox 51">
            <a:extLst>
              <a:ext uri="{FF2B5EF4-FFF2-40B4-BE49-F238E27FC236}">
                <a16:creationId xmlns:a16="http://schemas.microsoft.com/office/drawing/2014/main" id="{8AB3938F-0350-5543-E400-3AA5C119E511}"/>
              </a:ext>
            </a:extLst>
          </p:cNvPr>
          <p:cNvSpPr txBox="1"/>
          <p:nvPr/>
        </p:nvSpPr>
        <p:spPr>
          <a:xfrm>
            <a:off x="7175917" y="3941202"/>
            <a:ext cx="610869" cy="261610"/>
          </a:xfrm>
          <a:prstGeom prst="rect">
            <a:avLst/>
          </a:prstGeom>
          <a:noFill/>
        </p:spPr>
        <p:txBody>
          <a:bodyPr wrap="square" rtlCol="0">
            <a:spAutoFit/>
          </a:bodyPr>
          <a:lstStyle/>
          <a:p>
            <a:pPr algn="ctr"/>
            <a:r>
              <a:rPr lang="en-GB" sz="1100" dirty="0"/>
              <a:t>2020</a:t>
            </a:r>
          </a:p>
        </p:txBody>
      </p:sp>
      <p:sp>
        <p:nvSpPr>
          <p:cNvPr id="53" name="TextBox 52">
            <a:extLst>
              <a:ext uri="{FF2B5EF4-FFF2-40B4-BE49-F238E27FC236}">
                <a16:creationId xmlns:a16="http://schemas.microsoft.com/office/drawing/2014/main" id="{9B872810-1A68-7965-778A-4C502E6215BA}"/>
              </a:ext>
            </a:extLst>
          </p:cNvPr>
          <p:cNvSpPr txBox="1"/>
          <p:nvPr/>
        </p:nvSpPr>
        <p:spPr>
          <a:xfrm>
            <a:off x="6483342" y="3941202"/>
            <a:ext cx="610869" cy="261610"/>
          </a:xfrm>
          <a:prstGeom prst="rect">
            <a:avLst/>
          </a:prstGeom>
          <a:noFill/>
        </p:spPr>
        <p:txBody>
          <a:bodyPr wrap="square" rtlCol="0">
            <a:spAutoFit/>
          </a:bodyPr>
          <a:lstStyle/>
          <a:p>
            <a:pPr algn="ctr"/>
            <a:r>
              <a:rPr lang="en-GB" sz="1100" dirty="0"/>
              <a:t>2019</a:t>
            </a:r>
          </a:p>
        </p:txBody>
      </p:sp>
      <p:sp>
        <p:nvSpPr>
          <p:cNvPr id="54" name="TextBox 53">
            <a:extLst>
              <a:ext uri="{FF2B5EF4-FFF2-40B4-BE49-F238E27FC236}">
                <a16:creationId xmlns:a16="http://schemas.microsoft.com/office/drawing/2014/main" id="{EDA69D0F-E445-8F72-2A82-43854D7431C0}"/>
              </a:ext>
            </a:extLst>
          </p:cNvPr>
          <p:cNvSpPr txBox="1"/>
          <p:nvPr/>
        </p:nvSpPr>
        <p:spPr>
          <a:xfrm>
            <a:off x="5745684" y="3941202"/>
            <a:ext cx="610869" cy="261610"/>
          </a:xfrm>
          <a:prstGeom prst="rect">
            <a:avLst/>
          </a:prstGeom>
          <a:noFill/>
        </p:spPr>
        <p:txBody>
          <a:bodyPr wrap="square" rtlCol="0">
            <a:spAutoFit/>
          </a:bodyPr>
          <a:lstStyle/>
          <a:p>
            <a:pPr algn="ctr"/>
            <a:r>
              <a:rPr lang="en-GB" sz="1100" dirty="0"/>
              <a:t>2018</a:t>
            </a:r>
          </a:p>
        </p:txBody>
      </p:sp>
      <p:sp>
        <p:nvSpPr>
          <p:cNvPr id="55" name="TextBox 54">
            <a:extLst>
              <a:ext uri="{FF2B5EF4-FFF2-40B4-BE49-F238E27FC236}">
                <a16:creationId xmlns:a16="http://schemas.microsoft.com/office/drawing/2014/main" id="{D05D95DC-56C8-1FF8-A6CB-4AB77BC6DE6B}"/>
              </a:ext>
            </a:extLst>
          </p:cNvPr>
          <p:cNvSpPr txBox="1"/>
          <p:nvPr/>
        </p:nvSpPr>
        <p:spPr>
          <a:xfrm>
            <a:off x="5063271" y="3941202"/>
            <a:ext cx="610869" cy="261610"/>
          </a:xfrm>
          <a:prstGeom prst="rect">
            <a:avLst/>
          </a:prstGeom>
          <a:noFill/>
        </p:spPr>
        <p:txBody>
          <a:bodyPr wrap="square" rtlCol="0">
            <a:spAutoFit/>
          </a:bodyPr>
          <a:lstStyle/>
          <a:p>
            <a:pPr algn="ctr"/>
            <a:r>
              <a:rPr lang="en-GB" sz="1100" dirty="0"/>
              <a:t>2017</a:t>
            </a:r>
          </a:p>
        </p:txBody>
      </p:sp>
      <p:sp>
        <p:nvSpPr>
          <p:cNvPr id="56" name="TextBox 55">
            <a:extLst>
              <a:ext uri="{FF2B5EF4-FFF2-40B4-BE49-F238E27FC236}">
                <a16:creationId xmlns:a16="http://schemas.microsoft.com/office/drawing/2014/main" id="{92FFF060-D093-7C9F-6AB5-4FA8CC78EC9B}"/>
              </a:ext>
            </a:extLst>
          </p:cNvPr>
          <p:cNvSpPr txBox="1"/>
          <p:nvPr/>
        </p:nvSpPr>
        <p:spPr>
          <a:xfrm>
            <a:off x="4370696" y="3941202"/>
            <a:ext cx="610869" cy="261610"/>
          </a:xfrm>
          <a:prstGeom prst="rect">
            <a:avLst/>
          </a:prstGeom>
          <a:noFill/>
        </p:spPr>
        <p:txBody>
          <a:bodyPr wrap="square" rtlCol="0">
            <a:spAutoFit/>
          </a:bodyPr>
          <a:lstStyle/>
          <a:p>
            <a:pPr algn="ctr"/>
            <a:r>
              <a:rPr lang="en-GB" sz="1100" dirty="0"/>
              <a:t>2016</a:t>
            </a:r>
          </a:p>
        </p:txBody>
      </p:sp>
      <p:sp>
        <p:nvSpPr>
          <p:cNvPr id="57" name="TextBox 56">
            <a:extLst>
              <a:ext uri="{FF2B5EF4-FFF2-40B4-BE49-F238E27FC236}">
                <a16:creationId xmlns:a16="http://schemas.microsoft.com/office/drawing/2014/main" id="{2C15AE6D-067F-C3ED-C5E5-86E981C94779}"/>
              </a:ext>
            </a:extLst>
          </p:cNvPr>
          <p:cNvSpPr txBox="1"/>
          <p:nvPr/>
        </p:nvSpPr>
        <p:spPr>
          <a:xfrm>
            <a:off x="3678121" y="3941202"/>
            <a:ext cx="610869" cy="261610"/>
          </a:xfrm>
          <a:prstGeom prst="rect">
            <a:avLst/>
          </a:prstGeom>
          <a:noFill/>
        </p:spPr>
        <p:txBody>
          <a:bodyPr wrap="square" rtlCol="0">
            <a:spAutoFit/>
          </a:bodyPr>
          <a:lstStyle/>
          <a:p>
            <a:pPr algn="ctr"/>
            <a:r>
              <a:rPr lang="en-GB" sz="1100" dirty="0"/>
              <a:t>2015</a:t>
            </a:r>
          </a:p>
        </p:txBody>
      </p:sp>
      <p:sp>
        <p:nvSpPr>
          <p:cNvPr id="58" name="TextBox 57">
            <a:extLst>
              <a:ext uri="{FF2B5EF4-FFF2-40B4-BE49-F238E27FC236}">
                <a16:creationId xmlns:a16="http://schemas.microsoft.com/office/drawing/2014/main" id="{3C39511D-8558-DBC5-BCA6-B4274C39A133}"/>
              </a:ext>
            </a:extLst>
          </p:cNvPr>
          <p:cNvSpPr txBox="1"/>
          <p:nvPr/>
        </p:nvSpPr>
        <p:spPr>
          <a:xfrm>
            <a:off x="2940463" y="3941202"/>
            <a:ext cx="610869" cy="261610"/>
          </a:xfrm>
          <a:prstGeom prst="rect">
            <a:avLst/>
          </a:prstGeom>
          <a:noFill/>
        </p:spPr>
        <p:txBody>
          <a:bodyPr wrap="square" rtlCol="0">
            <a:spAutoFit/>
          </a:bodyPr>
          <a:lstStyle/>
          <a:p>
            <a:pPr algn="ctr"/>
            <a:r>
              <a:rPr lang="en-GB" sz="1100" dirty="0"/>
              <a:t>2014</a:t>
            </a:r>
          </a:p>
        </p:txBody>
      </p:sp>
      <p:sp>
        <p:nvSpPr>
          <p:cNvPr id="59" name="TextBox 58">
            <a:extLst>
              <a:ext uri="{FF2B5EF4-FFF2-40B4-BE49-F238E27FC236}">
                <a16:creationId xmlns:a16="http://schemas.microsoft.com/office/drawing/2014/main" id="{0C91B2E2-5AAE-E3A7-9B3F-795E0BFC8FC4}"/>
              </a:ext>
            </a:extLst>
          </p:cNvPr>
          <p:cNvSpPr txBox="1"/>
          <p:nvPr/>
        </p:nvSpPr>
        <p:spPr>
          <a:xfrm>
            <a:off x="2258050" y="3941202"/>
            <a:ext cx="610869" cy="261610"/>
          </a:xfrm>
          <a:prstGeom prst="rect">
            <a:avLst/>
          </a:prstGeom>
          <a:noFill/>
        </p:spPr>
        <p:txBody>
          <a:bodyPr wrap="square" rtlCol="0">
            <a:spAutoFit/>
          </a:bodyPr>
          <a:lstStyle/>
          <a:p>
            <a:pPr algn="ctr"/>
            <a:r>
              <a:rPr lang="en-GB" sz="1100" dirty="0"/>
              <a:t>2013</a:t>
            </a:r>
          </a:p>
        </p:txBody>
      </p:sp>
      <p:sp>
        <p:nvSpPr>
          <p:cNvPr id="60" name="TextBox 59">
            <a:extLst>
              <a:ext uri="{FF2B5EF4-FFF2-40B4-BE49-F238E27FC236}">
                <a16:creationId xmlns:a16="http://schemas.microsoft.com/office/drawing/2014/main" id="{8E4FAB22-2FBE-9FE9-7D62-97453584ED23}"/>
              </a:ext>
            </a:extLst>
          </p:cNvPr>
          <p:cNvSpPr txBox="1"/>
          <p:nvPr/>
        </p:nvSpPr>
        <p:spPr>
          <a:xfrm>
            <a:off x="1581995" y="3941202"/>
            <a:ext cx="610869" cy="261610"/>
          </a:xfrm>
          <a:prstGeom prst="rect">
            <a:avLst/>
          </a:prstGeom>
          <a:noFill/>
        </p:spPr>
        <p:txBody>
          <a:bodyPr wrap="square" rtlCol="0">
            <a:spAutoFit/>
          </a:bodyPr>
          <a:lstStyle/>
          <a:p>
            <a:pPr algn="ctr"/>
            <a:r>
              <a:rPr lang="en-GB" sz="1100" dirty="0"/>
              <a:t>2012</a:t>
            </a:r>
          </a:p>
        </p:txBody>
      </p:sp>
      <p:sp>
        <p:nvSpPr>
          <p:cNvPr id="61" name="TextBox 60">
            <a:extLst>
              <a:ext uri="{FF2B5EF4-FFF2-40B4-BE49-F238E27FC236}">
                <a16:creationId xmlns:a16="http://schemas.microsoft.com/office/drawing/2014/main" id="{67D70A37-857B-4F49-EC8C-414D1BD5A1C4}"/>
              </a:ext>
            </a:extLst>
          </p:cNvPr>
          <p:cNvSpPr txBox="1"/>
          <p:nvPr/>
        </p:nvSpPr>
        <p:spPr>
          <a:xfrm>
            <a:off x="899582" y="3941202"/>
            <a:ext cx="610869" cy="261610"/>
          </a:xfrm>
          <a:prstGeom prst="rect">
            <a:avLst/>
          </a:prstGeom>
          <a:noFill/>
        </p:spPr>
        <p:txBody>
          <a:bodyPr wrap="square" rtlCol="0">
            <a:spAutoFit/>
          </a:bodyPr>
          <a:lstStyle/>
          <a:p>
            <a:pPr algn="ctr"/>
            <a:r>
              <a:rPr lang="en-GB" sz="1100" dirty="0"/>
              <a:t>…</a:t>
            </a:r>
          </a:p>
        </p:txBody>
      </p:sp>
      <p:sp>
        <p:nvSpPr>
          <p:cNvPr id="62" name="TextBox 61">
            <a:extLst>
              <a:ext uri="{FF2B5EF4-FFF2-40B4-BE49-F238E27FC236}">
                <a16:creationId xmlns:a16="http://schemas.microsoft.com/office/drawing/2014/main" id="{5A3E19CA-778A-4349-EB88-C543F01C9551}"/>
              </a:ext>
            </a:extLst>
          </p:cNvPr>
          <p:cNvSpPr txBox="1"/>
          <p:nvPr/>
        </p:nvSpPr>
        <p:spPr>
          <a:xfrm>
            <a:off x="711201" y="3238061"/>
            <a:ext cx="870794" cy="261610"/>
          </a:xfrm>
          <a:prstGeom prst="rect">
            <a:avLst/>
          </a:prstGeom>
          <a:noFill/>
        </p:spPr>
        <p:txBody>
          <a:bodyPr wrap="square" rtlCol="0">
            <a:spAutoFit/>
          </a:bodyPr>
          <a:lstStyle/>
          <a:p>
            <a:pPr algn="ctr"/>
            <a:r>
              <a:rPr lang="en-GB" sz="1100" dirty="0"/>
              <a:t>Lockdown</a:t>
            </a:r>
          </a:p>
        </p:txBody>
      </p:sp>
      <p:sp>
        <p:nvSpPr>
          <p:cNvPr id="93" name="Rectangle 92">
            <a:extLst>
              <a:ext uri="{FF2B5EF4-FFF2-40B4-BE49-F238E27FC236}">
                <a16:creationId xmlns:a16="http://schemas.microsoft.com/office/drawing/2014/main" id="{CD783191-C721-3C27-505F-509F5D1625FA}"/>
              </a:ext>
            </a:extLst>
          </p:cNvPr>
          <p:cNvSpPr/>
          <p:nvPr/>
        </p:nvSpPr>
        <p:spPr>
          <a:xfrm>
            <a:off x="7451507" y="3680429"/>
            <a:ext cx="202783" cy="160866"/>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47571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2747</Words>
  <Application>Microsoft Office PowerPoint</Application>
  <PresentationFormat>Widescreen</PresentationFormat>
  <Paragraphs>527</Paragraphs>
  <Slides>23</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Calibri</vt:lpstr>
      <vt:lpstr>Office Theme</vt:lpstr>
      <vt:lpstr>Defining time periods</vt:lpstr>
      <vt:lpstr>Study Windows</vt:lpstr>
      <vt:lpstr>Ideal Study Window</vt:lpstr>
      <vt:lpstr>Study Window including limitations</vt:lpstr>
      <vt:lpstr>Limited by Data Availability</vt:lpstr>
      <vt:lpstr>Limited by Data Availability</vt:lpstr>
      <vt:lpstr>Limited by Data Availability and Coverage</vt:lpstr>
      <vt:lpstr>Limited by external interventions</vt:lpstr>
      <vt:lpstr>Limited by external interventions</vt:lpstr>
      <vt:lpstr>Limited by external interventions</vt:lpstr>
      <vt:lpstr>Observation periods</vt:lpstr>
      <vt:lpstr>Universal milestone vs individual</vt:lpstr>
      <vt:lpstr>Observation Periods</vt:lpstr>
      <vt:lpstr>Observation Periods</vt:lpstr>
      <vt:lpstr>Observation Periods</vt:lpstr>
      <vt:lpstr>Observation Periods: Follow up</vt:lpstr>
      <vt:lpstr>Observation Periods: Lookback</vt:lpstr>
      <vt:lpstr>Individual milestones: Start &amp; End</vt:lpstr>
      <vt:lpstr>Variable states</vt:lpstr>
      <vt:lpstr>Perpetual State vs State Change</vt:lpstr>
      <vt:lpstr>Perpetual State vs State Change</vt:lpstr>
      <vt:lpstr>Perpetual State vs State Change</vt:lpstr>
      <vt:lpstr>One-off vs Recurring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Lars Murdock</dc:creator>
  <cp:lastModifiedBy>Anna Stevenson</cp:lastModifiedBy>
  <cp:revision>695</cp:revision>
  <dcterms:created xsi:type="dcterms:W3CDTF">2024-09-11T08:32:06Z</dcterms:created>
  <dcterms:modified xsi:type="dcterms:W3CDTF">2024-10-16T09:27:30Z</dcterms:modified>
</cp:coreProperties>
</file>