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319" r:id="rId6"/>
    <p:sldId id="257" r:id="rId7"/>
    <p:sldId id="320" r:id="rId8"/>
    <p:sldId id="293" r:id="rId9"/>
    <p:sldId id="294" r:id="rId10"/>
    <p:sldId id="321" r:id="rId11"/>
    <p:sldId id="322" r:id="rId12"/>
    <p:sldId id="327" r:id="rId13"/>
    <p:sldId id="296" r:id="rId14"/>
    <p:sldId id="323" r:id="rId15"/>
    <p:sldId id="325" r:id="rId16"/>
    <p:sldId id="298" r:id="rId17"/>
    <p:sldId id="297" r:id="rId18"/>
    <p:sldId id="326" r:id="rId19"/>
    <p:sldId id="300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11/8/2021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3D printanje za početnike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Bahnschrift" panose="020B0502040204020203" pitchFamily="34" charset="0"/>
              </a:rPr>
              <a:t>Teorijsko-praktična radionica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6FB602-5293-4387-9F42-AA206B21F795}"/>
              </a:ext>
            </a:extLst>
          </p:cNvPr>
          <p:cNvSpPr txBox="1"/>
          <p:nvPr/>
        </p:nvSpPr>
        <p:spPr>
          <a:xfrm>
            <a:off x="9329531" y="5620995"/>
            <a:ext cx="3286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Predavač Prvi</a:t>
            </a:r>
          </a:p>
          <a:p>
            <a:r>
              <a:rPr lang="en-US" sz="2400">
                <a:solidFill>
                  <a:schemeClr val="bg1"/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Predavač Drugi</a:t>
            </a:r>
            <a:endParaRPr lang="bs-Latn-BA" sz="2400">
              <a:solidFill>
                <a:schemeClr val="bg1"/>
              </a:solidFill>
              <a:latin typeface="Bahnschrift" panose="020B0502040204020203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/>
              <a:t>Prednosti tehnologije 3D printanja: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8812" y="1526968"/>
            <a:ext cx="4445552" cy="4788107"/>
          </a:xfrm>
        </p:spPr>
        <p:txBody>
          <a:bodyPr/>
          <a:lstStyle/>
          <a:p>
            <a:r>
              <a:rPr lang="en-US" sz="2400">
                <a:latin typeface="Bahnschrift" panose="020B0502040204020203" pitchFamily="34" charset="0"/>
              </a:rPr>
              <a:t>Fleksibilan dizajn modela</a:t>
            </a:r>
          </a:p>
          <a:p>
            <a:r>
              <a:rPr lang="en-US" sz="2400">
                <a:latin typeface="Bahnschrift" panose="020B0502040204020203" pitchFamily="34" charset="0"/>
              </a:rPr>
              <a:t>Brzo prototipiranje</a:t>
            </a:r>
          </a:p>
          <a:p>
            <a:r>
              <a:rPr lang="en-US" sz="2400">
                <a:latin typeface="Bahnschrift" panose="020B0502040204020203" pitchFamily="34" charset="0"/>
              </a:rPr>
              <a:t>Proizvodnja po potrebi</a:t>
            </a:r>
          </a:p>
          <a:p>
            <a:r>
              <a:rPr lang="en-US" sz="2400">
                <a:latin typeface="Bahnschrift" panose="020B0502040204020203" pitchFamily="34" charset="0"/>
              </a:rPr>
              <a:t>Različiti materijali</a:t>
            </a:r>
          </a:p>
          <a:p>
            <a:r>
              <a:rPr lang="en-US" sz="2400">
                <a:latin typeface="Bahnschrift" panose="020B0502040204020203" pitchFamily="34" charset="0"/>
              </a:rPr>
              <a:t>Efikasna proizvodnja</a:t>
            </a:r>
          </a:p>
          <a:p>
            <a:r>
              <a:rPr lang="en-US" sz="2400">
                <a:latin typeface="Bahnschrift" panose="020B0502040204020203" pitchFamily="34" charset="0"/>
              </a:rPr>
              <a:t>Relativno niska cijena</a:t>
            </a:r>
          </a:p>
          <a:p>
            <a:r>
              <a:rPr lang="en-US" sz="2400">
                <a:latin typeface="Bahnschrift" panose="020B0502040204020203" pitchFamily="34" charset="0"/>
              </a:rPr>
              <a:t>Pristupačnost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298E14-2DD4-4BE9-850D-FBD62CDE77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98" b="5789"/>
          <a:stretch/>
        </p:blipFill>
        <p:spPr>
          <a:xfrm>
            <a:off x="6096000" y="1568464"/>
            <a:ext cx="4991147" cy="40126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4179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/>
              <a:t>Nedostaci tehnologije 3D printanja: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552" y="1460500"/>
            <a:ext cx="4445552" cy="4788107"/>
          </a:xfrm>
        </p:spPr>
        <p:txBody>
          <a:bodyPr/>
          <a:lstStyle/>
          <a:p>
            <a:r>
              <a:rPr lang="en-US" sz="2400">
                <a:latin typeface="Bahnschrift" panose="020B0502040204020203" pitchFamily="34" charset="0"/>
              </a:rPr>
              <a:t>Male serije modela</a:t>
            </a:r>
          </a:p>
          <a:p>
            <a:r>
              <a:rPr lang="en-US" sz="2400">
                <a:latin typeface="Bahnschrift" panose="020B0502040204020203" pitchFamily="34" charset="0"/>
              </a:rPr>
              <a:t>Struktura 3D modela</a:t>
            </a:r>
          </a:p>
          <a:p>
            <a:r>
              <a:rPr lang="en-US" sz="2400">
                <a:latin typeface="Bahnschrift" panose="020B0502040204020203" pitchFamily="34" charset="0"/>
              </a:rPr>
              <a:t>Ograničena veličina modela</a:t>
            </a:r>
          </a:p>
          <a:p>
            <a:r>
              <a:rPr lang="en-US" sz="2400">
                <a:latin typeface="Bahnschrift" panose="020B0502040204020203" pitchFamily="34" charset="0"/>
              </a:rPr>
              <a:t>Naknadna obrada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72B0FD-F412-46EB-90C9-E9FCF5315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550" y="1460500"/>
            <a:ext cx="5135217" cy="3937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0622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A961-37FA-4CD8-A66A-B6DECD2D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Izvedbe FDM 3D printera</a:t>
            </a:r>
            <a:endParaRPr lang="bs-Latn-B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D0B63-5060-4EF4-B49F-4DB55B5E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EAC4C1-B1AC-47F0-869F-3F3C16218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59" y="1303378"/>
            <a:ext cx="9572626" cy="546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24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/>
              <a:t>3D printer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1" y="1709530"/>
            <a:ext cx="4445552" cy="4788107"/>
          </a:xfrm>
        </p:spPr>
        <p:txBody>
          <a:bodyPr/>
          <a:lstStyle/>
          <a:p>
            <a:r>
              <a:rPr lang="en-US" sz="2400">
                <a:latin typeface="Bahnschrift" panose="020B0502040204020203" pitchFamily="34" charset="0"/>
              </a:rPr>
              <a:t>POJMOVI:</a:t>
            </a:r>
          </a:p>
          <a:p>
            <a:pPr lvl="1"/>
            <a:r>
              <a:rPr lang="en-US" sz="240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Ekstruder</a:t>
            </a:r>
          </a:p>
          <a:p>
            <a:pPr lvl="1"/>
            <a:r>
              <a:rPr lang="en-US" sz="240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Stepper motor</a:t>
            </a:r>
          </a:p>
          <a:p>
            <a:pPr lvl="1"/>
            <a:r>
              <a:rPr lang="en-US" sz="240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Osa printera</a:t>
            </a:r>
          </a:p>
          <a:p>
            <a:pPr lvl="1"/>
            <a:r>
              <a:rPr lang="en-US" sz="240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Filament (ABS, PLA, ...), (1.75, 2.85)</a:t>
            </a:r>
          </a:p>
          <a:p>
            <a:pPr lvl="1"/>
            <a:r>
              <a:rPr lang="en-US" sz="240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Radna podloga</a:t>
            </a:r>
          </a:p>
          <a:p>
            <a:pPr lvl="1"/>
            <a:r>
              <a:rPr lang="en-US" sz="240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Slajser</a:t>
            </a:r>
          </a:p>
          <a:p>
            <a:pPr lvl="1"/>
            <a:endParaRPr lang="en-US" sz="2200">
              <a:solidFill>
                <a:schemeClr val="bg1">
                  <a:lumMod val="65000"/>
                </a:schemeClr>
              </a:solidFill>
              <a:latin typeface="Bahnschrift" panose="020B0502040204020203" pitchFamily="34" charset="0"/>
            </a:endParaRPr>
          </a:p>
          <a:p>
            <a:pPr lvl="1"/>
            <a:endParaRPr lang="en-US" sz="2200">
              <a:solidFill>
                <a:schemeClr val="bg1">
                  <a:lumMod val="65000"/>
                </a:schemeClr>
              </a:solidFill>
              <a:latin typeface="Bahnschrift" panose="020B0502040204020203" pitchFamily="34" charset="0"/>
            </a:endParaRPr>
          </a:p>
          <a:p>
            <a:pPr lvl="1"/>
            <a:endParaRPr lang="en-US" sz="2200">
              <a:solidFill>
                <a:schemeClr val="bg1">
                  <a:lumMod val="65000"/>
                </a:schemeClr>
              </a:solidFill>
              <a:latin typeface="Bahnschrift" panose="020B0502040204020203" pitchFamily="34" charset="0"/>
            </a:endParaRPr>
          </a:p>
          <a:p>
            <a:pPr lvl="1"/>
            <a:endParaRPr lang="en-US" sz="2200">
              <a:solidFill>
                <a:schemeClr val="bg1">
                  <a:lumMod val="65000"/>
                </a:schemeClr>
              </a:solidFill>
              <a:latin typeface="Bahnschrift" panose="020B0502040204020203" pitchFamily="34" charset="0"/>
            </a:endParaRPr>
          </a:p>
          <a:p>
            <a:endParaRPr lang="en-US" sz="2400">
              <a:latin typeface="Bahnschrift" panose="020B05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EAC8D6-892A-4249-B641-A1DEC64B3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217" y="696291"/>
            <a:ext cx="5465417" cy="546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8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3" y="3886200"/>
            <a:ext cx="8404661" cy="859055"/>
          </a:xfrm>
        </p:spPr>
        <p:txBody>
          <a:bodyPr>
            <a:normAutofit/>
          </a:bodyPr>
          <a:lstStyle/>
          <a:p>
            <a:r>
              <a:rPr lang="en-US"/>
              <a:t>Live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79"/>
            <a:ext cx="7556776" cy="1560195"/>
          </a:xfrm>
        </p:spPr>
        <p:txBody>
          <a:bodyPr>
            <a:normAutofit/>
          </a:bodyPr>
          <a:lstStyle/>
          <a:p>
            <a:r>
              <a:rPr lang="en-US" sz="2000">
                <a:latin typeface="Bahnschrift" panose="020B0502040204020203" pitchFamily="34" charset="0"/>
              </a:rPr>
              <a:t>3D modeliranje (ThinkerCad), slice-ovanje, pokretanje printera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0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5FDC-7135-4E18-89C1-CFC5A02ED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Šta smo danas trebali naučiti</a:t>
            </a:r>
            <a:endParaRPr lang="bs-Latn-B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7B31C1-AAD5-436C-ADD2-74DA3A33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3E3B3-96AC-4B4D-8491-FFFBA3411C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705313"/>
            <a:ext cx="8434457" cy="4686450"/>
          </a:xfrm>
        </p:spPr>
        <p:txBody>
          <a:bodyPr/>
          <a:lstStyle/>
          <a:p>
            <a:r>
              <a:rPr lang="en-US" sz="2400">
                <a:latin typeface="+mj-lt"/>
              </a:rPr>
              <a:t>Šta je BH Futures fondacija</a:t>
            </a:r>
          </a:p>
          <a:p>
            <a:r>
              <a:rPr lang="en-US" sz="2400">
                <a:latin typeface="+mj-lt"/>
              </a:rPr>
              <a:t>Kratka historija tehnologije 3D printanja</a:t>
            </a:r>
          </a:p>
          <a:p>
            <a:r>
              <a:rPr lang="en-US" sz="2400">
                <a:latin typeface="+mj-lt"/>
              </a:rPr>
              <a:t>Prednosti i mane tehnologije 3D printanja</a:t>
            </a:r>
          </a:p>
          <a:p>
            <a:r>
              <a:rPr lang="en-US" sz="2400">
                <a:latin typeface="+mj-lt"/>
              </a:rPr>
              <a:t>Šta je sve moguće isprintati</a:t>
            </a:r>
          </a:p>
          <a:p>
            <a:r>
              <a:rPr lang="en-US" sz="2400">
                <a:latin typeface="+mj-lt"/>
              </a:rPr>
              <a:t>Kako konkretno radi 3D printer</a:t>
            </a:r>
          </a:p>
          <a:p>
            <a:r>
              <a:rPr lang="en-US" sz="2400">
                <a:latin typeface="+mj-lt"/>
              </a:rPr>
              <a:t>Kako od ideje doći do gotovog 3D modela</a:t>
            </a:r>
          </a:p>
          <a:p>
            <a:pPr lvl="1"/>
            <a:r>
              <a:rPr lang="en-US" sz="2000">
                <a:latin typeface="+mj-lt"/>
              </a:rPr>
              <a:t>3D modeliranje</a:t>
            </a:r>
          </a:p>
          <a:p>
            <a:pPr lvl="1"/>
            <a:r>
              <a:rPr lang="en-US" sz="2000">
                <a:latin typeface="+mj-lt"/>
              </a:rPr>
              <a:t>Slice-ovanje</a:t>
            </a:r>
          </a:p>
          <a:p>
            <a:pPr lvl="1"/>
            <a:r>
              <a:rPr lang="en-US" sz="2000">
                <a:latin typeface="+mj-lt"/>
              </a:rPr>
              <a:t>3D printanje</a:t>
            </a:r>
          </a:p>
        </p:txBody>
      </p:sp>
    </p:spTree>
    <p:extLst>
      <p:ext uri="{BB962C8B-B14F-4D97-AF65-F5344CB8AC3E}">
        <p14:creationId xmlns:p14="http://schemas.microsoft.com/office/powerpoint/2010/main" val="286891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411896"/>
            <a:ext cx="4747315" cy="2342983"/>
          </a:xfrm>
        </p:spPr>
        <p:txBody>
          <a:bodyPr>
            <a:normAutofit/>
          </a:bodyPr>
          <a:lstStyle/>
          <a:p>
            <a:r>
              <a:rPr lang="en-US" sz="15000"/>
              <a:t>KVIZ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8E45F3-6655-4ED6-9598-E67610341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4858" y="4754879"/>
            <a:ext cx="7556776" cy="1560195"/>
          </a:xfrm>
        </p:spPr>
        <p:txBody>
          <a:bodyPr>
            <a:normAutofit/>
          </a:bodyPr>
          <a:lstStyle/>
          <a:p>
            <a:r>
              <a:rPr lang="en-US" sz="1800">
                <a:latin typeface="Bahnschrift" panose="020B0502040204020203" pitchFamily="34" charset="0"/>
              </a:rPr>
              <a:t>“K</a:t>
            </a:r>
            <a:r>
              <a:rPr lang="pl-PL" sz="1800">
                <a:latin typeface="Bahnschrift" panose="020B0502040204020203" pitchFamily="34" charset="0"/>
              </a:rPr>
              <a:t>o zna -zna, ko ne zna –naučiće</a:t>
            </a:r>
            <a:r>
              <a:rPr lang="en-US" sz="1800">
                <a:latin typeface="Bahnschrift" panose="020B0502040204020203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409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548" y="1666461"/>
            <a:ext cx="7156174" cy="3525078"/>
          </a:xfrm>
        </p:spPr>
        <p:txBody>
          <a:bodyPr/>
          <a:lstStyle/>
          <a:p>
            <a:r>
              <a:rPr lang="en-US" sz="6000"/>
              <a:t>Hvala na pažnji!</a:t>
            </a:r>
            <a:endParaRPr lang="en-GB" sz="600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4E774-FC67-4C69-A318-6FF174CCE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075" y="542925"/>
            <a:ext cx="11214100" cy="590931"/>
          </a:xfrm>
        </p:spPr>
        <p:txBody>
          <a:bodyPr/>
          <a:lstStyle/>
          <a:p>
            <a:r>
              <a:rPr lang="en-US" sz="3600"/>
              <a:t>Kratak pregled radionice</a:t>
            </a:r>
            <a:endParaRPr lang="bs-Latn-BA" sz="3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CD7FC3-CD5B-4537-B4D4-144F56A2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5A69B-9AB5-4B35-80B1-1F90633794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5074" y="1625385"/>
            <a:ext cx="7374283" cy="4689690"/>
          </a:xfrm>
        </p:spPr>
        <p:txBody>
          <a:bodyPr/>
          <a:lstStyle/>
          <a:p>
            <a:pPr marL="0" indent="0">
              <a:buNone/>
            </a:pPr>
            <a:r>
              <a:rPr lang="en-US" sz="2800" u="sng">
                <a:latin typeface="+mj-lt"/>
              </a:rPr>
              <a:t>Danas ćemo naučiti:</a:t>
            </a:r>
          </a:p>
          <a:p>
            <a:r>
              <a:rPr lang="en-US" sz="2400">
                <a:latin typeface="+mj-lt"/>
              </a:rPr>
              <a:t>Historijat tehnologije 3D printanja</a:t>
            </a:r>
          </a:p>
          <a:p>
            <a:r>
              <a:rPr lang="en-US" sz="2400">
                <a:latin typeface="+mj-lt"/>
              </a:rPr>
              <a:t>Tipovi tehnologija 3D printanja</a:t>
            </a:r>
          </a:p>
          <a:p>
            <a:r>
              <a:rPr lang="en-US" sz="2400">
                <a:latin typeface="+mj-lt"/>
              </a:rPr>
              <a:t>Tipovi 3D printera</a:t>
            </a:r>
          </a:p>
          <a:p>
            <a:r>
              <a:rPr lang="en-US" sz="2400">
                <a:latin typeface="+mj-lt"/>
              </a:rPr>
              <a:t>Prednosti i mane 3D printera i tehnologija</a:t>
            </a:r>
          </a:p>
          <a:p>
            <a:r>
              <a:rPr lang="en-US" sz="2400" b="1">
                <a:latin typeface="+mj-lt"/>
              </a:rPr>
              <a:t>Kako radi 3D printer</a:t>
            </a:r>
          </a:p>
          <a:p>
            <a:r>
              <a:rPr lang="en-US" sz="2400" b="1">
                <a:latin typeface="+mj-lt"/>
              </a:rPr>
              <a:t>Kako poći od ideje i doći do gotovog 3D printa</a:t>
            </a:r>
          </a:p>
          <a:p>
            <a:r>
              <a:rPr lang="en-US" sz="2400" b="1">
                <a:latin typeface="+mj-lt"/>
              </a:rPr>
              <a:t>Kako koristiti 3D printer </a:t>
            </a:r>
          </a:p>
          <a:p>
            <a:r>
              <a:rPr lang="en-US" sz="2400">
                <a:latin typeface="+mj-lt"/>
              </a:rPr>
              <a:t>Gdje naučiti više o ovim stvarima</a:t>
            </a:r>
          </a:p>
          <a:p>
            <a:endParaRPr lang="en-US" sz="2400">
              <a:latin typeface="+mj-lt"/>
            </a:endParaRPr>
          </a:p>
          <a:p>
            <a:endParaRPr lang="en-US" sz="2400" b="1">
              <a:latin typeface="+mj-lt"/>
            </a:endParaRPr>
          </a:p>
          <a:p>
            <a:endParaRPr lang="en-US" sz="24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6780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538" y="3117578"/>
            <a:ext cx="7781544" cy="859055"/>
          </a:xfrm>
        </p:spPr>
        <p:txBody>
          <a:bodyPr/>
          <a:lstStyle/>
          <a:p>
            <a:r>
              <a:rPr lang="en-US" err="1"/>
              <a:t>Upoznavanje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4538" y="4594633"/>
            <a:ext cx="10140697" cy="859055"/>
          </a:xfrm>
        </p:spPr>
        <p:txBody>
          <a:bodyPr>
            <a:normAutofit/>
          </a:bodyPr>
          <a:lstStyle/>
          <a:p>
            <a:r>
              <a:rPr lang="en-US" sz="2400">
                <a:latin typeface="Bahnschrift" panose="020B0502040204020203" pitchFamily="34" charset="0"/>
              </a:rPr>
              <a:t>Ko </a:t>
            </a:r>
            <a:r>
              <a:rPr lang="en-US" sz="2400" err="1">
                <a:latin typeface="Bahnschrift" panose="020B0502040204020203" pitchFamily="34" charset="0"/>
              </a:rPr>
              <a:t>sam</a:t>
            </a:r>
            <a:r>
              <a:rPr lang="en-US" sz="2400">
                <a:latin typeface="Bahnschrift" panose="020B0502040204020203" pitchFamily="34" charset="0"/>
              </a:rPr>
              <a:t> ja? </a:t>
            </a:r>
            <a:r>
              <a:rPr lang="en-US" sz="2400" b="1">
                <a:latin typeface="Bahnschrift" panose="020B0502040204020203" pitchFamily="34" charset="0"/>
              </a:rPr>
              <a:t>+ </a:t>
            </a:r>
            <a:r>
              <a:rPr lang="en-US" sz="2400" b="1" err="1">
                <a:latin typeface="Bahnschrift" panose="020B0502040204020203" pitchFamily="34" charset="0"/>
              </a:rPr>
              <a:t>Moj</a:t>
            </a:r>
            <a:r>
              <a:rPr lang="en-US" sz="2400" b="1">
                <a:latin typeface="Bahnschrift" panose="020B0502040204020203" pitchFamily="34" charset="0"/>
              </a:rPr>
              <a:t> </a:t>
            </a:r>
            <a:r>
              <a:rPr lang="hr-HR" sz="2400" b="1">
                <a:latin typeface="Bahnschrift" panose="020B0502040204020203" pitchFamily="34" charset="0"/>
              </a:rPr>
              <a:t>najupečatljiviji</a:t>
            </a:r>
            <a:r>
              <a:rPr lang="en-US" sz="2400" b="1">
                <a:latin typeface="Bahnschrift" panose="020B0502040204020203" pitchFamily="34" charset="0"/>
              </a:rPr>
              <a:t> </a:t>
            </a:r>
            <a:r>
              <a:rPr lang="en-US" sz="2400" b="1" i="1" u="sng">
                <a:latin typeface="Bahnschrift" panose="020B0502040204020203" pitchFamily="34" charset="0"/>
              </a:rPr>
              <a:t>mindblown</a:t>
            </a:r>
            <a:r>
              <a:rPr lang="en-US" sz="2400" b="1" i="1">
                <a:latin typeface="Bahnschrift" panose="020B0502040204020203" pitchFamily="34" charset="0"/>
              </a:rPr>
              <a:t> </a:t>
            </a:r>
            <a:r>
              <a:rPr lang="en-US" sz="2400" b="1">
                <a:latin typeface="Bahnschrift" panose="020B0502040204020203" pitchFamily="34" charset="0"/>
              </a:rPr>
              <a:t>momenat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6C84A-47CB-4F7A-BF4A-09B682F3D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b="1">
                <a:effectLst/>
              </a:rPr>
              <a:t>BH FUTURES FOUNDATION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0817A67-6297-4441-BC87-E41CA4637401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/>
          <a:srcRect t="13439" b="48553"/>
          <a:stretch/>
        </p:blipFill>
        <p:spPr>
          <a:xfrm>
            <a:off x="-2" y="1352575"/>
            <a:ext cx="12192002" cy="22898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227EA-2FF5-4726-82C1-FB02955A32D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2000" b="1">
                <a:latin typeface="+mj-lt"/>
              </a:rPr>
              <a:t>VISION</a:t>
            </a:r>
          </a:p>
          <a:p>
            <a:r>
              <a:rPr lang="en-US" sz="1500">
                <a:latin typeface="+mj-lt"/>
              </a:rPr>
              <a:t>We aim to transform Bosnia &amp; Herzegovina into a </a:t>
            </a:r>
            <a:r>
              <a:rPr lang="en-US" sz="1500" b="1">
                <a:latin typeface="+mj-lt"/>
              </a:rPr>
              <a:t>prosperous nation </a:t>
            </a:r>
            <a:br>
              <a:rPr lang="en-US" sz="1500">
                <a:latin typeface="+mj-lt"/>
              </a:rPr>
            </a:br>
            <a:r>
              <a:rPr lang="en-US" sz="1500">
                <a:latin typeface="+mj-lt"/>
              </a:rPr>
              <a:t>that can respond to the challenges of the 21st Century.</a:t>
            </a:r>
            <a:endParaRPr lang="bs-Latn-BA" sz="150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D1965-5FBB-4B3D-A3F4-E55EFD4D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1E8B43-E746-4832-ABD4-9A6A8F5C4A9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8" y="4240093"/>
            <a:ext cx="3666161" cy="1463040"/>
          </a:xfrm>
        </p:spPr>
        <p:txBody>
          <a:bodyPr/>
          <a:lstStyle/>
          <a:p>
            <a:r>
              <a:rPr lang="en-US" sz="2000" b="1">
                <a:latin typeface="+mj-lt"/>
              </a:rPr>
              <a:t>MISSION</a:t>
            </a:r>
            <a:endParaRPr lang="en-US" b="1">
              <a:latin typeface="+mj-lt"/>
            </a:endParaRPr>
          </a:p>
          <a:p>
            <a:r>
              <a:rPr lang="en-US" sz="1500">
                <a:latin typeface="+mj-lt"/>
              </a:rPr>
              <a:t>By </a:t>
            </a:r>
            <a:r>
              <a:rPr lang="en-US" sz="1500" b="1">
                <a:latin typeface="+mj-lt"/>
              </a:rPr>
              <a:t>empowering the youth through education, technology and leadership</a:t>
            </a:r>
            <a:r>
              <a:rPr lang="en-US" sz="1500">
                <a:latin typeface="+mj-lt"/>
              </a:rPr>
              <a:t>,</a:t>
            </a:r>
            <a:br>
              <a:rPr lang="en-US" sz="1500">
                <a:latin typeface="+mj-lt"/>
              </a:rPr>
            </a:br>
            <a:r>
              <a:rPr lang="en-US" sz="1500">
                <a:latin typeface="+mj-lt"/>
              </a:rPr>
              <a:t>we shape the next generation of </a:t>
            </a:r>
            <a:r>
              <a:rPr lang="en-US" sz="1500" b="1">
                <a:latin typeface="+mj-lt"/>
              </a:rPr>
              <a:t>change makers.</a:t>
            </a:r>
            <a:endParaRPr lang="bs-Latn-BA" sz="150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140703-89E3-49DC-B68A-E99005FDA80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666160" cy="1463040"/>
          </a:xfrm>
        </p:spPr>
        <p:txBody>
          <a:bodyPr/>
          <a:lstStyle/>
          <a:p>
            <a:r>
              <a:rPr lang="en-US" sz="2000" b="1">
                <a:latin typeface="+mj-lt"/>
              </a:rPr>
              <a:t>LONG TERM GOAL</a:t>
            </a:r>
            <a:endParaRPr lang="en-US" b="1">
              <a:latin typeface="+mj-lt"/>
            </a:endParaRPr>
          </a:p>
          <a:p>
            <a:r>
              <a:rPr lang="en-US" sz="1500">
                <a:latin typeface="+mj-lt"/>
              </a:rPr>
              <a:t>By 2030 we will grow to </a:t>
            </a:r>
            <a:r>
              <a:rPr lang="en-US" sz="1500" b="1">
                <a:latin typeface="+mj-lt"/>
              </a:rPr>
              <a:t>a community of 10,000 change makers </a:t>
            </a:r>
            <a:br>
              <a:rPr lang="en-US" sz="1500">
                <a:latin typeface="+mj-lt"/>
              </a:rPr>
            </a:br>
            <a:r>
              <a:rPr lang="en-US" sz="1500">
                <a:latin typeface="+mj-lt"/>
              </a:rPr>
              <a:t>who strive for the advancement of quality of life in Bosnia &amp; Herzegovina.</a:t>
            </a:r>
            <a:endParaRPr lang="bs-Latn-BA" sz="15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2623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3" y="3886200"/>
            <a:ext cx="8404661" cy="859055"/>
          </a:xfrm>
        </p:spPr>
        <p:txBody>
          <a:bodyPr>
            <a:normAutofit/>
          </a:bodyPr>
          <a:lstStyle/>
          <a:p>
            <a:r>
              <a:rPr lang="en-US"/>
              <a:t>Tehnologija 3D printanja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Šta je, kako radi, šta sve (ne) može?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7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/>
              <a:t>3D printanje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65022"/>
            <a:ext cx="4996265" cy="5232615"/>
          </a:xfrm>
        </p:spPr>
        <p:txBody>
          <a:bodyPr/>
          <a:lstStyle/>
          <a:p>
            <a:r>
              <a:rPr lang="en-US" sz="2400">
                <a:latin typeface="Bahnschrift" panose="020B0502040204020203" pitchFamily="34" charset="0"/>
              </a:rPr>
              <a:t>Proces proizvodnje 3D objekata</a:t>
            </a:r>
          </a:p>
          <a:p>
            <a:r>
              <a:rPr lang="en-US" sz="2400">
                <a:latin typeface="Bahnschrift" panose="020B0502040204020203" pitchFamily="34" charset="0"/>
              </a:rPr>
              <a:t>Aditivna proizvodnja (sloj po sloj)</a:t>
            </a:r>
          </a:p>
          <a:p>
            <a:endParaRPr lang="en-US" sz="2400">
              <a:solidFill>
                <a:schemeClr val="bg1">
                  <a:lumMod val="6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sz="1900" u="sng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1950’</a:t>
            </a:r>
            <a:r>
              <a:rPr lang="en-US" sz="190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: Naučna fantastika (“molekularni sprej”)</a:t>
            </a:r>
          </a:p>
          <a:p>
            <a:r>
              <a:rPr lang="en-US" sz="1900" u="sng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1970’</a:t>
            </a:r>
            <a:r>
              <a:rPr lang="en-US" sz="190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: Prvi patenti (</a:t>
            </a:r>
            <a:r>
              <a:rPr lang="bs-Latn-BA" sz="1800">
                <a:solidFill>
                  <a:schemeClr val="bg1">
                    <a:lumMod val="85000"/>
                  </a:schemeClr>
                </a:solidFill>
              </a:rPr>
              <a:t>Liquid Metal Recorder, US3596285A</a:t>
            </a:r>
            <a:r>
              <a:rPr lang="en-US" sz="190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)</a:t>
            </a:r>
          </a:p>
          <a:p>
            <a:r>
              <a:rPr lang="en-US" sz="1900" u="sng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1980’</a:t>
            </a:r>
            <a:r>
              <a:rPr lang="en-US" sz="190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: Prve mašine (photo-hardening thermoset polymer)</a:t>
            </a:r>
          </a:p>
          <a:p>
            <a:r>
              <a:rPr lang="en-US" sz="1900" u="sng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1990’</a:t>
            </a:r>
            <a:r>
              <a:rPr lang="en-US" sz="190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: Masovna upotreba u industriji (R&amp;D)</a:t>
            </a:r>
          </a:p>
          <a:p>
            <a:r>
              <a:rPr lang="en-US" sz="1900" u="sng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2000’</a:t>
            </a:r>
            <a:r>
              <a:rPr lang="en-US" sz="190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: Upotreba u civilnim R&amp;D centrima (fakulteti)</a:t>
            </a:r>
          </a:p>
          <a:p>
            <a:r>
              <a:rPr lang="en-US" sz="1900" u="sng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2005.</a:t>
            </a:r>
            <a:r>
              <a:rPr lang="en-US" sz="190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:  RepRap</a:t>
            </a:r>
          </a:p>
          <a:p>
            <a:endParaRPr lang="en-US" sz="2400">
              <a:solidFill>
                <a:schemeClr val="bg1">
                  <a:lumMod val="65000"/>
                </a:schemeClr>
              </a:solidFill>
              <a:latin typeface="Bahnschrift" panose="020B0502040204020203" pitchFamily="34" charset="0"/>
            </a:endParaRPr>
          </a:p>
          <a:p>
            <a:endParaRPr lang="en-US" sz="2400">
              <a:latin typeface="Bahnschrift" panose="020B05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9E5F91-7F6F-4F81-8A8A-0FA1DE6E48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7" r="14433" b="10670"/>
          <a:stretch/>
        </p:blipFill>
        <p:spPr>
          <a:xfrm>
            <a:off x="5505659" y="1189256"/>
            <a:ext cx="6686341" cy="512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0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6627-9671-48A5-842A-8BF91E95B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/>
              <a:t>Proces 3D printanja</a:t>
            </a:r>
            <a:endParaRPr lang="bs-Latn-BA" sz="3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998D4A-8A09-4E85-9DC0-03FF20A5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FA0C6C-87F5-4A33-B54A-90739F9E4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78" y="1809613"/>
            <a:ext cx="11689043" cy="402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91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7046-F7FD-4BBD-A516-1A0B73A24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Tehnike 3D printanja</a:t>
            </a:r>
            <a:endParaRPr lang="bs-Latn-B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11765-6093-400C-8DF5-CA3DC60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4A310D-9F2B-4056-9DB4-3745EEA11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42925"/>
            <a:ext cx="5495474" cy="537232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527E0-0AD3-4585-9CC7-C897320A00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474" y="1650144"/>
            <a:ext cx="6718300" cy="4093243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sz="2400">
                <a:latin typeface="+mj-lt"/>
              </a:rPr>
              <a:t>Fused Deposition Modelling - FDM </a:t>
            </a:r>
          </a:p>
          <a:p>
            <a:pPr>
              <a:lnSpc>
                <a:spcPct val="250000"/>
              </a:lnSpc>
            </a:pPr>
            <a:r>
              <a:rPr lang="en-US" sz="2400">
                <a:latin typeface="+mj-lt"/>
              </a:rPr>
              <a:t>Selective Laser Melting - SLM</a:t>
            </a:r>
          </a:p>
          <a:p>
            <a:pPr>
              <a:lnSpc>
                <a:spcPct val="250000"/>
              </a:lnSpc>
            </a:pPr>
            <a:r>
              <a:rPr lang="en-US" sz="2400">
                <a:latin typeface="+mj-lt"/>
              </a:rPr>
              <a:t>Stereolitografija – SLA</a:t>
            </a:r>
          </a:p>
          <a:p>
            <a:pPr>
              <a:lnSpc>
                <a:spcPct val="250000"/>
              </a:lnSpc>
            </a:pPr>
            <a:r>
              <a:rPr lang="en-US" sz="2400">
                <a:latin typeface="+mj-lt"/>
              </a:rPr>
              <a:t>Digital Light Processing - DLP</a:t>
            </a:r>
          </a:p>
          <a:p>
            <a:pPr>
              <a:lnSpc>
                <a:spcPct val="250000"/>
              </a:lnSpc>
            </a:pPr>
            <a:endParaRPr lang="bs-Latn-BA" sz="240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61EAA7-DA83-4D14-BB4B-B6E1BD159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42930"/>
            <a:ext cx="5525822" cy="53723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03917F-C351-4368-83DD-198BB23F5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54092"/>
            <a:ext cx="5562600" cy="53761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3B6822-96DF-48B0-95F6-3380ED9AFED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34"/>
          <a:stretch/>
        </p:blipFill>
        <p:spPr>
          <a:xfrm>
            <a:off x="5459895" y="542925"/>
            <a:ext cx="6457935" cy="538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3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61F4-2966-4DA3-8F23-B3B8A9143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Primjene 3D printanja</a:t>
            </a:r>
            <a:endParaRPr lang="bs-Latn-B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91F02-E91F-4C27-8F51-5C2D9F71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1712E-A1D8-4115-AF31-122326307A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+mj-lt"/>
              </a:rPr>
              <a:t>Igračke</a:t>
            </a:r>
          </a:p>
          <a:p>
            <a:r>
              <a:rPr lang="en-US" sz="2800">
                <a:latin typeface="+mj-lt"/>
              </a:rPr>
              <a:t>Funkcionalni dijelovi</a:t>
            </a:r>
          </a:p>
          <a:p>
            <a:r>
              <a:rPr lang="en-US" sz="2800">
                <a:latin typeface="+mj-lt"/>
              </a:rPr>
              <a:t>Mašine</a:t>
            </a:r>
          </a:p>
          <a:p>
            <a:r>
              <a:rPr lang="en-US" sz="2800">
                <a:latin typeface="+mj-lt"/>
              </a:rPr>
              <a:t>Prostetika</a:t>
            </a:r>
          </a:p>
          <a:p>
            <a:r>
              <a:rPr lang="en-US" sz="2800">
                <a:latin typeface="+mj-lt"/>
              </a:rPr>
              <a:t>Kuće</a:t>
            </a:r>
          </a:p>
          <a:p>
            <a:r>
              <a:rPr lang="en-US" sz="2800">
                <a:latin typeface="+mj-lt"/>
              </a:rPr>
              <a:t>Organi</a:t>
            </a:r>
          </a:p>
          <a:p>
            <a:pPr marL="0" indent="0">
              <a:buNone/>
            </a:pPr>
            <a:r>
              <a:rPr lang="en-US" sz="2800">
                <a:latin typeface="+mj-lt"/>
              </a:rPr>
              <a:t>...</a:t>
            </a:r>
            <a:endParaRPr lang="bs-Latn-BA" sz="2800">
              <a:latin typeface="+mj-lt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6BDC1E6-C562-4311-BC4F-D4D62F0EA3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4698"/>
          <a:stretch/>
        </p:blipFill>
        <p:spPr>
          <a:xfrm>
            <a:off x="6109449" y="1444260"/>
            <a:ext cx="5411758" cy="465924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75EB6B-8F74-45E3-B3A6-E65D5CACF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433" y="1419236"/>
            <a:ext cx="6309202" cy="47319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D55D9F9-4F3A-45CE-A940-49DA0E9E0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288" y="1419470"/>
            <a:ext cx="6499491" cy="47508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6398E55-393D-4DD8-9AC8-D01CC19448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49" r="5158"/>
          <a:stretch/>
        </p:blipFill>
        <p:spPr>
          <a:xfrm>
            <a:off x="4933803" y="1373393"/>
            <a:ext cx="7055748" cy="47612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156F52B-16BC-4A50-B56D-6616DA16C56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46" r="14464"/>
          <a:stretch/>
        </p:blipFill>
        <p:spPr>
          <a:xfrm>
            <a:off x="4947055" y="1356402"/>
            <a:ext cx="7055748" cy="48196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55B71F4-E6B1-43E4-83ED-D98E2B81E5F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954" t="55" r="7897" b="-55"/>
          <a:stretch/>
        </p:blipFill>
        <p:spPr>
          <a:xfrm>
            <a:off x="4947053" y="1361028"/>
            <a:ext cx="7055749" cy="48196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DB5466E-651A-4481-805B-E1D5DFDAAA1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539" t="180" r="10580" b="-180"/>
          <a:stretch/>
        </p:blipFill>
        <p:spPr>
          <a:xfrm>
            <a:off x="4691268" y="1345025"/>
            <a:ext cx="7311534" cy="48453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B61198D-5867-4191-AA04-031A3B02E67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29" t="3057" r="2334" b="10675"/>
          <a:stretch/>
        </p:blipFill>
        <p:spPr>
          <a:xfrm>
            <a:off x="4646990" y="1330726"/>
            <a:ext cx="7369063" cy="48746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79B52DA-57AC-433E-99FA-37970DA72659}"/>
              </a:ext>
            </a:extLst>
          </p:cNvPr>
          <p:cNvSpPr txBox="1"/>
          <p:nvPr/>
        </p:nvSpPr>
        <p:spPr>
          <a:xfrm>
            <a:off x="1046807" y="4903179"/>
            <a:ext cx="3659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+mj-lt"/>
              </a:rPr>
              <a:t>SAMO NEBO JE GRANICA</a:t>
            </a:r>
            <a:endParaRPr lang="bs-Latn-BA" sz="36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453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766</TotalTime>
  <Words>423</Words>
  <Application>Microsoft Office PowerPoint</Application>
  <PresentationFormat>Widescreen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Bahnschrift</vt:lpstr>
      <vt:lpstr>Calibri</vt:lpstr>
      <vt:lpstr>Trade Gothic LT Pro</vt:lpstr>
      <vt:lpstr>Trebuchet MS</vt:lpstr>
      <vt:lpstr>Office Theme</vt:lpstr>
      <vt:lpstr>3D printanje za početnike</vt:lpstr>
      <vt:lpstr>Kratak pregled radionice</vt:lpstr>
      <vt:lpstr>Upoznavanje</vt:lpstr>
      <vt:lpstr>BH FUTURES FOUNDATION</vt:lpstr>
      <vt:lpstr>Tehnologija 3D printanja</vt:lpstr>
      <vt:lpstr>3D printanje</vt:lpstr>
      <vt:lpstr>Proces 3D printanja</vt:lpstr>
      <vt:lpstr>Tehnike 3D printanja</vt:lpstr>
      <vt:lpstr>Primjene 3D printanja</vt:lpstr>
      <vt:lpstr>Prednosti tehnologije 3D printanja:</vt:lpstr>
      <vt:lpstr>Nedostaci tehnologije 3D printanja:</vt:lpstr>
      <vt:lpstr>Izvedbe FDM 3D printera</vt:lpstr>
      <vt:lpstr>3D printer</vt:lpstr>
      <vt:lpstr>Live DEMO</vt:lpstr>
      <vt:lpstr>Šta smo danas trebali naučiti</vt:lpstr>
      <vt:lpstr>KVIZ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Omer Edinović</dc:creator>
  <cp:lastModifiedBy>Edin Omerović</cp:lastModifiedBy>
  <cp:revision>48</cp:revision>
  <dcterms:created xsi:type="dcterms:W3CDTF">2020-11-27T10:24:49Z</dcterms:created>
  <dcterms:modified xsi:type="dcterms:W3CDTF">2021-11-08T21:33:10Z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