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33729810"/>
        <c:axId val="86056529"/>
      </c:barChart>
      <c:catAx>
        <c:axId val="33729810"/>
        <c:scaling>
          <c:orientation val="minMax"/>
        </c:scaling>
        <c:delete val="0"/>
        <c:axPos val="b"/>
        <c:numFmt formatCode="[$-809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86056529"/>
        <c:crosses val="autoZero"/>
        <c:auto val="1"/>
        <c:lblAlgn val="ctr"/>
        <c:lblOffset val="100"/>
        <c:noMultiLvlLbl val="0"/>
      </c:catAx>
      <c:valAx>
        <c:axId val="86056529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3372981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525575447570333"/>
          <c:y val="0.0321622958931222"/>
          <c:w val="0.815191815856777"/>
          <c:h val="0.855517070757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75093683"/>
        <c:axId val="28186245"/>
      </c:barChart>
      <c:catAx>
        <c:axId val="75093683"/>
        <c:scaling>
          <c:orientation val="minMax"/>
        </c:scaling>
        <c:delete val="0"/>
        <c:axPos val="b"/>
        <c:numFmt formatCode="[$-809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28186245"/>
        <c:crosses val="autoZero"/>
        <c:auto val="1"/>
        <c:lblAlgn val="ctr"/>
        <c:lblOffset val="100"/>
        <c:noMultiLvlLbl val="0"/>
      </c:catAx>
      <c:valAx>
        <c:axId val="28186245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7509368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7735DE-528F-4138-BF36-848C6D62BCF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9F1DDA-78BF-4B46-86AD-1E21EDA3E50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84FF68-1D5C-49EB-8504-19BF46BC3CA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FBD115-F2B9-4930-8C1D-E50C7EB939D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751E0-EB00-488D-942A-C715FA121C5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C9E7E-8DCD-4275-98D4-B28CCEDC97C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82FADB-A486-4365-8BFB-BB618637392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B76F2-2E65-4911-8299-B7ADD50DA59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75B4E9-0821-4CED-A117-B26AB011899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5AC81-13B2-412C-825C-E9D80AB3FD3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D6535-2868-4943-94B8-BD179565CD0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FFE047-C45B-4538-9FCE-FB36BD6A167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8CD95-987B-4427-9802-F8879C7748F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3495F-DE05-406B-A513-84D4C565D61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C5FBA1-7F99-4C13-973B-29BF05AF208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EC6471-E14A-4DE8-9C87-D4224C2FFEF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C96852-EA73-4895-945B-287C5E76306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BEE8F3-EFA7-4858-8B02-676D985809E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C6BD7-BE26-49F2-ACF5-B0FB71D7529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41A726-0F89-4E16-AEB4-4188E623785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6F0DCD-A937-46C2-B797-FBCB9692327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386D7-15AF-4875-BB8A-AB513282A13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7264CB-E0F6-4874-B1B7-5A432FA8BCB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43A89-F7F9-4CBF-983E-EA9BA78E89F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9FEF1F-3998-4A7C-A732-3332C8A8EFE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A816E4-1AFC-4858-A943-D1AAF947530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CE01F1-591C-4E8A-819C-8DDA41EFACC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CAABB7-3C52-4A86-B019-55B8F5F0073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B8AB6-AC26-4C86-B017-6952C7F8DB4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38613-2775-4B1C-BBCD-4C8D8D4BF24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E086B0-49E7-466A-AC6E-B1A98EF2BE6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6F7777-2FF5-490D-8505-2C995B8EA5B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CBF650-4059-4FAA-9DB2-1D19395BA0F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7196E5-9B5E-4964-AB2D-FF67EFD9AD0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0CB25C-E9BC-499F-9406-96DF330ADB5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001B6F-E472-4F90-AB91-8DEE633011D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1320" y="0"/>
            <a:ext cx="1642680" cy="164268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560"/>
            <a:ext cx="5137560" cy="5151600"/>
            <a:chOff x="5760" y="-7560"/>
            <a:chExt cx="5137560" cy="515160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1080"/>
              <a:ext cx="5151600" cy="5133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3000"/>
              <a:ext cx="3995640" cy="39816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440"/>
              <a:ext cx="2298600" cy="2290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8960" cy="22903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5B349C5-593B-4C64-A5B3-A7166A699614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42ED6BD-E2A9-446C-8648-1FAA5061DFFF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70;p8"/>
          <p:cNvGrpSpPr/>
          <p:nvPr/>
        </p:nvGrpSpPr>
        <p:grpSpPr>
          <a:xfrm>
            <a:off x="4406760" y="-720"/>
            <a:ext cx="4736520" cy="5144400"/>
            <a:chOff x="4406760" y="-720"/>
            <a:chExt cx="4736520" cy="5144400"/>
          </a:xfrm>
        </p:grpSpPr>
        <p:sp>
          <p:nvSpPr>
            <p:cNvPr id="88" name="Google Shape;71;p8"/>
            <p:cNvSpPr/>
            <p:nvPr/>
          </p:nvSpPr>
          <p:spPr>
            <a:xfrm rot="5400000">
              <a:off x="4407840" y="-1440"/>
              <a:ext cx="4733640" cy="473652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72;p8"/>
            <p:cNvSpPr/>
            <p:nvPr/>
          </p:nvSpPr>
          <p:spPr>
            <a:xfrm rot="5400000">
              <a:off x="4841640" y="5040"/>
              <a:ext cx="4297680" cy="42858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73;p8"/>
            <p:cNvSpPr/>
            <p:nvPr/>
          </p:nvSpPr>
          <p:spPr>
            <a:xfrm rot="16200000">
              <a:off x="5618520" y="123768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74;p8"/>
            <p:cNvSpPr/>
            <p:nvPr/>
          </p:nvSpPr>
          <p:spPr>
            <a:xfrm flipH="1">
              <a:off x="5849280" y="1443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75;p8"/>
            <p:cNvSpPr/>
            <p:nvPr/>
          </p:nvSpPr>
          <p:spPr>
            <a:xfrm rot="16200000">
              <a:off x="5987160" y="247068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76;p8"/>
            <p:cNvSpPr/>
            <p:nvPr/>
          </p:nvSpPr>
          <p:spPr>
            <a:xfrm flipH="1">
              <a:off x="6221520" y="26773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77;p8"/>
            <p:cNvSpPr/>
            <p:nvPr/>
          </p:nvSpPr>
          <p:spPr>
            <a:xfrm rot="16200000">
              <a:off x="6675480" y="18633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78;p8"/>
            <p:cNvSpPr/>
            <p:nvPr/>
          </p:nvSpPr>
          <p:spPr>
            <a:xfrm flipH="1">
              <a:off x="6907320" y="206964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79;p8"/>
            <p:cNvSpPr/>
            <p:nvPr/>
          </p:nvSpPr>
          <p:spPr>
            <a:xfrm rot="16200000">
              <a:off x="6861240" y="2478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80;p8"/>
            <p:cNvSpPr/>
            <p:nvPr/>
          </p:nvSpPr>
          <p:spPr>
            <a:xfrm flipH="1">
              <a:off x="7964640" y="26931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81;p8"/>
            <p:cNvSpPr/>
            <p:nvPr/>
          </p:nvSpPr>
          <p:spPr>
            <a:xfrm flipH="1">
              <a:off x="8144280" y="33091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82;p8"/>
            <p:cNvSpPr/>
            <p:nvPr/>
          </p:nvSpPr>
          <p:spPr>
            <a:xfrm rot="16200000">
              <a:off x="7047720" y="30963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83;p8"/>
            <p:cNvSpPr/>
            <p:nvPr/>
          </p:nvSpPr>
          <p:spPr>
            <a:xfrm flipH="1">
              <a:off x="7275960" y="330264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84;p8"/>
            <p:cNvSpPr/>
            <p:nvPr/>
          </p:nvSpPr>
          <p:spPr>
            <a:xfrm rot="16200000">
              <a:off x="7227360" y="37123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85;p8"/>
            <p:cNvSpPr/>
            <p:nvPr/>
          </p:nvSpPr>
          <p:spPr>
            <a:xfrm flipH="1">
              <a:off x="7461720" y="391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86;p8"/>
            <p:cNvSpPr/>
            <p:nvPr/>
          </p:nvSpPr>
          <p:spPr>
            <a:xfrm rot="16200000">
              <a:off x="8102520" y="371988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87;p8"/>
            <p:cNvSpPr/>
            <p:nvPr/>
          </p:nvSpPr>
          <p:spPr>
            <a:xfrm flipH="1">
              <a:off x="8333640" y="39261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88;p8"/>
            <p:cNvSpPr/>
            <p:nvPr/>
          </p:nvSpPr>
          <p:spPr>
            <a:xfrm rot="16200000">
              <a:off x="8288280" y="433584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DECF3AF-AAF7-41CB-B32F-67C88DAFB6A9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Arial"/>
                <a:ea typeface="Arial"/>
              </a:rPr>
              <a:t>Programiranje u  Python-u</a:t>
            </a:r>
            <a:endParaRPr b="0" lang="en-GB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INDENTACIJA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69" name="Google Shape;205;p24" descr=""/>
          <p:cNvPicPr/>
          <p:nvPr/>
        </p:nvPicPr>
        <p:blipFill>
          <a:blip r:embed="rId1"/>
          <a:stretch/>
        </p:blipFill>
        <p:spPr>
          <a:xfrm>
            <a:off x="98280" y="1634040"/>
            <a:ext cx="4645800" cy="281808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320000" y="1800000"/>
            <a:ext cx="5648760" cy="2404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12600">
              <a:lnSpc>
                <a:spcPct val="115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print(’’HELLO  WORLD!’’)  </a:t>
            </a:r>
            <a:endParaRPr b="0" lang="en-GB" sz="20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print(’’OVO  JE  BLOK  1’’)</a:t>
            </a:r>
            <a:endParaRPr b="0" lang="en-GB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print(’’OVO  JE  BLOK  2’’)  </a:t>
            </a:r>
            <a:endParaRPr b="0" lang="en-GB" sz="20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print(’’OVO  JE  BLOK  3’’)</a:t>
            </a:r>
            <a:endParaRPr b="0" lang="en-GB" sz="2000" spc="-1" strike="noStrike">
              <a:latin typeface="Arial"/>
            </a:endParaRPr>
          </a:p>
          <a:p>
            <a:pPr marL="12600" indent="4446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print(’’OVO  JE  OPET  BLOK  2’’)</a:t>
            </a:r>
            <a:endParaRPr b="0" lang="en-GB" sz="2000" spc="-1" strike="noStrike">
              <a:latin typeface="Arial"/>
            </a:endParaRPr>
          </a:p>
          <a:p>
            <a:pPr marL="12600" indent="4446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print(’’OVO  JE  OPET  BLOK  1’’)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IF… ELSE…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297440" y="1307880"/>
            <a:ext cx="7038000" cy="3472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marL="457200" indent="-345960">
              <a:lnSpc>
                <a:spcPct val="115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Odluke / grananje u Pythonu su realizovani </a:t>
            </a:r>
            <a:r>
              <a:rPr b="1" i="1" lang="en" sz="2100" spc="-1" strike="noStrike">
                <a:solidFill>
                  <a:srgbClr val="ffffff"/>
                </a:solidFill>
                <a:latin typeface="Arial"/>
                <a:ea typeface="Arial"/>
              </a:rPr>
              <a:t>if – else </a:t>
            </a: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odlukama (blokovima)</a:t>
            </a:r>
            <a:endParaRPr b="0" lang="en-GB" sz="2000" spc="-1" strike="noStrike">
              <a:latin typeface="Arial"/>
            </a:endParaRPr>
          </a:p>
          <a:p>
            <a:pPr marL="457200" indent="-3459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if-else omogućava linearnom programu izbor jedne od dvije mogućnosti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grananja, te različit način izvršavanja u zavisnosti od izbora</a:t>
            </a:r>
            <a:endParaRPr b="0" lang="en-GB" sz="2000" spc="-1" strike="noStrike">
              <a:latin typeface="Arial"/>
            </a:endParaRPr>
          </a:p>
          <a:p>
            <a:pPr marL="457200" indent="-345960">
              <a:lnSpc>
                <a:spcPct val="11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if ide uz novi blok kôda, koji se izvršava samo ako je uslov/izraz koji se u  if-u ispituje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ISPUNJEN</a:t>
            </a:r>
            <a:endParaRPr b="0" lang="en-GB" sz="2000" spc="-1" strike="noStrike">
              <a:latin typeface="Arial"/>
            </a:endParaRPr>
          </a:p>
          <a:p>
            <a:pPr marL="457200" indent="-3459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Ako uslov </a:t>
            </a:r>
            <a:r>
              <a:rPr b="1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NIJE </a:t>
            </a: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ispunjen, onda se izvršava else blok kôda</a:t>
            </a:r>
            <a:endParaRPr b="0" lang="en-GB" sz="2000" spc="-1" strike="noStrike">
              <a:latin typeface="Arial"/>
            </a:endParaRPr>
          </a:p>
          <a:p>
            <a:pPr marL="457200" indent="-3459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Primjer: provjera da li je broj pozitivan.</a:t>
            </a:r>
            <a:endParaRPr b="0" lang="en-GB" sz="2000" spc="-1" strike="noStrike">
              <a:latin typeface="Arial"/>
            </a:endParaRPr>
          </a:p>
          <a:p>
            <a:pPr marL="457200" indent="-3459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if-else odluke se u velikoj količini koriste u programiranju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88" dur="indefinite" restart="never" nodeType="tmRoot">
          <p:childTnLst>
            <p:seq>
              <p:cTn id="189" dur="indefinite" nodeType="mainSeq"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000"/>
                            </p:stCondLst>
                            <p:childTnLst>
                              <p:par>
                                <p:cTn id="20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0"/>
                            </p:stCondLst>
                            <p:childTnLst>
                              <p:par>
                                <p:cTn id="21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000"/>
                            </p:stCondLst>
                            <p:childTnLst>
                              <p:par>
                                <p:cTn id="2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2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10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2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10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OPŠTI OBLIK IF-ELSE BLOKA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74" name="Google Shape;224;p27" descr=""/>
          <p:cNvPicPr/>
          <p:nvPr/>
        </p:nvPicPr>
        <p:blipFill>
          <a:blip r:embed="rId1"/>
          <a:stretch/>
        </p:blipFill>
        <p:spPr>
          <a:xfrm>
            <a:off x="103680" y="1384200"/>
            <a:ext cx="8935560" cy="333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76" name=""/>
          <p:cNvGraphicFramePr/>
          <p:nvPr/>
        </p:nvGraphicFramePr>
        <p:xfrm>
          <a:off x="1297440" y="1567440"/>
          <a:ext cx="7038000" cy="291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77" name="Google Shape;231;p28" descr=""/>
          <p:cNvPicPr/>
          <p:nvPr/>
        </p:nvPicPr>
        <p:blipFill>
          <a:blip r:embed="rId2"/>
          <a:srcRect l="0" t="3947" r="0" b="4696"/>
          <a:stretch/>
        </p:blipFill>
        <p:spPr>
          <a:xfrm>
            <a:off x="276120" y="222120"/>
            <a:ext cx="8590320" cy="469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KRATKI PRIMJERI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403200">
              <a:lnSpc>
                <a:spcPct val="115000"/>
              </a:lnSpc>
              <a:spcBef>
                <a:spcPts val="799"/>
              </a:spcBef>
              <a:buClr>
                <a:srgbClr val="ffffff"/>
              </a:buClr>
              <a:buFont typeface="Arial"/>
              <a:buAutoNum type="arabicPeriod"/>
              <a:tabLst>
                <a:tab algn="l" pos="408240"/>
              </a:tabLst>
            </a:pPr>
            <a:r>
              <a:rPr b="0" i="1" lang="en" sz="2750" spc="-1" strike="noStrike">
                <a:solidFill>
                  <a:srgbClr val="ffffff"/>
                </a:solidFill>
                <a:latin typeface="Arial"/>
                <a:ea typeface="Arial"/>
              </a:rPr>
              <a:t>Napisati program koji provjerava da li je uneseni broj 7.</a:t>
            </a:r>
            <a:endParaRPr b="0" lang="en-GB" sz="2750" spc="-1" strike="noStrike">
              <a:latin typeface="Arial"/>
            </a:endParaRPr>
          </a:p>
          <a:p>
            <a:pPr marL="457200" indent="-403200">
              <a:lnSpc>
                <a:spcPct val="136000"/>
              </a:lnSpc>
              <a:buClr>
                <a:srgbClr val="ffffff"/>
              </a:buClr>
              <a:buFont typeface="Arial"/>
              <a:buAutoNum type="arabicPeriod"/>
              <a:tabLst>
                <a:tab algn="l" pos="408240"/>
              </a:tabLst>
            </a:pPr>
            <a:r>
              <a:rPr b="0" i="1" lang="en" sz="2750" spc="-1" strike="noStrike">
                <a:solidFill>
                  <a:srgbClr val="ffffff"/>
                </a:solidFill>
                <a:latin typeface="Arial"/>
                <a:ea typeface="Arial"/>
              </a:rPr>
              <a:t>Napisati program koji ispituje da li je broj veći od nule.  Ako jest, ispisati poruku „Veci je!“, ako nije, treba ispisati  taj broj.</a:t>
            </a:r>
            <a:endParaRPr b="0" lang="en-GB" sz="2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242;p30" descr=""/>
          <p:cNvPicPr/>
          <p:nvPr/>
        </p:nvPicPr>
        <p:blipFill>
          <a:blip r:embed="rId1"/>
          <a:stretch/>
        </p:blipFill>
        <p:spPr>
          <a:xfrm>
            <a:off x="89640" y="96840"/>
            <a:ext cx="6170760" cy="239760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43;p30" descr=""/>
          <p:cNvPicPr/>
          <p:nvPr/>
        </p:nvPicPr>
        <p:blipFill>
          <a:blip r:embed="rId2"/>
          <a:stretch/>
        </p:blipFill>
        <p:spPr>
          <a:xfrm>
            <a:off x="2845440" y="2635200"/>
            <a:ext cx="6170760" cy="23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USLOVI U IF BLOKU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83" name="Google Shape;249;p31" descr=""/>
          <p:cNvPicPr/>
          <p:nvPr/>
        </p:nvPicPr>
        <p:blipFill>
          <a:blip r:embed="rId1"/>
          <a:stretch/>
        </p:blipFill>
        <p:spPr>
          <a:xfrm>
            <a:off x="1185480" y="1088640"/>
            <a:ext cx="6771960" cy="39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254;p32" descr=""/>
          <p:cNvPicPr/>
          <p:nvPr/>
        </p:nvPicPr>
        <p:blipFill>
          <a:blip r:embed="rId1"/>
          <a:stretch/>
        </p:blipFill>
        <p:spPr>
          <a:xfrm>
            <a:off x="152280" y="206280"/>
            <a:ext cx="2008800" cy="43329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55;p32" descr=""/>
          <p:cNvPicPr/>
          <p:nvPr/>
        </p:nvPicPr>
        <p:blipFill>
          <a:blip r:embed="rId2"/>
          <a:stretch/>
        </p:blipFill>
        <p:spPr>
          <a:xfrm>
            <a:off x="2314440" y="210960"/>
            <a:ext cx="2951640" cy="43232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56;p32" descr=""/>
          <p:cNvPicPr/>
          <p:nvPr/>
        </p:nvPicPr>
        <p:blipFill>
          <a:blip r:embed="rId3"/>
          <a:stretch/>
        </p:blipFill>
        <p:spPr>
          <a:xfrm>
            <a:off x="5419800" y="591840"/>
            <a:ext cx="3570840" cy="35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LOGIČKI OPERATORI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6000"/>
          </a:bodyPr>
          <a:p>
            <a:pPr marL="457200" indent="-33516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Logički operatori se koriste kada je potrebno više uslova  navesti u if bloku</a:t>
            </a:r>
            <a:endParaRPr b="0" lang="en-GB" sz="2400" spc="-1" strike="noStrike">
              <a:latin typeface="Arial"/>
            </a:endParaRPr>
          </a:p>
          <a:p>
            <a:pPr marL="457200" indent="-33516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Kada je potrebno navesti više od jednog uslova i pri tome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SVI  MORAJU BITI ISPUNJENI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koristi se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and</a:t>
            </a:r>
            <a:endParaRPr b="0" lang="en-GB" sz="2400" spc="-1" strike="noStrike">
              <a:latin typeface="Arial"/>
            </a:endParaRPr>
          </a:p>
          <a:p>
            <a:pPr marL="457200" indent="-3351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Kada je potrebno navesti više od jednog uslova i pri tome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BAR</a:t>
            </a:r>
            <a:endParaRPr b="0" lang="en-GB" sz="2400" spc="-1" strike="noStrike">
              <a:latin typeface="Arial"/>
            </a:endParaRPr>
          </a:p>
          <a:p>
            <a:pPr marL="24120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JEDAN MORA BITI ISPUNJEN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koristi se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endParaRPr b="0" lang="en-GB" sz="2400" spc="-1" strike="noStrike">
              <a:latin typeface="Arial"/>
            </a:endParaRPr>
          </a:p>
          <a:p>
            <a:pPr marL="457200" indent="-33516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Kada je potrebno da navedeni uslov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NIJE ISPUNJEN 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onda se  koristi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not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000"/>
                            </p:stCondLst>
                            <p:childTnLst>
                              <p:par>
                                <p:cTn id="3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4000"/>
                            </p:stCondLst>
                            <p:childTnLst>
                              <p:par>
                                <p:cTn id="3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3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10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3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10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ELIF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000" cy="3198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80880">
              <a:lnSpc>
                <a:spcPct val="115000"/>
              </a:lnSpc>
              <a:spcBef>
                <a:spcPts val="901"/>
              </a:spcBef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elif je nastao kao spoj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if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else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naredbi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Koristi se poslije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if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ispitivanja, a prije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else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bloka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Može se prevesti kao: „</a:t>
            </a:r>
            <a:r>
              <a:rPr b="0" i="1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Ako if nije ispunjen ispitaj ovo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…“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Može se shvatiti kao još jedan dodatni if, s tim što se uštedi  vremena pri provjeravanju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000"/>
                            </p:stCondLst>
                            <p:childTnLst>
                              <p:par>
                                <p:cTn id="35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6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000"/>
                            </p:stCondLst>
                            <p:childTnLst>
                              <p:par>
                                <p:cTn id="35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0"/>
                            </p:stCondLst>
                            <p:childTnLst>
                              <p:par>
                                <p:cTn id="36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PONAVLJANJE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297440" y="182340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80880">
              <a:lnSpc>
                <a:spcPct val="115000"/>
              </a:lnSpc>
              <a:spcBef>
                <a:spcPts val="901"/>
              </a:spcBef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Ispisi i varijable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operatori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input()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Tipovi podataka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Pretvaranja iz jednog tipa u drugi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48" name="Google Shape;141;p14" descr=""/>
          <p:cNvPicPr/>
          <p:nvPr/>
        </p:nvPicPr>
        <p:blipFill>
          <a:blip r:embed="rId1"/>
          <a:stretch/>
        </p:blipFill>
        <p:spPr>
          <a:xfrm>
            <a:off x="4275720" y="1113480"/>
            <a:ext cx="4546440" cy="216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SINTAKSA ELIF-A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500328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80880" algn="just">
              <a:lnSpc>
                <a:spcPct val="115000"/>
              </a:lnSpc>
              <a:spcBef>
                <a:spcPts val="99"/>
              </a:spcBef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Broj elif blokova nije  ograničen</a:t>
            </a:r>
            <a:endParaRPr b="0" lang="en-GB" sz="2400" spc="-1" strike="noStrike"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Dozvoljen je proizvoljan broj  elif blokova koristiti, sve dok  postoji logički smisao</a:t>
            </a:r>
            <a:endParaRPr b="0" lang="en-GB" sz="2400" spc="-1" strike="noStrike"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Nije dozvoljeno poslije else</a:t>
            </a:r>
            <a:endParaRPr b="0" lang="en-GB" sz="2400" spc="-1" strike="noStrike">
              <a:latin typeface="Arial"/>
            </a:endParaRPr>
          </a:p>
          <a:p>
            <a:pPr marL="30492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bloka koristiti elif blok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3" name="Google Shape;281;p36" descr=""/>
          <p:cNvPicPr/>
          <p:nvPr/>
        </p:nvPicPr>
        <p:blipFill>
          <a:blip r:embed="rId1"/>
          <a:stretch/>
        </p:blipFill>
        <p:spPr>
          <a:xfrm>
            <a:off x="5687640" y="393840"/>
            <a:ext cx="3374640" cy="426600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/>
          <p:nvPr/>
        </p:nvSpPr>
        <p:spPr>
          <a:xfrm rot="23400">
            <a:off x="6659640" y="2701800"/>
            <a:ext cx="1077480" cy="35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3465a4"/>
                </a:solidFill>
                <a:latin typeface="Arial"/>
                <a:ea typeface="DejaVu Sans"/>
              </a:rPr>
              <a:t>uslov 3:</a:t>
            </a:r>
            <a:endParaRPr b="0" lang="en-GB" sz="18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0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000"/>
                            </p:stCondLst>
                            <p:childTnLst>
                              <p:par>
                                <p:cTn id="3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000"/>
                            </p:stCondLst>
                            <p:childTnLst>
                              <p:par>
                                <p:cTn id="38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1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0"/>
                            </p:stCondLst>
                            <p:childTnLst>
                              <p:par>
                                <p:cTn id="3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10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PRIMJER KORIŠĆENJA ELIF-A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pic>
        <p:nvPicPr>
          <p:cNvPr id="197" name="Google Shape;288;p37" descr=""/>
          <p:cNvPicPr/>
          <p:nvPr/>
        </p:nvPicPr>
        <p:blipFill>
          <a:blip r:embed="rId1"/>
          <a:stretch/>
        </p:blipFill>
        <p:spPr>
          <a:xfrm>
            <a:off x="391320" y="1150200"/>
            <a:ext cx="8360640" cy="37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392" dur="indefinite" restart="never" nodeType="tmRoot">
          <p:childTnLst>
            <p:seq>
              <p:cTn id="393" dur="indefinite" nodeType="mainSeq">
                <p:childTnLst>
                  <p:par>
                    <p:cTn id="394" fill="hold">
                      <p:stCondLst>
                        <p:cond delay="0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97440" y="31752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UGNIJEŽDENI IF-ELSE BLOKOVI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99" name="Google Shape;294;p38" descr=""/>
          <p:cNvPicPr/>
          <p:nvPr/>
        </p:nvPicPr>
        <p:blipFill>
          <a:blip r:embed="rId1"/>
          <a:stretch/>
        </p:blipFill>
        <p:spPr>
          <a:xfrm>
            <a:off x="1810800" y="1038960"/>
            <a:ext cx="5521680" cy="40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4" dur="indefinite" restart="never" nodeType="tmRoot">
          <p:childTnLst>
            <p:seq>
              <p:cTn id="405" dur="indefinite" nodeType="mainSeq"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4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UGNIJEŽDENI IF-ELSE BLOKOVI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297440" y="1231560"/>
            <a:ext cx="7038000" cy="3512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9000"/>
          </a:bodyPr>
          <a:p>
            <a:pPr marL="457200" indent="-358200">
              <a:lnSpc>
                <a:spcPct val="119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Ugniježdeni </a:t>
            </a:r>
            <a:r>
              <a:rPr b="1" i="1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if-else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blokovi se koriste kada se u jednom if  ispitivanju uslova treba osvrnuti na drugi uslov i njega ispitati</a:t>
            </a:r>
            <a:endParaRPr b="0" lang="en-GB" sz="2400" spc="-1" strike="noStrike">
              <a:latin typeface="Arial"/>
            </a:endParaRPr>
          </a:p>
          <a:p>
            <a:pPr marL="457200" indent="-358200">
              <a:lnSpc>
                <a:spcPct val="119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Formalno se može reći da je to „if blok u if bloku“</a:t>
            </a:r>
            <a:endParaRPr b="0" lang="en-GB" sz="2400" spc="-1" strike="noStrike">
              <a:latin typeface="Arial"/>
            </a:endParaRPr>
          </a:p>
          <a:p>
            <a:pPr marL="457200" indent="-3582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Kada bismo prevodili u govorni jezik: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2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Ako je ispunjen uslov1, ispitaj uslov2</a:t>
            </a:r>
            <a:endParaRPr b="0" lang="en-GB" sz="25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500"/>
              </a:spcBef>
              <a:buNone/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  <a:p>
            <a:pPr marL="457200" indent="-35820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Ugniježdeni if-else blokovi olakšavaju dosta provjere nekih  uslova, ali isto tako otežavaju čitljivost koda!</a:t>
            </a:r>
            <a:endParaRPr b="0" lang="en-GB" sz="2400" spc="-1" strike="noStrike">
              <a:latin typeface="Arial"/>
            </a:endParaRPr>
          </a:p>
        </p:txBody>
      </p:sp>
    </p:spTree>
  </p:cSld>
  <p:transition spd="slow">
    <p:push dir="l"/>
  </p:transition>
  <p:timing>
    <p:tnLst>
      <p:par>
        <p:cTn id="416" dur="indefinite" restart="never" nodeType="tmRoot">
          <p:childTnLst>
            <p:seq>
              <p:cTn id="417" dur="indefinite" nodeType="mainSeq">
                <p:childTnLst>
                  <p:par>
                    <p:cTn id="418" fill="hold">
                      <p:stCondLst>
                        <p:cond delay="0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000"/>
                            </p:stCondLst>
                            <p:childTnLst>
                              <p:par>
                                <p:cTn id="42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000"/>
                            </p:stCondLst>
                            <p:childTnLst>
                              <p:par>
                                <p:cTn id="4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4" dur="10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000"/>
                            </p:stCondLst>
                            <p:childTnLst>
                              <p:par>
                                <p:cTn id="43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2" dur="10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10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4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0" dur="10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PRIMJERI ZA VJEŽBU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1000" y="1366200"/>
            <a:ext cx="8912520" cy="3583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40824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Unijeti neki broj i provjeriti da li je on  djeljiv sa 7.</a:t>
            </a:r>
            <a:endParaRPr b="0" lang="en-GB" sz="2200" spc="-1" strike="noStrike">
              <a:latin typeface="Arial"/>
            </a:endParaRPr>
          </a:p>
          <a:p>
            <a:pPr marL="457200" indent="-368280">
              <a:lnSpc>
                <a:spcPct val="96000"/>
              </a:lnSpc>
              <a:buClr>
                <a:srgbClr val="ffffff"/>
              </a:buClr>
              <a:buFont typeface="Arial"/>
              <a:buAutoNum type="arabicPeriod"/>
              <a:tabLst>
                <a:tab algn="l" pos="40824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Unijeti dva broja i sabrati ih. Ispisati da li je ili nije suma ta dva  broja veća od 20.</a:t>
            </a:r>
            <a:endParaRPr b="0" lang="en-GB" sz="2200" spc="-1" strike="noStrike">
              <a:latin typeface="Arial"/>
            </a:endParaRPr>
          </a:p>
          <a:p>
            <a:pPr marL="457200" indent="-368280">
              <a:lnSpc>
                <a:spcPct val="99000"/>
              </a:lnSpc>
              <a:buClr>
                <a:srgbClr val="ffffff"/>
              </a:buClr>
              <a:buFont typeface="Arial"/>
              <a:buAutoNum type="arabicPeriod"/>
              <a:tabLst>
                <a:tab algn="l" pos="40824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Napisati program koji treba korisniku omogućiti unos broja bodova  od </a:t>
            </a:r>
            <a:r>
              <a:rPr b="1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1-100</a:t>
            </a: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. Zatim program treba prema bodovnoj skali za svaki broj  bodova ispisati koju ocjenu je učenik dobio. Bodovne pragove je potrebno  odrediti kao uslove u </a:t>
            </a:r>
            <a:r>
              <a:rPr b="1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elif </a:t>
            </a: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blokovima prema standardnoj tablici  bodovanja ucenika.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7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2000"/>
                            </p:stCondLst>
                            <p:childTnLst>
                              <p:par>
                                <p:cTn id="4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000"/>
                            </p:stCondLst>
                            <p:childTnLst>
                              <p:par>
                                <p:cTn id="4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4000"/>
                            </p:stCondLst>
                            <p:childTnLst>
                              <p:par>
                                <p:cTn id="4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040" cy="352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Hvala na pažnji!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0" dur="indefinite" restart="never" nodeType="tmRoot">
          <p:childTnLst>
            <p:seq>
              <p:cTn id="471" dur="indefinite" nodeType="mainSeq">
                <p:childTnLst>
                  <p:par>
                    <p:cTn id="472" fill="hold">
                      <p:stCondLst>
                        <p:cond delay="0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50" name=""/>
          <p:cNvGraphicFramePr/>
          <p:nvPr/>
        </p:nvGraphicFramePr>
        <p:xfrm>
          <a:off x="1297440" y="1567440"/>
          <a:ext cx="7038000" cy="291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51" name="Google Shape;148;p15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0880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ARITMETIČKI OPERATORI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163520" y="1617480"/>
            <a:ext cx="6928560" cy="3062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7000"/>
          </a:bodyPr>
          <a:p>
            <a:pPr marL="457200" indent="-3808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+, - , *, / i **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Služe za izračunavanje vrijednosti prilikom datih dva ili više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brojeva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Inkrementovanje / dekrementovanje varijable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Operatori // i %</a:t>
            </a:r>
            <a:endParaRPr b="0" lang="en-GB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Parnost i neparnost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4" name="Google Shape;155;p16" descr=""/>
          <p:cNvPicPr/>
          <p:nvPr/>
        </p:nvPicPr>
        <p:blipFill>
          <a:blip r:embed="rId1"/>
          <a:stretch/>
        </p:blipFill>
        <p:spPr>
          <a:xfrm>
            <a:off x="7179480" y="393840"/>
            <a:ext cx="1625760" cy="15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10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10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60;p17" descr=""/>
          <p:cNvPicPr/>
          <p:nvPr/>
        </p:nvPicPr>
        <p:blipFill>
          <a:blip r:embed="rId1"/>
          <a:stretch/>
        </p:blipFill>
        <p:spPr>
          <a:xfrm>
            <a:off x="1347480" y="152280"/>
            <a:ext cx="6448320" cy="48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65;p18" descr=""/>
          <p:cNvPicPr/>
          <p:nvPr/>
        </p:nvPicPr>
        <p:blipFill>
          <a:blip r:embed="rId1"/>
          <a:stretch/>
        </p:blipFill>
        <p:spPr>
          <a:xfrm>
            <a:off x="3793680" y="933120"/>
            <a:ext cx="3566880" cy="409536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66;p18" descr=""/>
          <p:cNvPicPr/>
          <p:nvPr/>
        </p:nvPicPr>
        <p:blipFill>
          <a:blip r:embed="rId2"/>
          <a:stretch/>
        </p:blipFill>
        <p:spPr>
          <a:xfrm>
            <a:off x="1364400" y="916560"/>
            <a:ext cx="1349640" cy="412884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67;p18"/>
          <p:cNvSpPr/>
          <p:nvPr/>
        </p:nvSpPr>
        <p:spPr>
          <a:xfrm rot="16200000">
            <a:off x="-318600" y="2610360"/>
            <a:ext cx="2405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1260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Arial"/>
                <a:ea typeface="Arial"/>
              </a:rPr>
              <a:t>LINEARNO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9" name="Google Shape;168;p18"/>
          <p:cNvSpPr/>
          <p:nvPr/>
        </p:nvSpPr>
        <p:spPr>
          <a:xfrm rot="5400000">
            <a:off x="6645960" y="2609280"/>
            <a:ext cx="299880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1260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Arial"/>
                <a:ea typeface="Arial"/>
              </a:rPr>
              <a:t>NELINEARNO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0" name="Google Shape;169;p18"/>
          <p:cNvSpPr/>
          <p:nvPr/>
        </p:nvSpPr>
        <p:spPr>
          <a:xfrm>
            <a:off x="242280" y="4680"/>
            <a:ext cx="89935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Arial"/>
                <a:ea typeface="Arial"/>
              </a:rPr>
              <a:t>LINEARNO I NELINEARNO PROGRAMIRANJE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97440" y="54612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ISKAZI / IZRAZI (</a:t>
            </a:r>
            <a:r>
              <a:rPr b="0" i="1" lang="en" sz="3800" spc="-1" strike="noStrike">
                <a:solidFill>
                  <a:srgbClr val="ffffff"/>
                </a:solidFill>
                <a:latin typeface="Arial"/>
                <a:ea typeface="Arial"/>
              </a:rPr>
              <a:t>EXPRESSIONS)</a:t>
            </a:r>
            <a:endParaRPr b="0" lang="en-GB" sz="38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4000"/>
          </a:bodyPr>
          <a:p>
            <a:pPr marL="457200" indent="-35820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Izrazi u programiranju su kombinacije više varijabli, operatora i  funkcija na osnovu kojih računar donosi odluku o istinitosti  izraza</a:t>
            </a:r>
            <a:endParaRPr b="0" lang="en-GB" sz="2400" spc="-1" strike="noStrike">
              <a:latin typeface="Arial"/>
            </a:endParaRPr>
          </a:p>
          <a:p>
            <a:pPr marL="457200" indent="-3582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Izrazi mogu biti tačni (TRUE) ili netačni (FALSE)</a:t>
            </a:r>
            <a:endParaRPr b="0" lang="en-GB" sz="2400" spc="-1" strike="noStrike">
              <a:latin typeface="Arial"/>
            </a:endParaRPr>
          </a:p>
          <a:p>
            <a:pPr marL="457200" indent="-3582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Primjeri izraza u Python-u:</a:t>
            </a:r>
            <a:endParaRPr b="0" lang="en-GB" sz="24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2 &gt; 5; 7 == 7; type(7) == type(8); ’a’ != ’b’; a &gt; b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97440" y="6224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GRANANJE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221480" y="192204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9000"/>
          </a:bodyPr>
          <a:p>
            <a:pPr marL="457200" indent="-35820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Grananje predstavlja promjenu toka izvršavanja programa i  omogućavanje specifičnijeg reagovanja programa u zavisnosti  od ispunjenje uslova</a:t>
            </a:r>
            <a:endParaRPr b="0" lang="en-GB" sz="2400" spc="-1" strike="noStrike">
              <a:latin typeface="Arial"/>
            </a:endParaRPr>
          </a:p>
          <a:p>
            <a:pPr marL="457200" indent="-3582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Python prepoznaje kada je izraz tačan a kada je netačan</a:t>
            </a:r>
            <a:endParaRPr b="0" lang="en-GB" sz="2400" spc="-1" strike="noStrike">
              <a:latin typeface="Arial"/>
            </a:endParaRPr>
          </a:p>
          <a:p>
            <a:pPr marL="457200" indent="-358200">
              <a:lnSpc>
                <a:spcPct val="120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Nije moguće da se desi da je izraz i tačan i netačan (tj. Nije  moguće slijediti dvije strelice istovremeno)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5" name="Google Shape;182;p20" descr=""/>
          <p:cNvPicPr/>
          <p:nvPr/>
        </p:nvPicPr>
        <p:blipFill>
          <a:blip r:embed="rId1"/>
          <a:srcRect l="0" t="15355" r="0" b="0"/>
          <a:stretch/>
        </p:blipFill>
        <p:spPr>
          <a:xfrm>
            <a:off x="5709600" y="115560"/>
            <a:ext cx="3320280" cy="17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000"/>
                            </p:stCondLst>
                            <p:childTnLst>
                              <p:par>
                                <p:cTn id="1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1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1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BLOKOVI KODA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marL="457200" indent="-369720">
              <a:lnSpc>
                <a:spcPct val="115000"/>
              </a:lnSpc>
              <a:spcBef>
                <a:spcPts val="901"/>
              </a:spcBef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Poseban dio koda koji predstavlja posebnu cjelinu</a:t>
            </a:r>
            <a:endParaRPr b="0" lang="en-GB" sz="2400" spc="-1" strike="noStrike">
              <a:latin typeface="Arial"/>
            </a:endParaRPr>
          </a:p>
          <a:p>
            <a:pPr marL="457200" indent="-3697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 drugim programskim jezicima se uglavnom koriste vitičaste zagrade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{ i }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da bi se odvojio poseban blok</a:t>
            </a:r>
            <a:endParaRPr b="0" lang="en-GB" sz="2400" spc="-1" strike="noStrike">
              <a:latin typeface="Arial"/>
            </a:endParaRPr>
          </a:p>
          <a:p>
            <a:pPr marL="457200" indent="-3697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40824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Python ne koristi vitičaste zagrade za odvajanje posebnih  dijelova kôda, već </a:t>
            </a:r>
            <a:r>
              <a:rPr b="1" i="1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indentaciju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(1 tab ili 4 razmaka)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0"/>
                            </p:stCondLst>
                            <p:childTnLst>
                              <p:par>
                                <p:cTn id="17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2023-04-14T23:09:45Z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