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Montserrat"/>
      <p:regular r:id="rId25"/>
      <p:bold r:id="rId26"/>
      <p:italic r:id="rId27"/>
      <p:boldItalic r:id="rId28"/>
    </p:embeddedFont>
    <p:embeddedFont>
      <p:font typeface="La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bold.fntdata"/><Relationship Id="rId25" Type="http://schemas.openxmlformats.org/officeDocument/2006/relationships/font" Target="fonts/Montserrat-regular.fntdata"/><Relationship Id="rId28" Type="http://schemas.openxmlformats.org/officeDocument/2006/relationships/font" Target="fonts/Montserrat-boldItalic.fntdata"/><Relationship Id="rId27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italic.fntdata"/><Relationship Id="rId30" Type="http://schemas.openxmlformats.org/officeDocument/2006/relationships/font" Target="fonts/Lat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7af21f86af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7af21f86af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7af21f86af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7af21f86af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7af21f86af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7af21f86af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7af21f86af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7af21f86af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7af21f86af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7af21f86af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7af21f86af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7af21f86af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7af21f86af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7af21f86af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7af21f86af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7af21f86af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7af21f86af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7af21f86af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7af21f86af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7af21f86af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7af21f86af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7af21f86af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af21f86af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7af21f86af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7af21f86af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7af21f86af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7af21f86af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7af21f86af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af21f86af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7af21f86af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7af21f86af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7af21f86af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7af21f86af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7af21f86af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7af21f86af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7af21f86af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31.png"/><Relationship Id="rId5" Type="http://schemas.openxmlformats.org/officeDocument/2006/relationships/image" Target="../media/image14.png"/><Relationship Id="rId6" Type="http://schemas.openxmlformats.org/officeDocument/2006/relationships/image" Target="../media/image20.gif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8.png"/><Relationship Id="rId4" Type="http://schemas.openxmlformats.org/officeDocument/2006/relationships/image" Target="../media/image13.gif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3.png"/><Relationship Id="rId4" Type="http://schemas.openxmlformats.org/officeDocument/2006/relationships/image" Target="../media/image22.png"/><Relationship Id="rId5" Type="http://schemas.openxmlformats.org/officeDocument/2006/relationships/image" Target="../media/image26.png"/><Relationship Id="rId6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Relationship Id="rId4" Type="http://schemas.openxmlformats.org/officeDocument/2006/relationships/image" Target="../media/image24.png"/><Relationship Id="rId5" Type="http://schemas.openxmlformats.org/officeDocument/2006/relationships/image" Target="../media/image34.png"/><Relationship Id="rId6" Type="http://schemas.openxmlformats.org/officeDocument/2006/relationships/image" Target="../media/image30.gif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9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2.png"/><Relationship Id="rId4" Type="http://schemas.openxmlformats.org/officeDocument/2006/relationships/image" Target="../media/image17.png"/><Relationship Id="rId5" Type="http://schemas.openxmlformats.org/officeDocument/2006/relationships/image" Target="../media/image21.gif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5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Programiranje u Python-u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12700" rtl="0" algn="l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Ostale funkcije za upravljanje olovkom</a:t>
            </a:r>
            <a:endParaRPr sz="3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0" name="Google Shape;20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3613" y="1087563"/>
            <a:ext cx="8146674" cy="387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3"/>
          <p:cNvSpPr txBox="1"/>
          <p:nvPr>
            <p:ph type="title"/>
          </p:nvPr>
        </p:nvSpPr>
        <p:spPr>
          <a:xfrm>
            <a:off x="1297500" y="1651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12700" rtl="0" algn="l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Crtanje kružnice</a:t>
            </a:r>
            <a:endParaRPr sz="3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3"/>
          <p:cNvSpPr txBox="1"/>
          <p:nvPr>
            <p:ph idx="1" type="body"/>
          </p:nvPr>
        </p:nvSpPr>
        <p:spPr>
          <a:xfrm>
            <a:off x="1032900" y="926850"/>
            <a:ext cx="39963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</a:pPr>
            <a:r>
              <a:rPr lang="en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circle(r)</a:t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Gdje je  r prečnik kružnice</a:t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7" name="Google Shape;20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0700" y="170875"/>
            <a:ext cx="3191875" cy="191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3"/>
          <p:cNvPicPr preferRelativeResize="0"/>
          <p:nvPr/>
        </p:nvPicPr>
        <p:blipFill rotWithShape="1">
          <a:blip r:embed="rId4">
            <a:alphaModFix/>
          </a:blip>
          <a:srcRect b="7759" l="15433" r="14792" t="4559"/>
          <a:stretch/>
        </p:blipFill>
        <p:spPr>
          <a:xfrm>
            <a:off x="6252486" y="2277925"/>
            <a:ext cx="2720088" cy="258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5375" y="2295876"/>
            <a:ext cx="3191875" cy="258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3"/>
          <p:cNvPicPr preferRelativeResize="0"/>
          <p:nvPr/>
        </p:nvPicPr>
        <p:blipFill rotWithShape="1">
          <a:blip r:embed="rId6">
            <a:alphaModFix/>
          </a:blip>
          <a:srcRect b="13796" l="17814" r="11323" t="6133"/>
          <a:stretch/>
        </p:blipFill>
        <p:spPr>
          <a:xfrm>
            <a:off x="3814451" y="2295875"/>
            <a:ext cx="2329975" cy="25563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14:prism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12700" rtl="0" algn="l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Boje u Pythonu</a:t>
            </a:r>
            <a:endParaRPr sz="3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4"/>
          <p:cNvSpPr txBox="1"/>
          <p:nvPr>
            <p:ph idx="1" type="body"/>
          </p:nvPr>
        </p:nvSpPr>
        <p:spPr>
          <a:xfrm>
            <a:off x="1068900" y="1407775"/>
            <a:ext cx="4100100" cy="34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93065" lvl="0" marL="457200" rtl="0" algn="l">
              <a:spcBef>
                <a:spcPts val="160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"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Koristi se RGB (</a:t>
            </a:r>
            <a:r>
              <a:rPr lang="en" sz="2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red</a:t>
            </a:r>
            <a:r>
              <a:rPr lang="en"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2800">
                <a:solidFill>
                  <a:srgbClr val="26F62B"/>
                </a:solidFill>
                <a:latin typeface="Arial"/>
                <a:ea typeface="Arial"/>
                <a:cs typeface="Arial"/>
                <a:sym typeface="Arial"/>
              </a:rPr>
              <a:t>green</a:t>
            </a:r>
            <a:r>
              <a:rPr lang="en"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2800">
                <a:solidFill>
                  <a:srgbClr val="006FC0"/>
                </a:solidFill>
                <a:latin typeface="Arial"/>
                <a:ea typeface="Arial"/>
                <a:cs typeface="Arial"/>
                <a:sym typeface="Arial"/>
              </a:rPr>
              <a:t>blue</a:t>
            </a:r>
            <a:r>
              <a:rPr lang="en"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) model</a:t>
            </a:r>
            <a:endParaRPr sz="2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93065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Zauzeće memorije: 3 bajta - za svaku  boju po jedan</a:t>
            </a:r>
            <a:endParaRPr sz="2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93065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Vrijednosti udjela pojedine boje kreće  se u intervalu od 0-255</a:t>
            </a:r>
            <a:endParaRPr sz="2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7" name="Google Shape;21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3725" y="307500"/>
            <a:ext cx="3482825" cy="4528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14:gallery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12700" rtl="0" algn="l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Funkcije za rad s bojama</a:t>
            </a:r>
            <a:endParaRPr sz="3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3" name="Google Shape;22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33225"/>
            <a:ext cx="8839201" cy="24691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14:flip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12700" rtl="0" algn="l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Promjena boje pozadine</a:t>
            </a:r>
            <a:endParaRPr sz="3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6"/>
          <p:cNvSpPr txBox="1"/>
          <p:nvPr>
            <p:ph idx="1" type="body"/>
          </p:nvPr>
        </p:nvSpPr>
        <p:spPr>
          <a:xfrm>
            <a:off x="764100" y="2755650"/>
            <a:ext cx="4760400" cy="18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81000" lvl="0" marL="457200" rtl="0" algn="l"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</a:pPr>
            <a:r>
              <a:rPr lang="en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Ne koristi se promjenljiva t, već riječ turtle</a:t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</a:pPr>
            <a:r>
              <a:rPr lang="en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Boja se navodi kao string pod navodnicima ('</a:t>
            </a:r>
            <a:r>
              <a:rPr lang="en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red</a:t>
            </a:r>
            <a:r>
              <a:rPr lang="en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' ili '</a:t>
            </a:r>
            <a:r>
              <a:rPr lang="en" sz="240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blue</a:t>
            </a:r>
            <a:r>
              <a:rPr lang="en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')</a:t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30" name="Google Shape;23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231650"/>
            <a:ext cx="3505200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26"/>
          <p:cNvPicPr preferRelativeResize="0"/>
          <p:nvPr/>
        </p:nvPicPr>
        <p:blipFill rotWithShape="1">
          <a:blip r:embed="rId4">
            <a:alphaModFix/>
          </a:blip>
          <a:srcRect b="0" l="0" r="0" t="5168"/>
          <a:stretch/>
        </p:blipFill>
        <p:spPr>
          <a:xfrm>
            <a:off x="5524500" y="1023100"/>
            <a:ext cx="3505200" cy="32128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2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7"/>
          <p:cNvSpPr txBox="1"/>
          <p:nvPr>
            <p:ph type="title"/>
          </p:nvPr>
        </p:nvSpPr>
        <p:spPr>
          <a:xfrm>
            <a:off x="1296463" y="157238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12700" rtl="0" algn="l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Primjeri</a:t>
            </a:r>
            <a:endParaRPr sz="3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7" name="Google Shape;23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238" y="3556437"/>
            <a:ext cx="3242125" cy="142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27"/>
          <p:cNvPicPr preferRelativeResize="0"/>
          <p:nvPr/>
        </p:nvPicPr>
        <p:blipFill rotWithShape="1">
          <a:blip r:embed="rId4">
            <a:alphaModFix/>
          </a:blip>
          <a:srcRect b="12208" l="19106" r="15929" t="16358"/>
          <a:stretch/>
        </p:blipFill>
        <p:spPr>
          <a:xfrm>
            <a:off x="6665038" y="1877213"/>
            <a:ext cx="2202725" cy="204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8063" y="1299475"/>
            <a:ext cx="3038475" cy="202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82312" y="1303013"/>
            <a:ext cx="2650890" cy="368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14:gallery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Google Shape;24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3150" y="300025"/>
            <a:ext cx="3086650" cy="313697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52100" y="300021"/>
            <a:ext cx="2578975" cy="22105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6950" y="2030525"/>
            <a:ext cx="2913075" cy="296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28"/>
          <p:cNvPicPr preferRelativeResize="0"/>
          <p:nvPr/>
        </p:nvPicPr>
        <p:blipFill rotWithShape="1">
          <a:blip r:embed="rId6">
            <a:alphaModFix/>
          </a:blip>
          <a:srcRect b="28994" l="15361" r="18312" t="6659"/>
          <a:stretch/>
        </p:blipFill>
        <p:spPr>
          <a:xfrm>
            <a:off x="3252093" y="2571752"/>
            <a:ext cx="2578975" cy="24292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14:prism dir="l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Google Shape;25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875" y="419100"/>
            <a:ext cx="8096250" cy="430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3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60" name="Google Shape;260;p30"/>
          <p:cNvPicPr preferRelativeResize="0"/>
          <p:nvPr/>
        </p:nvPicPr>
        <p:blipFill rotWithShape="1">
          <a:blip r:embed="rId3">
            <a:alphaModFix/>
          </a:blip>
          <a:srcRect b="1071" l="0" r="0" t="1529"/>
          <a:stretch/>
        </p:blipFill>
        <p:spPr>
          <a:xfrm>
            <a:off x="-32150" y="-29225"/>
            <a:ext cx="9208326" cy="5239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14:flip dir="l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Hvala na pažnji!</a:t>
            </a:r>
            <a:endParaRPr/>
          </a:p>
        </p:txBody>
      </p:sp>
      <p:pic>
        <p:nvPicPr>
          <p:cNvPr id="266" name="Google Shape;26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8799" y="1068150"/>
            <a:ext cx="6746400" cy="379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14:prism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„TURTLE“ grafika</a:t>
            </a:r>
            <a:endParaRPr/>
          </a:p>
        </p:txBody>
      </p:sp>
      <p:pic>
        <p:nvPicPr>
          <p:cNvPr id="140" name="Google Shape;14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175" y="1307850"/>
            <a:ext cx="4971437" cy="353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33576" y="420475"/>
            <a:ext cx="2773375" cy="276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14:gallery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 modulu turtle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3534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9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</a:pPr>
            <a:r>
              <a:rPr lang="en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Funkcije za crtanje</a:t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</a:pPr>
            <a:r>
              <a:rPr lang="en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Olovka</a:t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</a:pPr>
            <a:r>
              <a:rPr lang="en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Središte grafičkog prozora (0, 0)</a:t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3125" y="806325"/>
            <a:ext cx="3789019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Svojstva olovke</a:t>
            </a:r>
            <a:endParaRPr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1297500" y="1442375"/>
            <a:ext cx="4249800" cy="30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81000" lvl="0" marL="457200" rtl="0" algn="l">
              <a:spcBef>
                <a:spcPts val="9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</a:pPr>
            <a:r>
              <a:rPr lang="en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Pozicija u prozoru (pomjeraji su zadani u pikselima)</a:t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</a:pPr>
            <a:r>
              <a:rPr lang="en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Orijentacija (zadana u stepenima)</a:t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</a:pPr>
            <a:r>
              <a:rPr lang="en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Boja</a:t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</a:pPr>
            <a:r>
              <a:rPr lang="en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Širina</a:t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</a:pPr>
            <a:r>
              <a:rPr lang="en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Oblik</a:t>
            </a:r>
            <a:endParaRPr/>
          </a:p>
        </p:txBody>
      </p:sp>
      <p:pic>
        <p:nvPicPr>
          <p:cNvPr id="155" name="Google Shape;15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6125" y="1048415"/>
            <a:ext cx="3870875" cy="350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14:prism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500"/>
                                        <p:tgtEl>
                                          <p:spTgt spid="1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500"/>
                                        <p:tgtEl>
                                          <p:spTgt spid="1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500"/>
                                        <p:tgtEl>
                                          <p:spTgt spid="15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500"/>
                                        <p:tgtEl>
                                          <p:spTgt spid="15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500"/>
                                        <p:tgtEl>
                                          <p:spTgt spid="15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Funkcije za pomjeranje olovke</a:t>
            </a:r>
            <a:endParaRPr/>
          </a:p>
        </p:txBody>
      </p:sp>
      <p:pic>
        <p:nvPicPr>
          <p:cNvPr id="161" name="Google Shape;16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4947" y="1219625"/>
            <a:ext cx="3790335" cy="360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79857" y="1257725"/>
            <a:ext cx="3441200" cy="3530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Inicijalizacija varijable</a:t>
            </a:r>
            <a:endParaRPr/>
          </a:p>
        </p:txBody>
      </p:sp>
      <p:sp>
        <p:nvSpPr>
          <p:cNvPr id="168" name="Google Shape;168;p18"/>
          <p:cNvSpPr txBox="1"/>
          <p:nvPr>
            <p:ph idx="1" type="body"/>
          </p:nvPr>
        </p:nvSpPr>
        <p:spPr>
          <a:xfrm>
            <a:off x="992700" y="1262750"/>
            <a:ext cx="4422900" cy="245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Inicijalizacija varijable t, koja će biti korištena kroz program za lakši pristup „turtle“ grafici</a:t>
            </a:r>
            <a:endParaRPr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turtle.done() označava kraj programa (online turtle editor)</a:t>
            </a:r>
            <a:endParaRPr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169" name="Google Shape;16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4400" y="1232300"/>
            <a:ext cx="2765175" cy="164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0775" y="3536772"/>
            <a:ext cx="3055000" cy="1194003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18"/>
          <p:cNvSpPr txBox="1"/>
          <p:nvPr/>
        </p:nvSpPr>
        <p:spPr>
          <a:xfrm>
            <a:off x="4320450" y="3239375"/>
            <a:ext cx="4527600" cy="18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Prilikom korištenja aplikacije potrebno je navesti import turtle prije same inicijalizacije</a:t>
            </a:r>
            <a:endParaRPr sz="20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rgbClr val="FFFFFF"/>
              </a:solidFill>
            </a:endParaRPr>
          </a:p>
          <a:p>
            <a:pPr indent="-3556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Nije neophodno pisati turtle.done()</a:t>
            </a: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14:flip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12700" rtl="0" algn="l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Crtanje cetvorougla</a:t>
            </a:r>
            <a:endParaRPr sz="3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7" name="Google Shape;17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6625" y="72250"/>
            <a:ext cx="2623325" cy="27162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29000" y="2930050"/>
            <a:ext cx="2623325" cy="213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19"/>
          <p:cNvPicPr preferRelativeResize="0"/>
          <p:nvPr/>
        </p:nvPicPr>
        <p:blipFill rotWithShape="1">
          <a:blip r:embed="rId5">
            <a:alphaModFix/>
          </a:blip>
          <a:srcRect b="2448" l="2520" r="2349" t="4786"/>
          <a:stretch/>
        </p:blipFill>
        <p:spPr>
          <a:xfrm>
            <a:off x="1534525" y="1238925"/>
            <a:ext cx="3459775" cy="327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0"/>
          <p:cNvSpPr txBox="1"/>
          <p:nvPr>
            <p:ph type="title"/>
          </p:nvPr>
        </p:nvSpPr>
        <p:spPr>
          <a:xfrm>
            <a:off x="1297500" y="1651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12700" rtl="0" algn="l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Crtanje trougla</a:t>
            </a:r>
            <a:endParaRPr sz="3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5" name="Google Shape;18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802150"/>
            <a:ext cx="4676624" cy="190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36750" y="2878750"/>
            <a:ext cx="2634425" cy="2133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26524" y="1462300"/>
            <a:ext cx="2865075" cy="2481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14:flip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12700" rtl="0" algn="l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Crtanje n-tougla</a:t>
            </a:r>
            <a:endParaRPr sz="3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1"/>
          <p:cNvSpPr txBox="1"/>
          <p:nvPr>
            <p:ph idx="1" type="body"/>
          </p:nvPr>
        </p:nvSpPr>
        <p:spPr>
          <a:xfrm>
            <a:off x="1297500" y="1465425"/>
            <a:ext cx="7038900" cy="32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-369570" lvl="0" marL="457200" rtl="0" algn="l"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Opšti kod za crtanje n-tougla:</a:t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73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for </a:t>
            </a:r>
            <a:r>
              <a:rPr lang="en"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 sz="28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in </a:t>
            </a:r>
            <a:r>
              <a:rPr lang="en" sz="2800">
                <a:solidFill>
                  <a:srgbClr val="6F2F9F"/>
                </a:solidFill>
                <a:latin typeface="Arial"/>
                <a:ea typeface="Arial"/>
                <a:cs typeface="Arial"/>
                <a:sym typeface="Arial"/>
              </a:rPr>
              <a:t>range </a:t>
            </a:r>
            <a:r>
              <a:rPr lang="en"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(n):</a:t>
            </a:r>
            <a:endParaRPr sz="2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73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	fd(a)</a:t>
            </a:r>
            <a:endParaRPr sz="2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73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	lt(360/n)</a:t>
            </a:r>
            <a:endParaRPr sz="2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957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Gdje je a dužina stranice n-tougla, a n broj uglova.</a:t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957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Zadatak: Nacrtati petougao proizvoljnih dimenzija!</a:t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14:gallery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