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65" r:id="rId6"/>
    <p:sldId id="266" r:id="rId7"/>
    <p:sldId id="264" r:id="rId8"/>
    <p:sldId id="259" r:id="rId9"/>
    <p:sldId id="270" r:id="rId10"/>
    <p:sldId id="268" r:id="rId11"/>
    <p:sldId id="271" r:id="rId12"/>
    <p:sldId id="272" r:id="rId13"/>
    <p:sldId id="273" r:id="rId14"/>
    <p:sldId id="267" r:id="rId15"/>
    <p:sldId id="274" r:id="rId16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Lucida Calligraphy" panose="03010101010101010101" pitchFamily="66" charset="0"/>
      <p:regular r:id="rId26"/>
    </p:embeddedFont>
    <p:embeddedFont>
      <p:font typeface="Maven Pro"/>
      <p:regular r:id="rId27"/>
      <p:bold r:id="rId28"/>
    </p:embeddedFont>
    <p:embeddedFont>
      <p:font typeface="Merriweather" panose="00000500000000000000" pitchFamily="2" charset="0"/>
      <p:regular r:id="rId29"/>
      <p:bold r:id="rId30"/>
      <p:italic r:id="rId31"/>
      <p:boldItalic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0838-8A17-44B6-9DBB-E996CF46C9EF}">
  <a:tblStyle styleId="{69010838-8A17-44B6-9DBB-E996CF46C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62C2-3C77-CC58-E8C4-3AD4B699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E9C6-C273-0958-8F4B-614BFB790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81F0F-344F-CCF8-C740-1ED52FF2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2485E-1A7F-73C1-50D9-3236F148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97B1-CF1F-DC0E-D319-25389036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5030D-A001-B36C-F48E-0A3044DD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FC17-DB8D-319D-B087-8ADB9698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75D26-34BD-4AA1-AF6C-5F26571A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AC28A-7662-4D6E-12FD-C05AFB29E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6718B-8AE1-D761-CEC3-6E3B86054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944A4-F904-19F7-F81E-F5B0D940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C26C5-33BF-E69D-6A4B-11E51CF8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E29C6-F334-E805-45FC-C1714E0B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627DA-B889-3281-5412-6EBADD75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0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2E6B-5EA4-0E88-3CDA-50F47815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043F9-FACD-41F8-7FCA-F2A182A4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458E5-424E-D2C9-539E-8EA08B5F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86200-AD91-72E2-E55C-5D769B05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696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5DF29-9916-6CB1-6C83-310AF757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A184F-FEE3-688D-E114-1AD67981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EE13B-6E9E-45A7-91D1-1CD928E7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5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822-603B-5B3B-4DF9-3B7A1F7C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6768-C6A5-FB84-52F2-820F72DD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585AD-1C10-BEF8-1E61-BF389C339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E1C64-9E18-A916-AA10-F7EAC55D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35218-DAC1-B4AE-C8E4-C00DDA58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451D8-C95B-1ECB-5B9E-60172215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7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1967-F76B-10D0-B7AB-74E0397C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71BE0-9D61-8364-39BF-F44E877C0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511AA-664E-1E7E-9544-B340E3CFE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4A754-D50E-0C48-691C-3077DC0D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AC5D4-54E1-A6AB-BE52-094F1C3E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E9284-9FD6-2453-5F53-2EDE0DA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6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00E-5E39-EBC7-4750-9F518790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C852-A549-0C2C-A457-6048530B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701C-3340-38C5-BB46-85042CFA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7641-EB1A-3B6A-3C15-5F13A451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8F59-A90E-26E7-61CC-B8F22166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11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CE48D-270D-42F0-65A5-71E9F3A48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0C3E2-22E3-B1EA-4CA5-533C46B0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B552-D50E-21CB-D416-E717AA0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E5E8-A193-CC1A-1D86-45CD0B3C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BCC6-FE7B-9955-DC12-E4914ED5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40E6-D346-48AE-3737-EE09FFE78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0C8C3-D244-8D9C-6A00-7CC891C12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8F49-695E-44A8-E564-AE98EE3C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8EC7-BD5F-F8B0-38F1-28ED145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278A-58C5-3F57-D50C-DD691FF2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60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5ACF-000F-4594-3F56-8EEB1A98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E7C9-A674-1420-8FDD-493920D6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E682-653A-8EFB-D2CB-2BE7CF48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A26B-125B-9B70-D10E-7A5A6ED1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2378-17B4-6E12-1266-993DACF8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01DC-6153-1B09-CA67-CE796300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8495-1470-4FAD-039D-661BE0AB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2762-6BBE-B4B8-A658-15FB1BF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A61-5223-784A-23FB-67C4ACC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1D42-052B-6B2E-D32D-340C09C0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CCB4-0A23-4D77-A3DB-0F4A91A75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rgbClr val="CFE2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 descr="A blue and grey logo&#10;&#10;Description automatically generated">
            <a:extLst>
              <a:ext uri="{FF2B5EF4-FFF2-40B4-BE49-F238E27FC236}">
                <a16:creationId xmlns:a16="http://schemas.microsoft.com/office/drawing/2014/main" id="{A3ED4E27-F9DF-E713-6835-69FE5013E85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729100" y="0"/>
            <a:ext cx="1414900" cy="3936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A5925-6369-A852-2B9B-31936308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7515-4372-E66F-3395-9CD02A39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500B-2E00-72AA-C67E-ACA55A5AA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3F94-2BF5-2669-DCD0-E051F05D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F3CB-E6EA-1402-D8C2-6C8D0BE9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82CCB4-0A23-4D77-A3DB-0F4A91A75DB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8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3323138" y="549050"/>
            <a:ext cx="41382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0" dirty="0">
                <a:solidFill>
                  <a:srgbClr val="002060"/>
                </a:solidFill>
                <a:latin typeface="Times New Roman" panose="02020603050405020304" pitchFamily="18" charset="0"/>
                <a:ea typeface="Impact"/>
                <a:cs typeface="Times New Roman" panose="02020603050405020304" pitchFamily="18" charset="0"/>
                <a:sym typeface="Impact"/>
              </a:rPr>
              <a:t>Finance Project</a:t>
            </a:r>
            <a:endParaRPr sz="4300" dirty="0">
              <a:solidFill>
                <a:srgbClr val="002060"/>
              </a:solidFill>
              <a:latin typeface="+mj-lt"/>
              <a:ea typeface="Impact"/>
              <a:cs typeface="Impact"/>
              <a:sym typeface="Impact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4294967295"/>
          </p:nvPr>
        </p:nvSpPr>
        <p:spPr>
          <a:xfrm>
            <a:off x="549261" y="2056550"/>
            <a:ext cx="7137413" cy="2922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 b="1" dirty="0">
                <a:solidFill>
                  <a:srgbClr val="00206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Presented By -                                       Mentor – Mr. </a:t>
            </a:r>
            <a:r>
              <a:rPr lang="en" sz="1612" b="1">
                <a:solidFill>
                  <a:srgbClr val="00206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Shubham Kabre</a:t>
            </a:r>
            <a:endParaRPr lang="en" sz="1612" b="1" dirty="0">
              <a:solidFill>
                <a:srgbClr val="002060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12" b="1" dirty="0">
                <a:solidFill>
                  <a:srgbClr val="00206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                                                              Co-Mentor – Mr. Sivakumar</a:t>
            </a:r>
            <a:endParaRPr sz="1612" b="1" dirty="0">
              <a:solidFill>
                <a:srgbClr val="002060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600" b="1" dirty="0">
              <a:solidFill>
                <a:srgbClr val="FF7600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00" dirty="0">
                <a:solidFill>
                  <a:srgbClr val="00000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Group No - 2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00" dirty="0">
                <a:solidFill>
                  <a:srgbClr val="00000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1 .</a:t>
            </a:r>
            <a:r>
              <a:rPr lang="en-IN" sz="16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Harini Vardhan OG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IN" sz="16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Mrs. Leena Hemant Wadibhasme </a:t>
            </a:r>
          </a:p>
          <a:p>
            <a:pPr marL="0" marR="5080" indent="0">
              <a:lnSpc>
                <a:spcPts val="2200"/>
              </a:lnSpc>
              <a:spcBef>
                <a:spcPts val="160"/>
              </a:spcBef>
              <a:buNone/>
            </a:pPr>
            <a:r>
              <a:rPr lang="en-IN" sz="16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" sz="1600" dirty="0">
                <a:solidFill>
                  <a:srgbClr val="000000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Mr. Bhimashankar Basawaraj Babalad</a:t>
            </a:r>
          </a:p>
          <a:p>
            <a:pPr marL="0" marR="5080" indent="0">
              <a:lnSpc>
                <a:spcPts val="2200"/>
              </a:lnSpc>
              <a:spcBef>
                <a:spcPts val="160"/>
              </a:spcBef>
              <a:buNone/>
            </a:pPr>
            <a:endParaRPr sz="1512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2200" dirty="0">
              <a:solidFill>
                <a:srgbClr val="3535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62" y="369525"/>
            <a:ext cx="1507500" cy="1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7A440882-AAF5-02AE-E919-21E89951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982" y="2943043"/>
            <a:ext cx="2373018" cy="2215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EA9B-7DC5-5C3D-1C04-3E78263E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6" y="50626"/>
            <a:ext cx="7030500" cy="5612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5ADC6-76AB-4EED-5C71-E5D5FE720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F58781-009E-D32A-D9A4-FC9F8B22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10"/>
            <a:ext cx="9144000" cy="47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8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EA9B-7DC5-5C3D-1C04-3E78263E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6" y="50626"/>
            <a:ext cx="7030500" cy="5612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5ADC6-76AB-4EED-5C71-E5D5FE720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58781-009E-D32A-D9A4-FC9F8B22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533653"/>
            <a:ext cx="9144000" cy="47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EA9B-7DC5-5C3D-1C04-3E78263E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6" y="50626"/>
            <a:ext cx="7030500" cy="5612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5ADC6-76AB-4EED-5C71-E5D5FE720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58781-009E-D32A-D9A4-FC9F8B22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700088"/>
            <a:ext cx="9144000" cy="413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0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16">
            <a:extLst>
              <a:ext uri="{FF2B5EF4-FFF2-40B4-BE49-F238E27FC236}">
                <a16:creationId xmlns:a16="http://schemas.microsoft.com/office/drawing/2014/main" id="{44810C31-4A44-7C4A-5301-0EEDBC8312E8}"/>
              </a:ext>
            </a:extLst>
          </p:cNvPr>
          <p:cNvSpPr txBox="1"/>
          <p:nvPr/>
        </p:nvSpPr>
        <p:spPr>
          <a:xfrm>
            <a:off x="425950" y="198775"/>
            <a:ext cx="764560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Conclusion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B911D-F92C-554A-0757-8631ACBE1EE4}"/>
              </a:ext>
            </a:extLst>
          </p:cNvPr>
          <p:cNvSpPr txBox="1"/>
          <p:nvPr/>
        </p:nvSpPr>
        <p:spPr>
          <a:xfrm>
            <a:off x="0" y="752743"/>
            <a:ext cx="9144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reduce the rate of interest in some of the states where number of customers is very low so that the number of customers can increase.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number of customers gets increased at a certain limit where bank will not get in loss. We can slightly increase the rate of interest so that bank will generate a good revenue from the interest.</a:t>
            </a:r>
          </a:p>
          <a:p>
            <a:pPr algn="ctr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*grade` A´ to grade `B´ it move upwards after grade B it moves diminishing till Grade `G´.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should increase the count of verified members as now not verified customers are maximum as compared to verified customers</a:t>
            </a:r>
          </a:p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that is</a:t>
            </a:r>
            <a:r>
              <a:rPr lang="en-IN" sz="11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verified members = 12.81 K </a:t>
            </a: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verified = 16.92 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bank increase the rate of interest for not verified members, then the not verified members automatically shifted to verified members </a:t>
            </a:r>
          </a:p>
          <a:p>
            <a:pPr algn="ctr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who took loan for rent and mortgage had paid the loan payment on the last payment date.</a:t>
            </a:r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2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2D2411-A23D-CB9A-CA7E-1EC8C299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3" y="642937"/>
            <a:ext cx="7381194" cy="650081"/>
          </a:xfrm>
        </p:spPr>
        <p:txBody>
          <a:bodyPr>
            <a:normAutofit fontScale="90000"/>
          </a:bodyPr>
          <a:lstStyle/>
          <a:p>
            <a:r>
              <a:rPr lang="en-IN" sz="720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alligraphy" panose="03010101010101010101" pitchFamily="66" charset="0"/>
              </a:rPr>
              <a:t>4</a:t>
            </a:r>
          </a:p>
        </p:txBody>
      </p:sp>
      <p:pic>
        <p:nvPicPr>
          <p:cNvPr id="6" name="Picture 5" descr="A magnifying glass over a graph&#10;&#10;Description automatically generated">
            <a:extLst>
              <a:ext uri="{FF2B5EF4-FFF2-40B4-BE49-F238E27FC236}">
                <a16:creationId xmlns:a16="http://schemas.microsoft.com/office/drawing/2014/main" id="{A9EE4514-2A4A-A7E5-A057-32360B70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73" y="3093244"/>
            <a:ext cx="2468627" cy="2050256"/>
          </a:xfrm>
          <a:prstGeom prst="rect">
            <a:avLst/>
          </a:prstGeom>
        </p:spPr>
      </p:pic>
      <p:pic>
        <p:nvPicPr>
          <p:cNvPr id="8" name="Picture 7" descr="A close-up of several pie charts&#10;&#10;Description automatically generated">
            <a:extLst>
              <a:ext uri="{FF2B5EF4-FFF2-40B4-BE49-F238E27FC236}">
                <a16:creationId xmlns:a16="http://schemas.microsoft.com/office/drawing/2014/main" id="{9774DF72-5BDE-5DF2-6EC8-F38C6CA98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1259" cy="1619251"/>
          </a:xfrm>
          <a:prstGeom prst="rect">
            <a:avLst/>
          </a:prstGeom>
        </p:spPr>
      </p:pic>
      <p:pic>
        <p:nvPicPr>
          <p:cNvPr id="3" name="Picture 2" descr="A close-up of a thank you message&#10;&#10;Description automatically generated">
            <a:extLst>
              <a:ext uri="{FF2B5EF4-FFF2-40B4-BE49-F238E27FC236}">
                <a16:creationId xmlns:a16="http://schemas.microsoft.com/office/drawing/2014/main" id="{6AF05EA7-B419-C62D-B1FD-F5EF2861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917" y="1619251"/>
            <a:ext cx="5071456" cy="28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5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643100" y="303000"/>
            <a:ext cx="5857800" cy="889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3250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Impact"/>
              </a:rPr>
              <a:t>Domain - Banking</a:t>
            </a:r>
            <a:endParaRPr sz="325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Impact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497900" y="1038000"/>
            <a:ext cx="7538700" cy="2252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OVERVIEW</a:t>
            </a:r>
            <a:endParaRPr sz="1800" dirty="0">
              <a:solidFill>
                <a:srgbClr val="002060"/>
              </a:solidFill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This is  Banking dataset of loan status. Its features allows viewing loan Status from multiple IDs : Loan status, loan amount, last payment date, Loan Issue date , Home ownership ,Grade &amp; Sub-grade, interest rate</a:t>
            </a:r>
            <a:b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8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97900" y="2839500"/>
            <a:ext cx="7538700" cy="2016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9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TASK</a:t>
            </a:r>
            <a:endParaRPr sz="1800" dirty="0">
              <a:solidFill>
                <a:srgbClr val="002060"/>
              </a:solidFill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As a data analyst our task was to generate some KPI's from the data we had been given in the form of 2 excel files and Data Size is 39k We performed an analysis on the dataset of Bank and drawn 5 KPI's  to solve the business problem faced by the bank and to help them in  taking better business decisions.</a:t>
            </a:r>
            <a:endParaRPr sz="1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  <p:bldP spid="2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33" y="92019"/>
            <a:ext cx="4786489" cy="4431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3" name="Google Shape;293;p15"/>
          <p:cNvSpPr txBox="1"/>
          <p:nvPr/>
        </p:nvSpPr>
        <p:spPr>
          <a:xfrm>
            <a:off x="2855550" y="1030329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TOOLS USED</a:t>
            </a:r>
            <a:endParaRPr sz="29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3207150" y="2068625"/>
            <a:ext cx="2729700" cy="2325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Excel</a:t>
            </a:r>
            <a:endParaRPr sz="21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Power Bi</a:t>
            </a:r>
            <a:endParaRPr sz="23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MySQL</a:t>
            </a:r>
            <a:endParaRPr sz="23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Clr>
                <a:schemeClr val="accent5">
                  <a:lumMod val="50000"/>
                </a:schemeClr>
              </a:buClr>
              <a:buSzPts val="2300"/>
              <a:buFont typeface="Wingdings" panose="05000000000000000000" pitchFamily="2" charset="2"/>
              <a:buChar char="Ø"/>
            </a:pPr>
            <a:r>
              <a:rPr lang="en" sz="23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Tableau</a:t>
            </a:r>
            <a:endParaRPr sz="23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3" name="Picture 2" descr="A green box with a white x on it&#10;&#10;Description automatically generated">
            <a:extLst>
              <a:ext uri="{FF2B5EF4-FFF2-40B4-BE49-F238E27FC236}">
                <a16:creationId xmlns:a16="http://schemas.microsoft.com/office/drawing/2014/main" id="{49E18CAD-4843-8092-C939-DAA2DDB7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426" y="2068625"/>
            <a:ext cx="560394" cy="478631"/>
          </a:xfrm>
          <a:prstGeom prst="rect">
            <a:avLst/>
          </a:prstGeom>
        </p:spPr>
      </p:pic>
      <p:pic>
        <p:nvPicPr>
          <p:cNvPr id="5" name="Picture 4" descr="A yellow bar chart with black background&#10;&#10;Description automatically generated">
            <a:extLst>
              <a:ext uri="{FF2B5EF4-FFF2-40B4-BE49-F238E27FC236}">
                <a16:creationId xmlns:a16="http://schemas.microsoft.com/office/drawing/2014/main" id="{1264D3B5-5830-8010-CCBC-AFEE5479A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099" y="2615469"/>
            <a:ext cx="864394" cy="542925"/>
          </a:xfrm>
          <a:prstGeom prst="rect">
            <a:avLst/>
          </a:prstGeom>
        </p:spPr>
      </p:pic>
      <p:pic>
        <p:nvPicPr>
          <p:cNvPr id="7" name="Picture 6" descr="A logo with a dolphin&#10;&#10;Description automatically generated">
            <a:extLst>
              <a:ext uri="{FF2B5EF4-FFF2-40B4-BE49-F238E27FC236}">
                <a16:creationId xmlns:a16="http://schemas.microsoft.com/office/drawing/2014/main" id="{EDC05625-6A89-E1F4-C51F-B0368BF56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111256"/>
            <a:ext cx="1909030" cy="478631"/>
          </a:xfrm>
          <a:prstGeom prst="rect">
            <a:avLst/>
          </a:prstGeom>
        </p:spPr>
      </p:pic>
      <p:pic>
        <p:nvPicPr>
          <p:cNvPr id="11" name="Picture 10" descr="A group of colorful crosses&#10;&#10;Description automatically generated">
            <a:extLst>
              <a:ext uri="{FF2B5EF4-FFF2-40B4-BE49-F238E27FC236}">
                <a16:creationId xmlns:a16="http://schemas.microsoft.com/office/drawing/2014/main" id="{FDAFE39D-5EC2-6FBF-3F5E-DD6C3233D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259" y="3654181"/>
            <a:ext cx="628256" cy="566222"/>
          </a:xfrm>
          <a:prstGeom prst="rect">
            <a:avLst/>
          </a:prstGeom>
        </p:spPr>
      </p:pic>
      <p:pic>
        <p:nvPicPr>
          <p:cNvPr id="13" name="Picture 12" descr="A close-up of several pie charts&#10;&#10;Description automatically generated">
            <a:extLst>
              <a:ext uri="{FF2B5EF4-FFF2-40B4-BE49-F238E27FC236}">
                <a16:creationId xmlns:a16="http://schemas.microsoft.com/office/drawing/2014/main" id="{590C5275-5FAF-B635-83B5-48FC28569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940" y="303145"/>
            <a:ext cx="1796419" cy="10347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4610-024C-B42F-7744-985275B7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8" y="129258"/>
            <a:ext cx="6366900" cy="728697"/>
          </a:xfrm>
        </p:spPr>
        <p:txBody>
          <a:bodyPr>
            <a:normAutofit/>
          </a:bodyPr>
          <a:lstStyle/>
          <a:p>
            <a:r>
              <a:rPr lang="en-IN" sz="32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3200" spc="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1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200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IN" sz="3200" spc="-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spc="-3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32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1D43-0825-5110-5AC5-BCD00097D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57954"/>
            <a:ext cx="9144000" cy="3093157"/>
          </a:xfrm>
        </p:spPr>
        <p:txBody>
          <a:bodyPr>
            <a:normAutofit/>
          </a:bodyPr>
          <a:lstStyle/>
          <a:p>
            <a:pPr marL="146050" indent="0" algn="l"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Year wise Loan Amount Stats.</a:t>
            </a:r>
          </a:p>
          <a:p>
            <a:pPr marL="342900" indent="-342900" algn="l">
              <a:buAutoNum type="arabicPeriod"/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Grade and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Sub_Grade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wise Revolving Balance.</a:t>
            </a:r>
          </a:p>
          <a:p>
            <a:pPr algn="l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Total Payment for Verified Status Vs Total Payment for Non Verified Status                                            </a:t>
            </a:r>
          </a:p>
          <a:p>
            <a:pPr algn="l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State wise and </a:t>
            </a:r>
            <a:r>
              <a:rPr lang="en-I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Last_Credit_Pull_Date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wise Loan Status.</a:t>
            </a:r>
          </a:p>
          <a:p>
            <a:pPr algn="l"/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Home Ownership Vs Last Payment date Stats.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0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0511-9C96-DA4C-BCF2-DEDC0DA7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9195"/>
            <a:ext cx="3544711" cy="4044305"/>
          </a:xfrm>
        </p:spPr>
        <p:txBody>
          <a:bodyPr>
            <a:normAutofit/>
          </a:bodyPr>
          <a:lstStyle/>
          <a:p>
            <a:pPr algn="just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GB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Loan amount, taking loan is continuously increasing by the years.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15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1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mortgage rate is increasing year by year, so Amount of loan in 2011 is much greater than 2007.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15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Debit Consolidation Purpose  increases likewise loan amount also increases year by year.</a:t>
            </a:r>
            <a:endParaRPr lang="en-GB" sz="15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buNone/>
            </a:pPr>
            <a:endParaRPr lang="en-GB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5D37F-1B70-F446-46B7-059AC78B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67227" y="1099195"/>
            <a:ext cx="4843156" cy="29451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6FAE369-9D51-655F-11D6-2C50B2AED787}"/>
              </a:ext>
            </a:extLst>
          </p:cNvPr>
          <p:cNvSpPr txBox="1">
            <a:spLocks/>
          </p:cNvSpPr>
          <p:nvPr/>
        </p:nvSpPr>
        <p:spPr>
          <a:xfrm>
            <a:off x="67733" y="31662"/>
            <a:ext cx="6953955" cy="50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KPI-1 </a:t>
            </a:r>
            <a:r>
              <a:rPr lang="en-IN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Yearly Loan Amount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4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4437-8D4E-1C9A-BB86-52AB9A5E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3156"/>
            <a:ext cx="3680179" cy="4590344"/>
          </a:xfrm>
        </p:spPr>
        <p:txBody>
          <a:bodyPr>
            <a:normAutofit/>
          </a:bodyPr>
          <a:lstStyle/>
          <a:p>
            <a:pPr marL="171450" indent="-171450">
              <a:buClr>
                <a:srgbClr val="00206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observed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A –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114.77M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[sub grade A5 highest balance &amp; A1 is lowest balance ]</a:t>
            </a:r>
            <a:b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 B –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161.31 M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grade B3 highest balance &amp;  B1 is lowest balance ]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C –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110.12 M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grade C1 highest balance &amp; C5 is lowest balance ]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D –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74.49 M</a:t>
            </a:r>
            <a:r>
              <a:rPr lang="en-US" sz="1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grade D2 highest balance &amp; D1 is lowest balance ]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 E –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46 M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grade E1 highest balance &amp; E5 is lowest balance ]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Grade F 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18.28 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grade F1 highest balance &amp; F5 is lowest balance ]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6.4 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 grade G1 highest balance &amp; G5 is lowest balance ].</a:t>
            </a:r>
            <a:b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further analysis Total payment and loan amount highest in B grade so that’s purpose revolve balance also highest in B grade and B sub-grade.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b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E85380-6762-9128-23E4-186A71CCD123}"/>
              </a:ext>
            </a:extLst>
          </p:cNvPr>
          <p:cNvSpPr txBox="1">
            <a:spLocks/>
          </p:cNvSpPr>
          <p:nvPr/>
        </p:nvSpPr>
        <p:spPr>
          <a:xfrm>
            <a:off x="112889" y="50352"/>
            <a:ext cx="6953955" cy="50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KPI-2 Grade and Sub Grade wise revolve balance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of 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A80B9682-1F9A-0184-2451-119DF3F1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4" y="1145741"/>
            <a:ext cx="5159199" cy="34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146435" y="875366"/>
            <a:ext cx="3416368" cy="314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Raleway"/>
              <a:buChar char="❖"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As per the report Shows Verified loan Is </a:t>
            </a:r>
            <a:r>
              <a:rPr lang="en" sz="1400" dirty="0">
                <a:solidFill>
                  <a:srgbClr val="03A90C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58.88%  </a:t>
            </a:r>
            <a:br>
              <a:rPr lang="en" sz="1400" dirty="0">
                <a:solidFill>
                  <a:srgbClr val="03A90C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r>
              <a:rPr lang="en" sz="1400" dirty="0">
                <a:solidFill>
                  <a:srgbClr val="03A90C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(219.89 M)</a:t>
            </a:r>
            <a:endParaRPr sz="1400" dirty="0">
              <a:solidFill>
                <a:srgbClr val="03A90C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Not Verified  is </a:t>
            </a:r>
            <a:r>
              <a:rPr lang="en" sz="1400" dirty="0">
                <a:solidFill>
                  <a:srgbClr val="D90606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41.12% (153.54 M)</a:t>
            </a:r>
            <a:br>
              <a:rPr lang="en" sz="1400" dirty="0">
                <a:solidFill>
                  <a:srgbClr val="D90606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endParaRPr sz="1400" dirty="0">
              <a:solidFill>
                <a:srgbClr val="D90606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175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Raleway"/>
              <a:buChar char="❖"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Total Verified Members  </a:t>
            </a:r>
            <a:r>
              <a:rPr lang="en" sz="1400" dirty="0">
                <a:solidFill>
                  <a:srgbClr val="03A90C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12.81 K</a:t>
            </a:r>
            <a:endParaRPr sz="1400" dirty="0">
              <a:solidFill>
                <a:srgbClr val="03A90C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Not verified are </a:t>
            </a:r>
            <a:r>
              <a:rPr lang="en" sz="1400" dirty="0">
                <a:solidFill>
                  <a:srgbClr val="D90606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16.92 K</a:t>
            </a:r>
            <a:br>
              <a:rPr lang="en" sz="1400" dirty="0">
                <a:solidFill>
                  <a:srgbClr val="D90606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</a:br>
            <a:endParaRPr sz="1400" dirty="0">
              <a:solidFill>
                <a:srgbClr val="D90606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457200" lvl="0" indent="-3175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Wingdings" panose="05000000000000000000" pitchFamily="2" charset="2"/>
              <a:buChar char="v"/>
            </a:pPr>
            <a:r>
              <a:rPr lang="en" sz="1400" b="0" dirty="0">
                <a:solidFill>
                  <a:srgbClr val="353535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As the interest rate, loan amount is highest in verified status so Total payment also highest.</a:t>
            </a:r>
            <a:endParaRPr sz="1400" b="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25950" y="198775"/>
            <a:ext cx="764560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KPI-3 Total Payments By Verification Status</a:t>
            </a:r>
            <a:endParaRPr sz="1600" b="1" dirty="0">
              <a:solidFill>
                <a:srgbClr val="002060"/>
              </a:solidFill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0D807-E41B-552D-B329-55BF17C22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4332" y="875366"/>
            <a:ext cx="4644000" cy="3392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A306-65AB-D30D-01EA-F3577C1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CB53BA-7B46-8490-7AB5-AB1D4271B72F}"/>
              </a:ext>
            </a:extLst>
          </p:cNvPr>
          <p:cNvSpPr txBox="1">
            <a:spLocks/>
          </p:cNvSpPr>
          <p:nvPr/>
        </p:nvSpPr>
        <p:spPr>
          <a:xfrm>
            <a:off x="364182" y="0"/>
            <a:ext cx="7411736" cy="64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dk2"/>
              </a:buClr>
              <a:buSzPts val="2800"/>
              <a:buFont typeface="Maven Pro"/>
              <a:buNone/>
              <a:defRPr sz="2000" b="1">
                <a:solidFill>
                  <a:srgbClr val="002060"/>
                </a:solidFill>
                <a:latin typeface="Merriweather"/>
                <a:ea typeface="Merriweather"/>
                <a:cs typeface="Merriweather"/>
                <a:sym typeface="Maven Pro"/>
              </a:defRPr>
            </a:lvl1pPr>
            <a:lvl2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dirty="0"/>
              <a:t>KPI-</a:t>
            </a:r>
            <a:r>
              <a:rPr lang="en-IN" dirty="0">
                <a:latin typeface="+mn-lt"/>
              </a:rPr>
              <a:t>4</a:t>
            </a:r>
            <a:r>
              <a:rPr lang="en-IN" dirty="0"/>
              <a:t> </a:t>
            </a:r>
            <a:r>
              <a:rPr lang="en-US" dirty="0"/>
              <a:t>State And Last Credit </a:t>
            </a:r>
            <a:r>
              <a:rPr lang="en-US" dirty="0" err="1"/>
              <a:t>Pull_D</a:t>
            </a:r>
            <a:r>
              <a:rPr lang="en-US" dirty="0"/>
              <a:t> wise loan status </a:t>
            </a:r>
            <a:endParaRPr lang="en-IN" dirty="0"/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2BDC0FD6-A6B7-0AE3-E95E-974851974CC7}"/>
              </a:ext>
            </a:extLst>
          </p:cNvPr>
          <p:cNvSpPr txBox="1">
            <a:spLocks/>
          </p:cNvSpPr>
          <p:nvPr/>
        </p:nvSpPr>
        <p:spPr>
          <a:xfrm>
            <a:off x="0" y="3578578"/>
            <a:ext cx="9143999" cy="166289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had the highest Count of  of loan_Status because No of members have more, Total count of Loan status has 39717.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﻿In 2016 members Annual income has highest compared to other credi_pull_d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Interest had  lowest in 2016.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reducing the rate of interest bank can offer loans to their customer’s and earn more profit, in state where credit ratio is low.</a:t>
            </a:r>
            <a:endParaRPr lang="en-IN" b="1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95A75325-47E9-45F9-98FC-63B73CF0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68711"/>
            <a:ext cx="5514976" cy="3309074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8EAB284-98F0-6DAA-16DD-DCF11DC0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8" y="455683"/>
            <a:ext cx="3471862" cy="33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Merriweather"/>
                <a:cs typeface="Times New Roman" panose="02020603050405020304" pitchFamily="18" charset="0"/>
                <a:sym typeface="Merriweather"/>
              </a:rPr>
              <a:t>KPI-5 Home Ownership VS Last Payment Date Stats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ea typeface="Merriweather"/>
              <a:cs typeface="Times New Roman" panose="02020603050405020304" pitchFamily="18" charset="0"/>
              <a:sym typeface="Merriweather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226" y="1441383"/>
            <a:ext cx="3780890" cy="3103542"/>
          </a:xfrm>
        </p:spPr>
        <p:txBody>
          <a:bodyPr>
            <a:normAutofit lnSpcReduction="10000"/>
          </a:bodyPr>
          <a:lstStyle/>
          <a:p>
            <a:pPr lvl="0" indent="-317500">
              <a:lnSpc>
                <a:spcPct val="125454"/>
              </a:lnSpc>
              <a:buClr>
                <a:srgbClr val="353535"/>
              </a:buClr>
              <a:buSzPts val="1400"/>
              <a:buFont typeface="Raleway"/>
              <a:buChar char="❖"/>
            </a:pPr>
            <a:endParaRPr lang="en-US" sz="1200" dirty="0">
              <a:solidFill>
                <a:srgbClr val="35353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Raleway"/>
            </a:endParaRPr>
          </a:p>
          <a:p>
            <a:pPr lvl="0" indent="-317500">
              <a:lnSpc>
                <a:spcPct val="125454"/>
              </a:lnSpc>
              <a:buClr>
                <a:srgbClr val="353535"/>
              </a:buClr>
              <a:buSzPts val="1400"/>
              <a:buFont typeface="Raleway"/>
              <a:buChar char="❖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year 2013, the Loan amount of Mortgage who has done payment on last payment date is maximum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52.7M).</a:t>
            </a:r>
          </a:p>
          <a:p>
            <a:pPr lvl="0" indent="-317500">
              <a:lnSpc>
                <a:spcPct val="125454"/>
              </a:lnSpc>
              <a:buClr>
                <a:srgbClr val="353535"/>
              </a:buClr>
              <a:buSzPts val="1400"/>
              <a:buFont typeface="Raleway"/>
              <a:buChar char="❖"/>
            </a:pPr>
            <a:r>
              <a:rPr lang="en-US" sz="12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aleway"/>
              </a:rPr>
              <a:t>Debit Consolidation rate in 2013:</a:t>
            </a:r>
          </a:p>
          <a:p>
            <a:pPr marL="311150" lvl="0" indent="-1714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aleway"/>
              </a:rPr>
              <a:t>Mortgage- 26M</a:t>
            </a:r>
          </a:p>
          <a:p>
            <a:pPr marL="311150" lvl="0" indent="-1714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aleway"/>
              </a:rPr>
              <a:t>Own-3.48M</a:t>
            </a:r>
          </a:p>
          <a:p>
            <a:pPr marL="311150" lvl="0" indent="-1714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aleway"/>
              </a:rPr>
              <a:t>Rent-25.8M</a:t>
            </a:r>
          </a:p>
          <a:p>
            <a:pPr lvl="0" indent="-317500">
              <a:lnSpc>
                <a:spcPct val="125454"/>
              </a:lnSpc>
              <a:buClr>
                <a:srgbClr val="353535"/>
              </a:buClr>
              <a:buSzPts val="1400"/>
              <a:buFont typeface="Raleway"/>
              <a:buChar char="❖"/>
            </a:pPr>
            <a:r>
              <a:rPr lang="en-US" sz="12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Raleway"/>
              </a:rPr>
              <a:t>Overall,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Loan Amount by the Home ownership:</a:t>
            </a:r>
          </a:p>
          <a:p>
            <a:pPr marL="425450" lvl="0" indent="-2857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Mortgage  -  224.09M</a:t>
            </a:r>
          </a:p>
          <a:p>
            <a:pPr marL="425450" lvl="0" indent="-2857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 – 1.04</a:t>
            </a:r>
          </a:p>
          <a:p>
            <a:pPr marL="425450" lvl="0" indent="-2857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Own – 31.37M</a:t>
            </a:r>
          </a:p>
          <a:p>
            <a:pPr marL="425450" lvl="0" indent="-285750">
              <a:lnSpc>
                <a:spcPct val="125454"/>
              </a:lnSpc>
              <a:buClr>
                <a:srgbClr val="35353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 – 189.08M</a:t>
            </a:r>
          </a:p>
          <a:p>
            <a:pPr marL="139700" lvl="0" indent="0">
              <a:lnSpc>
                <a:spcPct val="125454"/>
              </a:lnSpc>
              <a:buClr>
                <a:srgbClr val="353535"/>
              </a:buClr>
              <a:buSzPts val="1400"/>
              <a:buNone/>
            </a:pPr>
            <a:endParaRPr lang="en-US" sz="1200" dirty="0">
              <a:solidFill>
                <a:srgbClr val="353535"/>
              </a:solidFill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43254" y="1638328"/>
            <a:ext cx="5079328" cy="28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531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834</Words>
  <Application>Microsoft Office PowerPoint</Application>
  <PresentationFormat>On-screen Show (16:9)</PresentationFormat>
  <Paragraphs>88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Lucida Calligraphy</vt:lpstr>
      <vt:lpstr>Nunito</vt:lpstr>
      <vt:lpstr>Raleway</vt:lpstr>
      <vt:lpstr>Wingdings</vt:lpstr>
      <vt:lpstr>Times New Roman</vt:lpstr>
      <vt:lpstr>Calibri Light</vt:lpstr>
      <vt:lpstr>Merriweather</vt:lpstr>
      <vt:lpstr>Agency FB</vt:lpstr>
      <vt:lpstr>Maven Pro</vt:lpstr>
      <vt:lpstr>Momentum</vt:lpstr>
      <vt:lpstr>Custom Design</vt:lpstr>
      <vt:lpstr>Finance Project</vt:lpstr>
      <vt:lpstr>Domain - Banking</vt:lpstr>
      <vt:lpstr>PowerPoint Presentation</vt:lpstr>
      <vt:lpstr>Key KPI’s</vt:lpstr>
      <vt:lpstr>PowerPoint Presentation</vt:lpstr>
      <vt:lpstr>In Analysis, we observed  Grade A – 114.77M  [sub grade A5 highest balance &amp; A1 is lowest balance ] Grade B – 161.31 M [sub grade B3 highest balance &amp;  B1 is lowest balance ]  Grade C – 110.12 M [sub grade C1 highest balance &amp; C5 is lowest balance ]  Grade D – 74.49 M  [sub grade D2 highest balance &amp; D1 is lowest balance ] Grade E – 46 M [sub grade E1 highest balance &amp; E5 is lowest balance ] Grade F – 18.28 M[sub grade F1 highest balance &amp; F5 is lowest balance ]  Grade G – 6.4 M [sub grade G1 highest balance &amp; G5 is lowest balance ].  In further analysis Total payment and loan amount highest in B grade so that’s purpose revolve balance also highest in B grade and B sub-grade.   </vt:lpstr>
      <vt:lpstr>As per the report Shows Verified loan Is 58.88%   (219.89 M) Not Verified  is 41.12% (153.54 M)  Total Verified Members  12.81 K Not verified are 16.92 K  As the interest rate, loan amount is highest in verified status so Total payment also highest.</vt:lpstr>
      <vt:lpstr>PowerPoint Presentation</vt:lpstr>
      <vt:lpstr>KPI-5 Home Ownership VS Last Payment Date Stats</vt:lpstr>
      <vt:lpstr>DASHBOARD</vt:lpstr>
      <vt:lpstr>DASHBOARD</vt:lpstr>
      <vt:lpstr>DASHBOARD</vt:lpstr>
      <vt:lpstr>PowerPoint Presentation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Analysis </dc:title>
  <cp:lastModifiedBy>Harini Vardhan</cp:lastModifiedBy>
  <cp:revision>46</cp:revision>
  <dcterms:modified xsi:type="dcterms:W3CDTF">2023-08-21T15:13:07Z</dcterms:modified>
</cp:coreProperties>
</file>