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6256000" cy="9144000"/>
  <p:notesSz cx="16256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C5B55-C1BD-4869-A534-D7E0DCE582D5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9273-687F-446D-BC96-187CE3BF8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7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9273-687F-446D-BC96-187CE3BF8C7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4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9273-687F-446D-BC96-187CE3BF8C7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1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2285" y="3352801"/>
            <a:ext cx="11887199" cy="3017041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2285" y="6369839"/>
            <a:ext cx="11887199" cy="150171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5765081"/>
            <a:ext cx="2326203" cy="103811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084" y="6039388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283" y="812800"/>
            <a:ext cx="11887199" cy="4156053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283" y="5805395"/>
            <a:ext cx="1188719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585" y="4237567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084" y="4325520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5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932" y="812800"/>
            <a:ext cx="11191901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366683" y="4673600"/>
            <a:ext cx="1004873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283" y="5805395"/>
            <a:ext cx="1188719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585" y="4237567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084" y="4325520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90203" y="864007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9803" y="3873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83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284" y="3251201"/>
            <a:ext cx="11887200" cy="3633127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2284" y="6908800"/>
            <a:ext cx="1188720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585" y="6548967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084" y="6644117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3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99932" y="812800"/>
            <a:ext cx="11191901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52283" y="5791200"/>
            <a:ext cx="11887200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2284" y="6908800"/>
            <a:ext cx="1188720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585" y="6548967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084" y="6644117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290203" y="864007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19803" y="3873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71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283" y="836543"/>
            <a:ext cx="11887199" cy="3840027"/>
          </a:xfrm>
        </p:spPr>
        <p:txBody>
          <a:bodyPr anchor="ctr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52283" y="5791200"/>
            <a:ext cx="11887200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2284" y="6908800"/>
            <a:ext cx="1188720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585" y="6548967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084" y="6644117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8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93083" y="836541"/>
            <a:ext cx="2943468" cy="704508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2283" y="836541"/>
            <a:ext cx="8636000" cy="7045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2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234" y="832147"/>
            <a:ext cx="11882249" cy="1707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283" y="2844800"/>
            <a:ext cx="11887200" cy="5036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283" y="2745000"/>
            <a:ext cx="11887199" cy="195840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283" y="4706839"/>
            <a:ext cx="11887199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585" y="4237567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084" y="4325520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2283" y="2844800"/>
            <a:ext cx="5751819" cy="5036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87663" y="2834963"/>
            <a:ext cx="5751819" cy="5036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084" y="1050377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9164" y="2630271"/>
            <a:ext cx="5323643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2283" y="3398621"/>
            <a:ext cx="5790524" cy="4472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08840" y="2625967"/>
            <a:ext cx="533200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55943" y="3394317"/>
            <a:ext cx="5784899" cy="4472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084" y="1050377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283" y="594784"/>
            <a:ext cx="4673599" cy="130174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0683" y="594785"/>
            <a:ext cx="6908800" cy="721995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2283" y="2131484"/>
            <a:ext cx="4673599" cy="5683248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585" y="952501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5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284" y="6400800"/>
            <a:ext cx="11887200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283" y="846620"/>
            <a:ext cx="11887200" cy="5139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2284" y="7156451"/>
            <a:ext cx="11887200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585" y="6548967"/>
            <a:ext cx="2118036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084" y="6644117"/>
            <a:ext cx="1039689" cy="48683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04800"/>
            <a:ext cx="3802021" cy="885150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6295" y="-1048"/>
            <a:ext cx="3142232" cy="913871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43840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233" y="832147"/>
            <a:ext cx="11882249" cy="170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283" y="2844800"/>
            <a:ext cx="1188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15484" y="8173916"/>
            <a:ext cx="1528377" cy="493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283" y="8181078"/>
            <a:ext cx="101599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09084" y="1050377"/>
            <a:ext cx="103968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6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400" y="0"/>
            <a:ext cx="2260600" cy="1041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175000" y="1143000"/>
            <a:ext cx="7632700" cy="6248400"/>
            <a:chOff x="1524000" y="0"/>
            <a:chExt cx="7632700" cy="62484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8400" y="0"/>
              <a:ext cx="5448300" cy="4025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3492500"/>
              <a:ext cx="4813300" cy="27558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1" y="241895"/>
            <a:ext cx="8331200" cy="70057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35"/>
              </a:spcBef>
            </a:pPr>
            <a:r>
              <a:rPr spc="-80" dirty="0" err="1"/>
              <a:t>Olist</a:t>
            </a:r>
            <a:r>
              <a:rPr spc="-114" dirty="0"/>
              <a:t> </a:t>
            </a:r>
            <a:r>
              <a:rPr spc="-75" dirty="0" err="1"/>
              <a:t>Stor</a:t>
            </a:r>
            <a:r>
              <a:rPr lang="en-IN" spc="-75" dirty="0"/>
              <a:t>e</a:t>
            </a:r>
            <a:r>
              <a:rPr spc="-905" dirty="0"/>
              <a:t> </a:t>
            </a:r>
            <a:r>
              <a:rPr spc="-55" dirty="0"/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90000" y="6324600"/>
            <a:ext cx="5308600" cy="233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100"/>
              </a:spcBef>
            </a:pPr>
            <a:r>
              <a:rPr sz="2700" b="1" spc="-60" dirty="0">
                <a:latin typeface="Roboto Bk"/>
                <a:cs typeface="Roboto Bk"/>
              </a:rPr>
              <a:t>Project</a:t>
            </a:r>
            <a:r>
              <a:rPr sz="2700" b="1" spc="-85" dirty="0">
                <a:latin typeface="Roboto Bk"/>
                <a:cs typeface="Roboto Bk"/>
              </a:rPr>
              <a:t> </a:t>
            </a:r>
            <a:r>
              <a:rPr sz="2700" b="1" spc="-245" dirty="0">
                <a:latin typeface="Roboto Bk"/>
                <a:cs typeface="Roboto Bk"/>
              </a:rPr>
              <a:t>By-</a:t>
            </a:r>
            <a:endParaRPr sz="2700" dirty="0">
              <a:latin typeface="Roboto Bk"/>
              <a:cs typeface="Roboto Bk"/>
            </a:endParaRPr>
          </a:p>
          <a:p>
            <a:pPr marL="165100">
              <a:lnSpc>
                <a:spcPts val="2860"/>
              </a:lnSpc>
            </a:pPr>
            <a:r>
              <a:rPr sz="2400" b="1" spc="-30" dirty="0">
                <a:latin typeface="Roboto Bk"/>
                <a:cs typeface="Roboto Bk"/>
              </a:rPr>
              <a:t>Group</a:t>
            </a:r>
            <a:r>
              <a:rPr sz="2400" b="1" spc="-85" dirty="0">
                <a:latin typeface="Roboto Bk"/>
                <a:cs typeface="Roboto Bk"/>
              </a:rPr>
              <a:t> </a:t>
            </a:r>
            <a:r>
              <a:rPr lang="en-IN" sz="2400" b="1" spc="-45" dirty="0">
                <a:latin typeface="Roboto Bk"/>
                <a:cs typeface="Roboto Bk"/>
              </a:rPr>
              <a:t>4</a:t>
            </a:r>
            <a:endParaRPr sz="2400" dirty="0">
              <a:latin typeface="Roboto Bk"/>
              <a:cs typeface="Roboto Bk"/>
            </a:endParaRPr>
          </a:p>
          <a:p>
            <a:pPr marL="177800" marR="5080">
              <a:lnSpc>
                <a:spcPts val="2200"/>
              </a:lnSpc>
              <a:spcBef>
                <a:spcPts val="160"/>
              </a:spcBef>
            </a:pPr>
            <a:r>
              <a:rPr lang="en-IN" sz="1900" b="1" spc="-30" dirty="0">
                <a:latin typeface="Roboto Bk"/>
                <a:cs typeface="Roboto Bk"/>
              </a:rPr>
              <a:t>Mr.</a:t>
            </a:r>
            <a:r>
              <a:rPr sz="1900" b="1" spc="-30" dirty="0">
                <a:latin typeface="Roboto Bk"/>
                <a:cs typeface="Roboto Bk"/>
              </a:rPr>
              <a:t> </a:t>
            </a:r>
            <a:r>
              <a:rPr lang="en-IN" sz="1900" b="1" spc="-25" dirty="0">
                <a:latin typeface="Roboto Bk"/>
                <a:cs typeface="Roboto Bk"/>
              </a:rPr>
              <a:t>BHIMASHANKAR B BABALAD</a:t>
            </a:r>
            <a:r>
              <a:rPr sz="1900" b="1" spc="15" dirty="0">
                <a:latin typeface="Roboto Bk"/>
                <a:cs typeface="Roboto Bk"/>
              </a:rPr>
              <a:t>  </a:t>
            </a:r>
            <a:endParaRPr lang="en-IN" sz="1900" b="1" spc="15" dirty="0">
              <a:latin typeface="Roboto Bk"/>
              <a:cs typeface="Roboto Bk"/>
            </a:endParaRPr>
          </a:p>
          <a:p>
            <a:pPr marL="177800" marR="5080">
              <a:lnSpc>
                <a:spcPts val="2200"/>
              </a:lnSpc>
              <a:spcBef>
                <a:spcPts val="160"/>
              </a:spcBef>
            </a:pPr>
            <a:r>
              <a:rPr lang="en-IN" sz="1900" b="1" spc="-15" dirty="0">
                <a:latin typeface="Roboto Bk"/>
                <a:cs typeface="Roboto Bk"/>
              </a:rPr>
              <a:t>Mr. KABIR INAMDAR</a:t>
            </a:r>
          </a:p>
          <a:p>
            <a:pPr marL="177800" marR="5080">
              <a:lnSpc>
                <a:spcPts val="2200"/>
              </a:lnSpc>
              <a:spcBef>
                <a:spcPts val="160"/>
              </a:spcBef>
            </a:pPr>
            <a:r>
              <a:rPr lang="en-IN" sz="1900" b="1" spc="-15" dirty="0">
                <a:latin typeface="Roboto Bk"/>
                <a:cs typeface="Roboto Bk"/>
              </a:rPr>
              <a:t>Mr. URVESH R PATIL</a:t>
            </a:r>
          </a:p>
          <a:p>
            <a:pPr marL="177800" marR="5080">
              <a:lnSpc>
                <a:spcPts val="2200"/>
              </a:lnSpc>
              <a:spcBef>
                <a:spcPts val="160"/>
              </a:spcBef>
            </a:pPr>
            <a:r>
              <a:rPr lang="en-IN" sz="1900" b="1" spc="-15" dirty="0">
                <a:latin typeface="Roboto Bk"/>
                <a:cs typeface="Roboto Bk"/>
              </a:rPr>
              <a:t>Ms. GAYATRI VERMA</a:t>
            </a:r>
          </a:p>
          <a:p>
            <a:pPr marL="177800" marR="5080">
              <a:lnSpc>
                <a:spcPts val="2200"/>
              </a:lnSpc>
              <a:spcBef>
                <a:spcPts val="160"/>
              </a:spcBef>
            </a:pPr>
            <a:r>
              <a:rPr lang="en-IN" sz="1900" b="1" spc="-15" dirty="0">
                <a:latin typeface="Roboto Bk"/>
                <a:cs typeface="Roboto Bk"/>
              </a:rPr>
              <a:t>Mr. PRASHANT R KOR</a:t>
            </a:r>
            <a:endParaRPr sz="190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325755"/>
            <a:ext cx="459994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75" dirty="0">
                <a:solidFill>
                  <a:srgbClr val="00B050"/>
                </a:solidFill>
              </a:rPr>
              <a:t>O</a:t>
            </a:r>
            <a:r>
              <a:rPr sz="4300" spc="-185" dirty="0">
                <a:solidFill>
                  <a:srgbClr val="00B050"/>
                </a:solidFill>
              </a:rPr>
              <a:t>l</a:t>
            </a:r>
            <a:r>
              <a:rPr sz="4300" spc="-85" dirty="0">
                <a:solidFill>
                  <a:srgbClr val="00B050"/>
                </a:solidFill>
              </a:rPr>
              <a:t>i</a:t>
            </a:r>
            <a:r>
              <a:rPr sz="4300" spc="-105" dirty="0">
                <a:solidFill>
                  <a:srgbClr val="00B050"/>
                </a:solidFill>
              </a:rPr>
              <a:t>s</a:t>
            </a:r>
            <a:r>
              <a:rPr sz="4300" spc="-114" dirty="0">
                <a:solidFill>
                  <a:srgbClr val="00B050"/>
                </a:solidFill>
              </a:rPr>
              <a:t>t</a:t>
            </a:r>
            <a:r>
              <a:rPr sz="4300" spc="-80" dirty="0">
                <a:solidFill>
                  <a:srgbClr val="00B050"/>
                </a:solidFill>
              </a:rPr>
              <a:t> </a:t>
            </a:r>
            <a:r>
              <a:rPr sz="4300" spc="-175" dirty="0">
                <a:solidFill>
                  <a:srgbClr val="00B050"/>
                </a:solidFill>
              </a:rPr>
              <a:t>S</a:t>
            </a:r>
            <a:r>
              <a:rPr sz="4300" spc="-225" dirty="0">
                <a:solidFill>
                  <a:srgbClr val="00B050"/>
                </a:solidFill>
              </a:rPr>
              <a:t>t</a:t>
            </a:r>
            <a:r>
              <a:rPr sz="4300" spc="-20" dirty="0">
                <a:solidFill>
                  <a:srgbClr val="00B050"/>
                </a:solidFill>
              </a:rPr>
              <a:t>o</a:t>
            </a:r>
            <a:r>
              <a:rPr sz="4300" spc="-120" dirty="0">
                <a:solidFill>
                  <a:srgbClr val="00B050"/>
                </a:solidFill>
              </a:rPr>
              <a:t>r</a:t>
            </a:r>
            <a:r>
              <a:rPr sz="4300" spc="30" dirty="0">
                <a:solidFill>
                  <a:srgbClr val="00B050"/>
                </a:solidFill>
              </a:rPr>
              <a:t>e</a:t>
            </a:r>
            <a:r>
              <a:rPr sz="4300" spc="-155" dirty="0">
                <a:solidFill>
                  <a:srgbClr val="00B050"/>
                </a:solidFill>
              </a:rPr>
              <a:t> </a:t>
            </a:r>
            <a:r>
              <a:rPr sz="4300" spc="-50" dirty="0">
                <a:solidFill>
                  <a:srgbClr val="00B050"/>
                </a:solidFill>
              </a:rPr>
              <a:t>A</a:t>
            </a:r>
            <a:r>
              <a:rPr sz="4300" spc="-120" dirty="0">
                <a:solidFill>
                  <a:srgbClr val="00B050"/>
                </a:solidFill>
              </a:rPr>
              <a:t>n</a:t>
            </a:r>
            <a:r>
              <a:rPr sz="4300" spc="114" dirty="0">
                <a:solidFill>
                  <a:srgbClr val="00B050"/>
                </a:solidFill>
              </a:rPr>
              <a:t>a</a:t>
            </a:r>
            <a:r>
              <a:rPr sz="4300" spc="-185" dirty="0">
                <a:solidFill>
                  <a:srgbClr val="00B050"/>
                </a:solidFill>
              </a:rPr>
              <a:t>l</a:t>
            </a:r>
            <a:r>
              <a:rPr sz="4300" spc="-315" dirty="0">
                <a:solidFill>
                  <a:srgbClr val="00B050"/>
                </a:solidFill>
              </a:rPr>
              <a:t>y</a:t>
            </a:r>
            <a:r>
              <a:rPr sz="4300" spc="-5" dirty="0">
                <a:solidFill>
                  <a:srgbClr val="00B050"/>
                </a:solidFill>
              </a:rPr>
              <a:t>s</a:t>
            </a:r>
            <a:r>
              <a:rPr sz="4300" spc="-185" dirty="0">
                <a:solidFill>
                  <a:srgbClr val="00B050"/>
                </a:solidFill>
              </a:rPr>
              <a:t>i</a:t>
            </a:r>
            <a:r>
              <a:rPr sz="4300" spc="15" dirty="0">
                <a:solidFill>
                  <a:srgbClr val="00B050"/>
                </a:solidFill>
              </a:rPr>
              <a:t>s</a:t>
            </a:r>
            <a:endParaRPr sz="430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9600" y="1784350"/>
            <a:ext cx="563880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5" dirty="0">
                <a:solidFill>
                  <a:srgbClr val="FFC000"/>
                </a:solidFill>
                <a:latin typeface="Roboto Bk"/>
                <a:cs typeface="Roboto Bk"/>
              </a:rPr>
              <a:t>Domain:</a:t>
            </a:r>
            <a:r>
              <a:rPr sz="3300" b="1" spc="-65" dirty="0">
                <a:solidFill>
                  <a:srgbClr val="FFC000"/>
                </a:solidFill>
                <a:latin typeface="Roboto Bk"/>
                <a:cs typeface="Roboto Bk"/>
              </a:rPr>
              <a:t> </a:t>
            </a:r>
            <a:r>
              <a:rPr sz="3300" b="1" spc="-50" dirty="0">
                <a:solidFill>
                  <a:srgbClr val="FFC000"/>
                </a:solidFill>
                <a:latin typeface="Roboto Bk"/>
                <a:cs typeface="Roboto Bk"/>
              </a:rPr>
              <a:t>E-Commerce</a:t>
            </a:r>
            <a:endParaRPr sz="3300" dirty="0">
              <a:solidFill>
                <a:srgbClr val="FFC000"/>
              </a:solidFill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2200" y="3048000"/>
            <a:ext cx="11763375" cy="4744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7600"/>
              </a:lnSpc>
            </a:pP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16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sz="1600" b="1" spc="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dimensions: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order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status, price,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and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location,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sz="1600" b="1" spc="-1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spc="-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6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114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b="1" spc="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sz="1600" b="1"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KPI's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been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sz="16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00025" indent="50800">
              <a:lnSpc>
                <a:spcPct val="130200"/>
              </a:lnSpc>
              <a:spcBef>
                <a:spcPts val="1300"/>
              </a:spcBef>
            </a:pP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drawn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KPI's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regarding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stats,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type,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days,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sz="1600" b="1" spc="-1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</a:t>
            </a:r>
            <a:r>
              <a:rPr sz="1600" b="1" spc="-1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faced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spc="-1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b="1" spc="-1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600" b="1" spc="-3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decisions.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1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b="1" spc="-1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b="1" spc="-1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1600" b="1" spc="-1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1600" b="1" spc="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b="1" spc="-1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b="1" spc="-9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1600" b="1" spc="-1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b="1" spc="-1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b="1"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1600" b="1"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8500" y="1308100"/>
            <a:ext cx="2933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9464" algn="l"/>
              </a:tabLst>
            </a:pPr>
            <a:r>
              <a:rPr spc="-6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pc="6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pc="-7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spc="-11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30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1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400" y="2971800"/>
            <a:ext cx="7950200" cy="355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8FC225"/>
              </a:buClr>
              <a:buSzPct val="81250"/>
              <a:buAutoNum type="arabicParenR"/>
              <a:tabLst>
                <a:tab pos="469265" algn="l"/>
                <a:tab pos="469900" algn="l"/>
              </a:tabLst>
            </a:pP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r>
              <a:rPr sz="1600" b="1" spc="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(order_purchase_timestamp)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8FC225"/>
              </a:buClr>
              <a:buFont typeface="Roboto Bk"/>
              <a:buAutoNum type="arabicParenR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FC225"/>
              </a:buClr>
              <a:buFont typeface="Roboto Bk"/>
              <a:buAutoNum type="arabicParenR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8FC225"/>
              </a:buClr>
              <a:buSzPct val="81250"/>
              <a:buAutoNum type="arabicParenR"/>
              <a:tabLst>
                <a:tab pos="469265" algn="l"/>
                <a:tab pos="469900" algn="l"/>
              </a:tabLst>
            </a:pP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8FC225"/>
              </a:buClr>
              <a:buFont typeface="Roboto Bk"/>
              <a:buAutoNum type="arabicParenR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FC225"/>
              </a:buClr>
              <a:buFont typeface="Roboto Bk"/>
              <a:buAutoNum type="arabicParenR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buClr>
                <a:srgbClr val="8FC225"/>
              </a:buClr>
              <a:buSzPct val="81250"/>
              <a:buAutoNum type="arabicParenR"/>
              <a:tabLst>
                <a:tab pos="469265" algn="l"/>
                <a:tab pos="469900" algn="l"/>
              </a:tabLst>
            </a:pP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b="1"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b="1" spc="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b="1" spc="-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b="1"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1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b="1" spc="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b="1" spc="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8FC225"/>
              </a:buClr>
              <a:buFont typeface="Roboto Bk"/>
              <a:buAutoNum type="arabicParenR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FC225"/>
              </a:buClr>
              <a:buFont typeface="Roboto Bk"/>
              <a:buAutoNum type="arabicParenR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buClr>
                <a:srgbClr val="8FC225"/>
              </a:buClr>
              <a:buSzPct val="81250"/>
              <a:buAutoNum type="arabicParenR"/>
              <a:tabLst>
                <a:tab pos="469265" algn="l"/>
                <a:tab pos="469900" algn="l"/>
              </a:tabLst>
            </a:pP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sz="1600" b="1"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b="1" spc="-1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sz="16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rgbClr val="8FC225"/>
              </a:buClr>
              <a:buFont typeface="Roboto Bk"/>
              <a:buAutoNum type="arabicParenR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FC225"/>
              </a:buClr>
              <a:buFont typeface="Roboto Bk"/>
              <a:buAutoNum type="arabicParenR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buClr>
                <a:srgbClr val="8FC225"/>
              </a:buClr>
              <a:buSzPct val="81250"/>
              <a:buAutoNum type="arabicParenR"/>
              <a:tabLst>
                <a:tab pos="469265" algn="l"/>
                <a:tab pos="469900" algn="l"/>
              </a:tabLst>
            </a:pP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900" y="457548"/>
            <a:ext cx="7607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FFC000"/>
                </a:solidFill>
              </a:rPr>
              <a:t>Weekday</a:t>
            </a:r>
            <a:r>
              <a:rPr spc="-114" dirty="0">
                <a:solidFill>
                  <a:srgbClr val="FFC000"/>
                </a:solidFill>
              </a:rPr>
              <a:t> </a:t>
            </a:r>
            <a:r>
              <a:rPr spc="-25" dirty="0">
                <a:solidFill>
                  <a:srgbClr val="FFC000"/>
                </a:solidFill>
              </a:rPr>
              <a:t>Vs</a:t>
            </a:r>
            <a:r>
              <a:rPr spc="-70" dirty="0">
                <a:solidFill>
                  <a:srgbClr val="FFC000"/>
                </a:solidFill>
              </a:rPr>
              <a:t> </a:t>
            </a:r>
            <a:r>
              <a:rPr spc="-30" dirty="0">
                <a:solidFill>
                  <a:srgbClr val="FFC000"/>
                </a:solidFill>
              </a:rPr>
              <a:t>Weekend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300" y="4432300"/>
            <a:ext cx="8042909" cy="396262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900" marR="320040" indent="-457200">
              <a:lnSpc>
                <a:spcPts val="1900"/>
              </a:lnSpc>
              <a:spcBef>
                <a:spcPts val="180"/>
              </a:spcBef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Statistics,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b="1" spc="-3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r>
              <a:rPr sz="1600" b="1" spc="-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22.74%</a:t>
            </a:r>
            <a:r>
              <a:rPr sz="16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sz="1600" b="1" spc="-1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77.26%.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35305" indent="-457200">
              <a:lnSpc>
                <a:spcPts val="19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weekdays. </a:t>
            </a:r>
            <a:r>
              <a:rPr sz="1600" b="1" spc="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600" b="1" spc="-3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6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ts val="1900"/>
              </a:lnSpc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sz="16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count,</a:t>
            </a:r>
            <a:r>
              <a:rPr sz="1600" b="1" spc="-1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600" b="1"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 </a:t>
            </a:r>
            <a:r>
              <a:rPr sz="1600" b="1" spc="-3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600" b="1" spc="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600" b="1" spc="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1254760" indent="-457200">
              <a:lnSpc>
                <a:spcPts val="1900"/>
              </a:lnSpc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value,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weekday is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sz="1600" b="1" spc="-3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een and orange pie chart&#10;&#10;Description automatically generated">
            <a:extLst>
              <a:ext uri="{FF2B5EF4-FFF2-40B4-BE49-F238E27FC236}">
                <a16:creationId xmlns:a16="http://schemas.microsoft.com/office/drawing/2014/main" id="{BA7AEEE8-1F42-EF05-B30E-6297BC0CB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1524000"/>
            <a:ext cx="4794318" cy="25875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8700" y="914400"/>
            <a:ext cx="116586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FFC000"/>
                </a:solidFill>
              </a:rPr>
              <a:t>Number</a:t>
            </a:r>
            <a:r>
              <a:rPr sz="3300" spc="-40" dirty="0">
                <a:solidFill>
                  <a:srgbClr val="FFC000"/>
                </a:solidFill>
              </a:rPr>
              <a:t> </a:t>
            </a:r>
            <a:r>
              <a:rPr sz="3300" spc="-50" dirty="0">
                <a:solidFill>
                  <a:srgbClr val="FFC000"/>
                </a:solidFill>
              </a:rPr>
              <a:t>of</a:t>
            </a:r>
            <a:r>
              <a:rPr sz="3300" spc="30" dirty="0">
                <a:solidFill>
                  <a:srgbClr val="FFC000"/>
                </a:solidFill>
              </a:rPr>
              <a:t> </a:t>
            </a:r>
            <a:r>
              <a:rPr sz="3300" spc="-35" dirty="0">
                <a:solidFill>
                  <a:srgbClr val="FFC000"/>
                </a:solidFill>
              </a:rPr>
              <a:t>Orders</a:t>
            </a:r>
            <a:r>
              <a:rPr sz="3300" spc="-120" dirty="0">
                <a:solidFill>
                  <a:srgbClr val="FFC000"/>
                </a:solidFill>
              </a:rPr>
              <a:t> </a:t>
            </a:r>
            <a:r>
              <a:rPr sz="3300" spc="-30" dirty="0">
                <a:solidFill>
                  <a:srgbClr val="FFC000"/>
                </a:solidFill>
              </a:rPr>
              <a:t>with</a:t>
            </a:r>
            <a:r>
              <a:rPr sz="3300" spc="-40" dirty="0">
                <a:solidFill>
                  <a:srgbClr val="FFC000"/>
                </a:solidFill>
              </a:rPr>
              <a:t> review</a:t>
            </a:r>
            <a:r>
              <a:rPr sz="3300" dirty="0">
                <a:solidFill>
                  <a:srgbClr val="FFC000"/>
                </a:solidFill>
              </a:rPr>
              <a:t> </a:t>
            </a:r>
            <a:r>
              <a:rPr sz="3300" spc="-20" dirty="0">
                <a:solidFill>
                  <a:srgbClr val="FFC000"/>
                </a:solidFill>
              </a:rPr>
              <a:t>score</a:t>
            </a:r>
            <a:r>
              <a:rPr sz="3300" spc="-75" dirty="0">
                <a:solidFill>
                  <a:srgbClr val="FFC000"/>
                </a:solidFill>
              </a:rPr>
              <a:t> </a:t>
            </a:r>
            <a:r>
              <a:rPr sz="3300" spc="-35" dirty="0">
                <a:solidFill>
                  <a:srgbClr val="FFC000"/>
                </a:solidFill>
              </a:rPr>
              <a:t>payment</a:t>
            </a:r>
            <a:r>
              <a:rPr sz="3300" dirty="0">
                <a:solidFill>
                  <a:srgbClr val="FFC000"/>
                </a:solidFill>
              </a:rPr>
              <a:t> </a:t>
            </a:r>
            <a:r>
              <a:rPr sz="3300" spc="-50" dirty="0">
                <a:solidFill>
                  <a:srgbClr val="FFC000"/>
                </a:solidFill>
              </a:rPr>
              <a:t>type</a:t>
            </a:r>
            <a:endParaRPr sz="3300" dirty="0">
              <a:solidFill>
                <a:srgbClr val="FFC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0" y="3276600"/>
            <a:ext cx="7162800" cy="312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sz="1600" b="1" spc="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Score-5</a:t>
            </a: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Type-Credit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3981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67945" indent="-457200">
              <a:lnSpc>
                <a:spcPts val="19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on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widely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16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600" b="1" spc="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others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number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  <a:r>
              <a:rPr lang="en-IN"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055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Lesser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Debit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 </a:t>
            </a:r>
            <a:r>
              <a:rPr sz="1600" b="1" spc="-3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6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152</a:t>
            </a:r>
            <a:r>
              <a:rPr lang="en-IN"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ts val="1900"/>
              </a:lnSpc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sz="1600" b="1" spc="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'57328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6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ratings.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</a:t>
            </a:r>
            <a:r>
              <a:rPr sz="16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sz="1600" b="1" spc="-1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Worthy</a:t>
            </a:r>
            <a:r>
              <a:rPr sz="1600" b="1" spc="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600" b="1" spc="-3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6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ts val="1839"/>
              </a:lnSpc>
            </a:pP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sz="16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CBCFC93-FBB5-3E27-D68E-8109D065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819400"/>
            <a:ext cx="7162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8800" y="223020"/>
            <a:ext cx="96774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solidFill>
                  <a:srgbClr val="FFC000"/>
                </a:solidFill>
              </a:rPr>
              <a:t>Average</a:t>
            </a:r>
            <a:r>
              <a:rPr sz="3300" spc="25" dirty="0">
                <a:solidFill>
                  <a:srgbClr val="FFC000"/>
                </a:solidFill>
              </a:rPr>
              <a:t> </a:t>
            </a:r>
            <a:r>
              <a:rPr sz="3300" spc="-35" dirty="0">
                <a:solidFill>
                  <a:srgbClr val="FFC000"/>
                </a:solidFill>
              </a:rPr>
              <a:t>number</a:t>
            </a:r>
            <a:r>
              <a:rPr sz="3300" spc="-40" dirty="0">
                <a:solidFill>
                  <a:srgbClr val="FFC000"/>
                </a:solidFill>
              </a:rPr>
              <a:t> </a:t>
            </a:r>
            <a:r>
              <a:rPr sz="3300" dirty="0">
                <a:solidFill>
                  <a:srgbClr val="FFC000"/>
                </a:solidFill>
              </a:rPr>
              <a:t>of</a:t>
            </a:r>
            <a:r>
              <a:rPr sz="3300" spc="-70" dirty="0">
                <a:solidFill>
                  <a:srgbClr val="FFC000"/>
                </a:solidFill>
              </a:rPr>
              <a:t> </a:t>
            </a:r>
            <a:r>
              <a:rPr sz="3300" spc="-25" dirty="0">
                <a:solidFill>
                  <a:srgbClr val="FFC000"/>
                </a:solidFill>
              </a:rPr>
              <a:t>days </a:t>
            </a:r>
            <a:r>
              <a:rPr sz="3300" spc="-60" dirty="0">
                <a:solidFill>
                  <a:srgbClr val="FFC000"/>
                </a:solidFill>
              </a:rPr>
              <a:t>taken</a:t>
            </a:r>
            <a:r>
              <a:rPr sz="3300" spc="-45" dirty="0">
                <a:solidFill>
                  <a:srgbClr val="FFC000"/>
                </a:solidFill>
              </a:rPr>
              <a:t> </a:t>
            </a:r>
            <a:r>
              <a:rPr sz="3300" spc="-30" dirty="0">
                <a:solidFill>
                  <a:srgbClr val="FFC000"/>
                </a:solidFill>
              </a:rPr>
              <a:t>for</a:t>
            </a:r>
            <a:r>
              <a:rPr sz="3300" spc="-40" dirty="0">
                <a:solidFill>
                  <a:srgbClr val="FFC000"/>
                </a:solidFill>
              </a:rPr>
              <a:t> </a:t>
            </a:r>
            <a:r>
              <a:rPr sz="3300" spc="-15" dirty="0">
                <a:solidFill>
                  <a:srgbClr val="FFC000"/>
                </a:solidFill>
              </a:rPr>
              <a:t>pet_shop</a:t>
            </a:r>
            <a:endParaRPr sz="3300" dirty="0">
              <a:solidFill>
                <a:srgbClr val="FFC00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803400" y="4689840"/>
            <a:ext cx="12803718" cy="44795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8175" marR="131445" indent="-457200">
              <a:lnSpc>
                <a:spcPts val="1900"/>
              </a:lnSpc>
              <a:spcBef>
                <a:spcPts val="180"/>
              </a:spcBef>
              <a:tabLst>
                <a:tab pos="637540" algn="l"/>
              </a:tabLst>
            </a:pPr>
            <a:r>
              <a:rPr sz="1300" b="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observed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the average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taken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'pet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shop'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days </a:t>
            </a:r>
            <a:r>
              <a:rPr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categories 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  <a:r>
              <a:rPr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8275"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marR="42545" indent="-457200">
              <a:lnSpc>
                <a:spcPts val="1900"/>
              </a:lnSpc>
              <a:spcBef>
                <a:spcPts val="5"/>
              </a:spcBef>
              <a:tabLst>
                <a:tab pos="637540" algn="l"/>
              </a:tabLst>
            </a:pPr>
            <a:r>
              <a:rPr sz="1300" b="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seen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years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'pet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shop'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declining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been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quickly.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marR="184785" indent="-457200">
              <a:lnSpc>
                <a:spcPts val="1900"/>
              </a:lnSpc>
              <a:tabLst>
                <a:tab pos="637540" algn="l"/>
              </a:tabLst>
            </a:pPr>
            <a:r>
              <a:rPr sz="1300" b="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observed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city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'Sao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Pauli'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has ordered the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no.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times </a:t>
            </a:r>
            <a:r>
              <a:rPr spc="-15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followed </a:t>
            </a:r>
            <a:r>
              <a:rPr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'Rio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jeneiro'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'Belo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horizonte'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'pet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shop'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expect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marR="19685" indent="-457200">
              <a:lnSpc>
                <a:spcPts val="1900"/>
              </a:lnSpc>
              <a:tabLst>
                <a:tab pos="637540" algn="l"/>
              </a:tabLst>
            </a:pPr>
            <a:r>
              <a:rPr sz="1300" b="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products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'artes_e_artesanato'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fashion_roupa_infa'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'la_cuisine'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indicates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these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products'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efficiently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8175" marR="5080" indent="-457200">
              <a:lnSpc>
                <a:spcPts val="1900"/>
              </a:lnSpc>
              <a:tabLst>
                <a:tab pos="637540" algn="l"/>
              </a:tabLst>
            </a:pPr>
            <a:r>
              <a:rPr sz="1300" b="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products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with maximum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'movies_excritorio' </a:t>
            </a:r>
            <a:r>
              <a:rPr spc="-15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'fashion_calcados' 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casa_conforto_2'.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products.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BE10FFE5-5626-641C-13FA-90DE51DF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061720"/>
            <a:ext cx="4857750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0300" y="342900"/>
            <a:ext cx="74295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>
                <a:solidFill>
                  <a:srgbClr val="FFC000"/>
                </a:solidFill>
              </a:rPr>
              <a:t>Average</a:t>
            </a:r>
            <a:r>
              <a:rPr sz="3300" spc="20" dirty="0">
                <a:solidFill>
                  <a:srgbClr val="FFC000"/>
                </a:solidFill>
              </a:rPr>
              <a:t> </a:t>
            </a:r>
            <a:r>
              <a:rPr sz="3300" spc="-40" dirty="0">
                <a:solidFill>
                  <a:srgbClr val="FFC000"/>
                </a:solidFill>
              </a:rPr>
              <a:t>price</a:t>
            </a:r>
            <a:r>
              <a:rPr sz="3300" spc="25" dirty="0">
                <a:solidFill>
                  <a:srgbClr val="FFC000"/>
                </a:solidFill>
              </a:rPr>
              <a:t> </a:t>
            </a:r>
            <a:r>
              <a:rPr sz="3300" spc="-5" dirty="0">
                <a:solidFill>
                  <a:srgbClr val="FFC000"/>
                </a:solidFill>
              </a:rPr>
              <a:t>and</a:t>
            </a:r>
            <a:r>
              <a:rPr sz="3300" spc="-85" dirty="0">
                <a:solidFill>
                  <a:srgbClr val="FFC000"/>
                </a:solidFill>
              </a:rPr>
              <a:t> </a:t>
            </a:r>
            <a:r>
              <a:rPr sz="3300" spc="-35" dirty="0">
                <a:solidFill>
                  <a:srgbClr val="FFC000"/>
                </a:solidFill>
              </a:rPr>
              <a:t>payment</a:t>
            </a:r>
            <a:r>
              <a:rPr sz="3300" spc="-5" dirty="0">
                <a:solidFill>
                  <a:srgbClr val="FFC000"/>
                </a:solidFill>
              </a:rPr>
              <a:t> </a:t>
            </a:r>
            <a:r>
              <a:rPr sz="3300" spc="-40" dirty="0">
                <a:solidFill>
                  <a:srgbClr val="FFC000"/>
                </a:solidFill>
              </a:rPr>
              <a:t>values</a:t>
            </a:r>
            <a:endParaRPr sz="3300" dirty="0">
              <a:solidFill>
                <a:srgbClr val="FFC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900" y="5651500"/>
            <a:ext cx="8972550" cy="247503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marR="17780" indent="-457200">
              <a:lnSpc>
                <a:spcPts val="170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value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average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paulo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b="1" spc="-3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600" b="1" spc="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IN"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16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1038225" indent="-457200">
              <a:lnSpc>
                <a:spcPts val="17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</a:t>
            </a:r>
            <a:r>
              <a:rPr sz="1600" b="1"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sz="1600" b="1"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600" b="1" spc="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paulo </a:t>
            </a:r>
            <a:r>
              <a:rPr sz="1600" b="1" spc="-3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sz="16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decreasing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ts val="1700"/>
              </a:lnSpc>
              <a:tabLst>
                <a:tab pos="469265" algn="l"/>
              </a:tabLst>
            </a:pPr>
            <a:r>
              <a:rPr sz="1300" spc="25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6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</a:t>
            </a:r>
            <a:r>
              <a:rPr sz="16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products </a:t>
            </a:r>
            <a:r>
              <a:rPr sz="16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6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16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6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costly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</a:t>
            </a:r>
            <a:r>
              <a:rPr sz="16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sz="1600" b="1" spc="-3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1F1514B-8DBD-11B5-E175-CB2B11F2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5" y="1219200"/>
            <a:ext cx="791527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0" y="838200"/>
            <a:ext cx="358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FFC000"/>
                </a:solidFill>
              </a:rPr>
              <a:t>Conclusion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108200"/>
            <a:ext cx="11607800" cy="5610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spc="290" dirty="0">
                <a:solidFill>
                  <a:srgbClr val="8FC225"/>
                </a:solidFill>
                <a:latin typeface="Lucida Sans Unicode"/>
                <a:cs typeface="Lucida Sans Unicode"/>
              </a:rPr>
              <a:t>▶ </a:t>
            </a:r>
            <a:r>
              <a:rPr sz="1500" spc="885" dirty="0">
                <a:solidFill>
                  <a:srgbClr val="8FC225"/>
                </a:solidFill>
                <a:latin typeface="Lucida Sans Unicode"/>
                <a:cs typeface="Lucida Sans Unicode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900" b="1" spc="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sz="19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1900" b="1" spc="-9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discounts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9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weekend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9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9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sz="19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9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99720" indent="-457200" algn="just">
              <a:lnSpc>
                <a:spcPct val="144700"/>
              </a:lnSpc>
              <a:spcBef>
                <a:spcPts val="1400"/>
              </a:spcBef>
            </a:pPr>
            <a:r>
              <a:rPr sz="1500" spc="29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sz="1500" spc="295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may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19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9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sz="19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way, </a:t>
            </a:r>
            <a:r>
              <a:rPr sz="19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fantastic</a:t>
            </a:r>
            <a:r>
              <a:rPr sz="1900" b="1" spc="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900" b="1" spc="-114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sz="1900" b="1" spc="-9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</a:t>
            </a:r>
            <a:r>
              <a:rPr sz="1900" b="1" spc="-9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sz="19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</a:t>
            </a:r>
            <a:r>
              <a:rPr sz="19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9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sz="19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sz="1900" b="1" spc="-9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payments.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146050" indent="-457200" algn="just">
              <a:lnSpc>
                <a:spcPct val="144700"/>
              </a:lnSpc>
              <a:spcBef>
                <a:spcPts val="1300"/>
              </a:spcBef>
            </a:pPr>
            <a:r>
              <a:rPr sz="1500" spc="29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</a:t>
            </a:r>
            <a:r>
              <a:rPr sz="1500" spc="295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sz="19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from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 </a:t>
            </a:r>
            <a:r>
              <a:rPr sz="19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shops </a:t>
            </a:r>
            <a:r>
              <a:rPr sz="19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sz="19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sz="19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days, </a:t>
            </a:r>
            <a:r>
              <a:rPr sz="19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19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9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entering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b="1" spc="-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sz="1900" b="1" spc="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900" b="1" spc="-1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vendors.</a:t>
            </a:r>
            <a:r>
              <a:rPr sz="19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sz="19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9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b="1" spc="-10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</a:t>
            </a:r>
            <a:r>
              <a:rPr sz="1900" b="1" spc="-114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sz="19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1900" b="1" spc="-459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sz="19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19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144700"/>
              </a:lnSpc>
              <a:spcBef>
                <a:spcPts val="1300"/>
              </a:spcBef>
              <a:tabLst>
                <a:tab pos="469265" algn="l"/>
              </a:tabLst>
            </a:pPr>
            <a:r>
              <a:rPr sz="1500" spc="29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Paulo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</a:t>
            </a:r>
            <a:r>
              <a:rPr sz="19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sz="19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 </a:t>
            </a:r>
            <a:r>
              <a:rPr sz="1900" b="1" spc="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sz="19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cities,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9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claims. </a:t>
            </a:r>
            <a:r>
              <a:rPr sz="19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1900" b="1" spc="-1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9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and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cities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900" b="1" spc="-6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sz="1900" b="1" spc="-459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r>
              <a:rPr sz="19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</a:t>
            </a:r>
            <a:r>
              <a:rPr sz="19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303530" indent="-457200">
              <a:lnSpc>
                <a:spcPct val="144700"/>
              </a:lnSpc>
              <a:spcBef>
                <a:spcPts val="1400"/>
              </a:spcBef>
              <a:tabLst>
                <a:tab pos="469265" algn="l"/>
              </a:tabLst>
            </a:pPr>
            <a:r>
              <a:rPr sz="1500" spc="290" dirty="0">
                <a:solidFill>
                  <a:srgbClr val="8FC2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	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studies,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sz="1900" b="1" spc="-7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sz="1900" b="1" spc="-1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9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correlated,</a:t>
            </a:r>
            <a:r>
              <a:rPr sz="1900" b="1" spc="-1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sz="1900" b="1" spc="-1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900" b="1" spc="-8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sz="1900" b="1" spc="-9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900" b="1" spc="-1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 </a:t>
            </a:r>
            <a:r>
              <a:rPr sz="1900" b="1" spc="-459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sz="19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7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19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3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900" b="1" spc="-6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sz="1900" b="1" spc="-8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900" b="1" spc="-12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4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sz="1900" b="1" spc="-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5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writing a thank you note&#10;&#10;Description automatically generated with low confidence">
            <a:extLst>
              <a:ext uri="{FF2B5EF4-FFF2-40B4-BE49-F238E27FC236}">
                <a16:creationId xmlns:a16="http://schemas.microsoft.com/office/drawing/2014/main" id="{ADCE6CA2-E679-B914-DA8D-FB7C02AC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322">
            <a:off x="3567450" y="1418036"/>
            <a:ext cx="7391400" cy="6173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922</Words>
  <Application>Microsoft Office PowerPoint</Application>
  <PresentationFormat>Custom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Lucida Sans Unicode</vt:lpstr>
      <vt:lpstr>Roboto Bk</vt:lpstr>
      <vt:lpstr>Wingdings 3</vt:lpstr>
      <vt:lpstr>Wisp</vt:lpstr>
      <vt:lpstr>Olist Store Analysis</vt:lpstr>
      <vt:lpstr>Olist Store Analysis</vt:lpstr>
      <vt:lpstr>Key KPI’ s</vt:lpstr>
      <vt:lpstr>Weekday Vs Weekend</vt:lpstr>
      <vt:lpstr>Number of Orders with review score payment type</vt:lpstr>
      <vt:lpstr>Average number of days taken for pet_shop</vt:lpstr>
      <vt:lpstr>Average price and payment values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>Bhimashankar Babalad</dc:creator>
  <cp:lastModifiedBy>Bhimashankar Babalad</cp:lastModifiedBy>
  <cp:revision>11</cp:revision>
  <dcterms:created xsi:type="dcterms:W3CDTF">2023-07-03T08:04:06Z</dcterms:created>
  <dcterms:modified xsi:type="dcterms:W3CDTF">2023-07-04T05:56:24Z</dcterms:modified>
</cp:coreProperties>
</file>