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k37398@outlook.com" initials="b" lastIdx="1" clrIdx="0">
    <p:extLst>
      <p:ext uri="{19B8F6BF-5375-455C-9EA6-DF929625EA0E}">
        <p15:presenceInfo xmlns:p15="http://schemas.microsoft.com/office/powerpoint/2012/main" userId="9156272eca63ce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6/10/2022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hyperlink" Target="https://github.com/BHMEDI/FresherBatchMarch20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080413587"/>
              </p:ext>
            </p:extLst>
          </p:nvPr>
        </p:nvGraphicFramePr>
        <p:xfrm>
          <a:off x="9220200" y="1184909"/>
          <a:ext cx="2961005" cy="4949299"/>
        </p:xfrm>
        <a:graphic>
          <a:graphicData uri="http://schemas.openxmlformats.org/drawingml/2006/table">
            <a:tbl>
              <a:tblPr firstRow="1" bandRow="1">
                <a:tableStyleId>{0E3FDE45-AF77-4B5C-9715-49D594BDF05E}</a:tableStyleId>
              </a:tblPr>
              <a:tblGrid>
                <a:gridCol w="1066800">
                  <a:extLst>
                    <a:ext uri="{9D8B030D-6E8A-4147-A177-3AD203B41FA5}">
                      <a16:colId xmlns:a16="http://schemas.microsoft.com/office/drawing/2014/main" val="20000"/>
                    </a:ext>
                  </a:extLst>
                </a:gridCol>
                <a:gridCol w="1894205">
                  <a:extLst>
                    <a:ext uri="{9D8B030D-6E8A-4147-A177-3AD203B41FA5}">
                      <a16:colId xmlns:a16="http://schemas.microsoft.com/office/drawing/2014/main" val="20001"/>
                    </a:ext>
                  </a:extLst>
                </a:gridCol>
              </a:tblGrid>
              <a:tr h="984088">
                <a:tc>
                  <a:txBody>
                    <a:bodyPr/>
                    <a:lstStyle/>
                    <a:p>
                      <a:r>
                        <a:rPr kumimoji="0" lang="en-US" sz="1050" b="1"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C#Basics,OOPS,GenericsCollections,</a:t>
                      </a:r>
                    </a:p>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Array,Loops,Exception Handling.</a:t>
                      </a:r>
                    </a:p>
                  </a:txBody>
                  <a:tcPr/>
                </a:tc>
                <a:extLst>
                  <a:ext uri="{0D108BD9-81ED-4DB2-BD59-A6C34878D82A}">
                    <a16:rowId xmlns:a16="http://schemas.microsoft.com/office/drawing/2014/main" val="236619847"/>
                  </a:ext>
                </a:extLst>
              </a:tr>
              <a:tr h="738066">
                <a:tc>
                  <a:txBody>
                    <a:bodyPr/>
                    <a:lstStyle/>
                    <a:p>
                      <a:r>
                        <a:rPr kumimoji="0" lang="en-US" sz="1050" b="1"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API,Entity Framework</a:t>
                      </a:r>
                    </a:p>
                  </a:txBody>
                  <a:tcPr/>
                </a:tc>
                <a:extLst>
                  <a:ext uri="{0D108BD9-81ED-4DB2-BD59-A6C34878D82A}">
                    <a16:rowId xmlns:a16="http://schemas.microsoft.com/office/drawing/2014/main" val="2362141945"/>
                  </a:ext>
                </a:extLst>
              </a:tr>
              <a:tr h="712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p>
                      <a:endParaRPr kumimoji="0" lang="en-US" sz="105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5685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105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MSSQL Server</a:t>
                      </a:r>
                    </a:p>
                    <a:p>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9731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105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Visual Studio,      postman</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r h="9731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105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Peer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28471241"/>
                  </a:ext>
                </a:extLst>
              </a:tr>
            </a:tbl>
          </a:graphicData>
        </a:graphic>
      </p:graphicFrame>
      <p:sp>
        <p:nvSpPr>
          <p:cNvPr id="7170" name="Text Placeholder 18"/>
          <p:cNvSpPr>
            <a:spLocks noGrp="1"/>
          </p:cNvSpPr>
          <p:nvPr>
            <p:ph type="body" sz="quarter" idx="36"/>
          </p:nvPr>
        </p:nvSpPr>
        <p:spPr>
          <a:xfrm>
            <a:off x="5078553" y="5638800"/>
            <a:ext cx="3085252" cy="276999"/>
          </a:xfrm>
        </p:spPr>
        <p:txBody>
          <a:bodyPr/>
          <a:lstStyle/>
          <a:p>
            <a:pPr>
              <a:lnSpc>
                <a:spcPct val="114000"/>
              </a:lnSpc>
            </a:pPr>
            <a:r>
              <a:rPr lang="en-IN" altLang="nl-NL" b="1" dirty="0"/>
              <a:t> </a:t>
            </a:r>
            <a:endParaRPr lang="en-IN" altLang="en-US" dirty="0"/>
          </a:p>
          <a:p>
            <a:pPr eaLnBrk="1" hangingPunct="1">
              <a:lnSpc>
                <a:spcPct val="114000"/>
              </a:lnSpc>
            </a:pPr>
            <a:r>
              <a:rPr lang="en-US" altLang="nl-NL" sz="1050" dirty="0"/>
              <a:t>Check out my work on git hub</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r>
              <a:rPr lang="en-US" altLang="nl-NL" dirty="0"/>
              <a:t>cc</a:t>
            </a: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44407" y="1595755"/>
            <a:ext cx="2725319" cy="330200"/>
          </a:xfrm>
        </p:spPr>
        <p:txBody>
          <a:bodyPr/>
          <a:lstStyle/>
          <a:p>
            <a:pPr eaLnBrk="1" hangingPunct="1"/>
            <a:r>
              <a:rPr lang="en-US" altLang="nl-NL" dirty="0">
                <a:solidFill>
                  <a:schemeClr val="accent2">
                    <a:lumMod val="60000"/>
                    <a:lumOff val="40000"/>
                  </a:schemeClr>
                </a:solidFill>
              </a:rPr>
              <a:t>bharat-kumar.medi@capgemini.com</a:t>
            </a:r>
            <a:r>
              <a:rPr lang="nl-NL" altLang="nl-NL" dirty="0"/>
              <a:t> </a:t>
            </a:r>
          </a:p>
        </p:txBody>
      </p:sp>
      <p:sp>
        <p:nvSpPr>
          <p:cNvPr id="7174" name="Text Placeholder 25"/>
          <p:cNvSpPr>
            <a:spLocks noGrp="1"/>
          </p:cNvSpPr>
          <p:nvPr>
            <p:ph type="body" sz="quarter" idx="48"/>
          </p:nvPr>
        </p:nvSpPr>
        <p:spPr>
          <a:xfrm>
            <a:off x="3352800" y="1828483"/>
            <a:ext cx="2382520" cy="705802"/>
          </a:xfrm>
        </p:spPr>
        <p:txBody>
          <a:bodyPr/>
          <a:lstStyle/>
          <a:p>
            <a:pPr eaLnBrk="1" hangingPunct="1"/>
            <a:r>
              <a:rPr lang="nl-NL" altLang="nl-NL" dirty="0"/>
              <a:t>+91 </a:t>
            </a:r>
            <a:r>
              <a:rPr lang="en-US" altLang="nl-NL" dirty="0"/>
              <a:t>7036639131</a:t>
            </a:r>
          </a:p>
        </p:txBody>
      </p:sp>
      <p:sp>
        <p:nvSpPr>
          <p:cNvPr id="7175" name="Text Placeholder 26"/>
          <p:cNvSpPr>
            <a:spLocks noGrp="1"/>
          </p:cNvSpPr>
          <p:nvPr>
            <p:ph type="body" sz="quarter" idx="50"/>
          </p:nvPr>
        </p:nvSpPr>
        <p:spPr>
          <a:xfrm>
            <a:off x="628720" y="2825067"/>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altLang="en-US" sz="1100" b="1" dirty="0">
                <a:sym typeface="+mn-ea"/>
              </a:rPr>
              <a:t> </a:t>
            </a:r>
            <a:r>
              <a:rPr lang="en-US" altLang="en-US" sz="1100" dirty="0">
                <a:sym typeface="+mn-ea"/>
              </a:rPr>
              <a:t>Full Stack developer with Angular and Full Stack     .NET Developer</a:t>
            </a:r>
            <a:endParaRPr lang="en-US" altLang="en-US" sz="1100" b="1" dirty="0"/>
          </a:p>
          <a:p>
            <a:pPr marL="171450" indent="-171450">
              <a:buFont typeface="Arial" panose="020B0604020202020204" pitchFamily="34" charset="0"/>
              <a:buChar char="•"/>
            </a:pPr>
            <a:r>
              <a:rPr lang="en-US" sz="1100" dirty="0"/>
              <a:t>Hands on experience on </a:t>
            </a:r>
            <a:r>
              <a:rPr lang="en-US" sz="1100" b="1" dirty="0"/>
              <a:t>C#,ADO.NET,LINQ,Entity framework ,Sql Server,ASP.NET MVC5 with WEB API</a:t>
            </a:r>
            <a:endParaRPr lang="en-US" altLang="en-US" sz="1100" b="1" dirty="0"/>
          </a:p>
          <a:p>
            <a:pPr marL="171450" indent="-171450">
              <a:buFont typeface="Arial" panose="020B0604020202020204" pitchFamily="34" charset="0"/>
              <a:buChar char="•"/>
            </a:pPr>
            <a:r>
              <a:rPr lang="en-US" sz="1100" dirty="0"/>
              <a:t>Practical understanding of RDBMS concepts using     </a:t>
            </a:r>
            <a:r>
              <a:rPr lang="en-US" sz="1100" b="1" dirty="0"/>
              <a:t>MsSqlServer </a:t>
            </a:r>
            <a:endParaRPr lang="en-US" altLang="en-US" sz="1100" b="1" dirty="0"/>
          </a:p>
          <a:p>
            <a:pPr marL="171450" indent="-171450">
              <a:buFont typeface="Arial" panose="020B0604020202020204" pitchFamily="34" charset="0"/>
              <a:buChar char="•"/>
            </a:pPr>
            <a:r>
              <a:rPr lang="en-US" sz="1100" dirty="0">
                <a:sym typeface="+mn-ea"/>
              </a:rPr>
              <a:t>Knowledge on creating </a:t>
            </a:r>
            <a:r>
              <a:rPr lang="en-US" sz="1100" b="1" dirty="0">
                <a:sym typeface="+mn-ea"/>
              </a:rPr>
              <a:t>Single page Web</a:t>
            </a:r>
            <a:r>
              <a:rPr lang="en-US" sz="1100" dirty="0">
                <a:sym typeface="+mn-ea"/>
              </a:rPr>
              <a:t> Application in </a:t>
            </a:r>
            <a:r>
              <a:rPr lang="en-US" sz="1100" b="1" dirty="0">
                <a:sym typeface="+mn-ea"/>
              </a:rPr>
              <a:t>Angular .</a:t>
            </a:r>
            <a:endParaRPr lang="en-US" altLang="en-US" sz="1100" dirty="0"/>
          </a:p>
          <a:p>
            <a:pPr marL="171450" indent="-171450">
              <a:buFont typeface="Arial" panose="020B0604020202020204" pitchFamily="34" charset="0"/>
              <a:buChar char="•"/>
            </a:pPr>
            <a:r>
              <a:rPr lang="en-US" sz="1100" dirty="0"/>
              <a:t>Having Knowledge on </a:t>
            </a:r>
            <a:r>
              <a:rPr lang="en-US" sz="1100" b="1" dirty="0"/>
              <a:t>Git</a:t>
            </a:r>
            <a:r>
              <a:rPr lang="en-US" sz="1100" dirty="0"/>
              <a:t> And </a:t>
            </a:r>
            <a:r>
              <a:rPr lang="en-US" sz="1100" b="1" dirty="0"/>
              <a:t>GitHub</a:t>
            </a:r>
          </a:p>
          <a:p>
            <a:pPr marL="171450" indent="-171450">
              <a:buFont typeface="Arial" panose="020B0604020202020204" pitchFamily="34" charset="0"/>
              <a:buChar char="•"/>
            </a:pPr>
            <a:r>
              <a:rPr lang="en-US" sz="1100" b="1" dirty="0"/>
              <a:t>Currently completing Microsoft AZ-900 certification course</a:t>
            </a:r>
            <a:endParaRPr lang="en-US" altLang="en-US" sz="1100" b="1" dirty="0"/>
          </a:p>
          <a:p>
            <a:endParaRPr lang="en-US" altLang="nl-NL" sz="1100" dirty="0"/>
          </a:p>
          <a:p>
            <a:r>
              <a:rPr lang="en-US" altLang="nl-NL" dirty="0"/>
              <a:t> </a:t>
            </a:r>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BHARAT KUMAR MEDI</a:t>
            </a:r>
          </a:p>
        </p:txBody>
      </p:sp>
      <p:sp>
        <p:nvSpPr>
          <p:cNvPr id="5" name="Rectangle 4"/>
          <p:cNvSpPr/>
          <p:nvPr/>
        </p:nvSpPr>
        <p:spPr>
          <a:xfrm>
            <a:off x="9408478" y="552736"/>
            <a:ext cx="2794316"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and Engineering : 2015 - 2019</a:t>
            </a:r>
          </a:p>
        </p:txBody>
      </p:sp>
      <p:sp>
        <p:nvSpPr>
          <p:cNvPr id="6" name="Rectangle 5"/>
          <p:cNvSpPr/>
          <p:nvPr/>
        </p:nvSpPr>
        <p:spPr>
          <a:xfrm>
            <a:off x="9241790" y="894538"/>
            <a:ext cx="969010"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1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  Skills</a:t>
            </a:r>
            <a:endParaRPr kumimoji="0" lang="en-US" sz="11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4" name="Picture Placeholder 3">
            <a:extLst>
              <a:ext uri="{FF2B5EF4-FFF2-40B4-BE49-F238E27FC236}">
                <a16:creationId xmlns:a16="http://schemas.microsoft.com/office/drawing/2014/main" id="{A5F7C54F-DC4D-42F8-AFEC-9599E2B1425F}"/>
              </a:ext>
            </a:extLst>
          </p:cNvPr>
          <p:cNvPicPr>
            <a:picLocks noGrp="1" noChangeAspect="1"/>
          </p:cNvPicPr>
          <p:nvPr>
            <p:ph type="pic" sz="quarter" idx="46"/>
          </p:nvPr>
        </p:nvPicPr>
        <p:blipFill rotWithShape="1">
          <a:blip r:embed="rId3" cstate="print">
            <a:extLst>
              <a:ext uri="{28A0092B-C50C-407E-A947-70E740481C1C}">
                <a14:useLocalDpi xmlns:a14="http://schemas.microsoft.com/office/drawing/2010/main" val="0"/>
              </a:ext>
            </a:extLst>
          </a:blip>
          <a:srcRect l="1090" t="7301" r="-1090" b="18182"/>
          <a:stretch/>
        </p:blipFill>
        <p:spPr>
          <a:xfrm>
            <a:off x="426310" y="384065"/>
            <a:ext cx="1734208" cy="1701483"/>
          </a:xfrm>
        </p:spPr>
      </p:pic>
      <p:sp>
        <p:nvSpPr>
          <p:cNvPr id="20" name="TextBox 19">
            <a:extLst>
              <a:ext uri="{FF2B5EF4-FFF2-40B4-BE49-F238E27FC236}">
                <a16:creationId xmlns:a16="http://schemas.microsoft.com/office/drawing/2014/main" id="{AF1B839C-7F87-4EB2-9D40-B077AE96D269}"/>
              </a:ext>
            </a:extLst>
          </p:cNvPr>
          <p:cNvSpPr txBox="1"/>
          <p:nvPr/>
        </p:nvSpPr>
        <p:spPr>
          <a:xfrm>
            <a:off x="4800600" y="2996415"/>
            <a:ext cx="3847191" cy="2931315"/>
          </a:xfrm>
          <a:prstGeom prst="rect">
            <a:avLst/>
          </a:prstGeom>
          <a:noFill/>
        </p:spPr>
        <p:txBody>
          <a:bodyPr wrap="square">
            <a:spAutoFit/>
          </a:bodyPr>
          <a:lstStyle/>
          <a:p>
            <a:pPr eaLnBrk="1" hangingPunct="1">
              <a:lnSpc>
                <a:spcPct val="114000"/>
              </a:lnSpc>
            </a:pPr>
            <a:r>
              <a:rPr lang="en-US" altLang="en-US" sz="1050" b="1" dirty="0"/>
              <a:t>OnDemand Car Wash System </a:t>
            </a:r>
          </a:p>
          <a:p>
            <a:pPr eaLnBrk="1" hangingPunct="1">
              <a:lnSpc>
                <a:spcPct val="114000"/>
              </a:lnSpc>
            </a:pPr>
            <a:r>
              <a:rPr lang="en-US" altLang="en-IN" sz="1050" dirty="0"/>
              <a:t>C</a:t>
            </a:r>
            <a:r>
              <a:rPr lang="en-IN" altLang="en-US" sz="1050" dirty="0"/>
              <a:t>ase study of OnDemand Car Wash </a:t>
            </a:r>
            <a:r>
              <a:rPr lang="en-US" altLang="en-US" sz="1050" dirty="0">
                <a:sym typeface="+mn-ea"/>
              </a:rPr>
              <a:t>System </a:t>
            </a:r>
            <a:r>
              <a:rPr lang="en-IN" altLang="en-US" sz="1050" dirty="0"/>
              <a:t>along with </a:t>
            </a:r>
            <a:r>
              <a:rPr lang="en-US" altLang="en-IN" sz="1050" dirty="0"/>
              <a:t>API Gateway</a:t>
            </a:r>
            <a:r>
              <a:rPr lang="en-IN" altLang="en-US" sz="1050" dirty="0"/>
              <a:t>, Swagger, responsive UI with </a:t>
            </a:r>
            <a:r>
              <a:rPr lang="en-US" altLang="en-IN" sz="1050" dirty="0"/>
              <a:t>HTML5,</a:t>
            </a:r>
            <a:r>
              <a:rPr lang="en-US" altLang="en-US" sz="1050" dirty="0"/>
              <a:t> CSS, Bootstrap and Angular used as User Interface.</a:t>
            </a:r>
          </a:p>
          <a:p>
            <a:pPr marL="12700">
              <a:lnSpc>
                <a:spcPct val="100000"/>
              </a:lnSpc>
              <a:spcBef>
                <a:spcPts val="180"/>
              </a:spcBef>
            </a:pPr>
            <a:r>
              <a:rPr lang="en-US" sz="1050" dirty="0">
                <a:cs typeface="Verdana"/>
              </a:rPr>
              <a:t>Three </a:t>
            </a:r>
            <a:r>
              <a:rPr lang="en-US" sz="1050" spc="-5" dirty="0">
                <a:cs typeface="Verdana"/>
              </a:rPr>
              <a:t>layered </a:t>
            </a:r>
            <a:r>
              <a:rPr lang="en-US" sz="1050" dirty="0">
                <a:cs typeface="Verdana"/>
              </a:rPr>
              <a:t>architecture which includes a Data Access </a:t>
            </a:r>
            <a:r>
              <a:rPr lang="en-US" sz="1050" spc="5" dirty="0">
                <a:cs typeface="Verdana"/>
              </a:rPr>
              <a:t> </a:t>
            </a:r>
            <a:r>
              <a:rPr lang="en-US" sz="1050" dirty="0">
                <a:cs typeface="Verdana"/>
              </a:rPr>
              <a:t>Layer,</a:t>
            </a:r>
            <a:r>
              <a:rPr lang="en-US" sz="1050" spc="-10" dirty="0">
                <a:cs typeface="Verdana"/>
              </a:rPr>
              <a:t> </a:t>
            </a:r>
            <a:r>
              <a:rPr lang="en-US" sz="1050" dirty="0">
                <a:cs typeface="Verdana"/>
              </a:rPr>
              <a:t>Business</a:t>
            </a:r>
            <a:r>
              <a:rPr lang="en-US" sz="1050" spc="-10" dirty="0">
                <a:cs typeface="Verdana"/>
              </a:rPr>
              <a:t> </a:t>
            </a:r>
            <a:r>
              <a:rPr lang="en-US" sz="1050" dirty="0">
                <a:cs typeface="Verdana"/>
              </a:rPr>
              <a:t>Logic</a:t>
            </a:r>
            <a:r>
              <a:rPr lang="en-US" sz="1050" spc="-10" dirty="0">
                <a:cs typeface="Verdana"/>
              </a:rPr>
              <a:t> </a:t>
            </a:r>
            <a:r>
              <a:rPr lang="en-US" sz="1050" dirty="0">
                <a:cs typeface="Verdana"/>
              </a:rPr>
              <a:t>Layer</a:t>
            </a:r>
            <a:r>
              <a:rPr lang="en-US" sz="1050" spc="-5" dirty="0">
                <a:cs typeface="Verdana"/>
              </a:rPr>
              <a:t> </a:t>
            </a:r>
            <a:r>
              <a:rPr lang="en-US" sz="1050" dirty="0">
                <a:cs typeface="Verdana"/>
              </a:rPr>
              <a:t>using </a:t>
            </a:r>
            <a:r>
              <a:rPr lang="en-US" sz="1050" spc="-355" dirty="0">
                <a:cs typeface="Verdana"/>
              </a:rPr>
              <a:t> </a:t>
            </a:r>
            <a:r>
              <a:rPr lang="en-US" sz="1050" spc="-5" dirty="0">
                <a:cs typeface="Verdana"/>
              </a:rPr>
              <a:t>C#, </a:t>
            </a:r>
            <a:r>
              <a:rPr lang="en-US" sz="1050" dirty="0">
                <a:cs typeface="Verdana"/>
              </a:rPr>
              <a:t>ASP.NET CORE WEB API.</a:t>
            </a:r>
            <a:r>
              <a:rPr lang="en-US" sz="1050" spc="-40" dirty="0">
                <a:cs typeface="Verdana"/>
              </a:rPr>
              <a:t> </a:t>
            </a:r>
            <a:r>
              <a:rPr lang="en-US" sz="1050" dirty="0">
                <a:cs typeface="Verdana"/>
              </a:rPr>
              <a:t>, MSSQL Server . </a:t>
            </a:r>
          </a:p>
          <a:p>
            <a:pPr marL="12700">
              <a:lnSpc>
                <a:spcPct val="100000"/>
              </a:lnSpc>
              <a:spcBef>
                <a:spcPts val="180"/>
              </a:spcBef>
            </a:pPr>
            <a:endParaRPr lang="en-US" sz="1050" dirty="0">
              <a:cs typeface="Verdana"/>
            </a:endParaRPr>
          </a:p>
          <a:p>
            <a:pPr marL="12700" marR="210185">
              <a:lnSpc>
                <a:spcPct val="113300"/>
              </a:lnSpc>
              <a:spcBef>
                <a:spcPts val="100"/>
              </a:spcBef>
            </a:pPr>
            <a:r>
              <a:rPr lang="en-US" sz="1050" spc="-5" dirty="0">
                <a:cs typeface="Verdana"/>
              </a:rPr>
              <a:t>Classes </a:t>
            </a:r>
            <a:r>
              <a:rPr lang="en-US" sz="1050" dirty="0">
                <a:cs typeface="Verdana"/>
              </a:rPr>
              <a:t>in all </a:t>
            </a:r>
            <a:r>
              <a:rPr lang="en-US" sz="1050" spc="-5" dirty="0">
                <a:cs typeface="Verdana"/>
              </a:rPr>
              <a:t>layers were </a:t>
            </a:r>
            <a:r>
              <a:rPr lang="en-US" sz="1050" dirty="0">
                <a:cs typeface="Verdana"/>
              </a:rPr>
              <a:t>designed using </a:t>
            </a:r>
            <a:r>
              <a:rPr lang="en-US" sz="1050" spc="-5" dirty="0">
                <a:cs typeface="Verdana"/>
              </a:rPr>
              <a:t>C# </a:t>
            </a:r>
            <a:r>
              <a:rPr lang="en-US" sz="1050" dirty="0">
                <a:cs typeface="Verdana"/>
              </a:rPr>
              <a:t>and ASP.NET CORE WEB API.</a:t>
            </a:r>
            <a:r>
              <a:rPr lang="en-US" sz="1050" spc="-40" dirty="0">
                <a:cs typeface="Verdana"/>
              </a:rPr>
              <a:t> </a:t>
            </a:r>
            <a:r>
              <a:rPr lang="en-US" sz="1050" dirty="0">
                <a:cs typeface="Verdana"/>
              </a:rPr>
              <a:t>Database</a:t>
            </a:r>
            <a:r>
              <a:rPr lang="en-US" sz="1050" spc="-45" dirty="0">
                <a:cs typeface="Verdana"/>
              </a:rPr>
              <a:t> </a:t>
            </a:r>
            <a:r>
              <a:rPr lang="en-US" sz="1050" dirty="0">
                <a:cs typeface="Verdana"/>
              </a:rPr>
              <a:t>was</a:t>
            </a:r>
            <a:r>
              <a:rPr lang="en-US" sz="1050" spc="-15" dirty="0">
                <a:cs typeface="Verdana"/>
              </a:rPr>
              <a:t> </a:t>
            </a:r>
            <a:r>
              <a:rPr lang="en-US" sz="1050" dirty="0">
                <a:cs typeface="Verdana"/>
              </a:rPr>
              <a:t>designed</a:t>
            </a:r>
            <a:r>
              <a:rPr lang="en-US" sz="1050" spc="-35" dirty="0">
                <a:cs typeface="Verdana"/>
              </a:rPr>
              <a:t> </a:t>
            </a:r>
            <a:r>
              <a:rPr lang="en-US" sz="1050" dirty="0">
                <a:cs typeface="Verdana"/>
              </a:rPr>
              <a:t>in</a:t>
            </a:r>
            <a:r>
              <a:rPr lang="en-US" sz="1050" spc="-15" dirty="0">
                <a:cs typeface="Verdana"/>
              </a:rPr>
              <a:t> MS</a:t>
            </a:r>
            <a:r>
              <a:rPr lang="en-US" sz="1050" dirty="0">
                <a:cs typeface="Verdana"/>
              </a:rPr>
              <a:t>SQL</a:t>
            </a:r>
            <a:r>
              <a:rPr lang="en-US" sz="1050" spc="-5" dirty="0">
                <a:cs typeface="Verdana"/>
              </a:rPr>
              <a:t> </a:t>
            </a:r>
            <a:r>
              <a:rPr lang="en-US" sz="1050" dirty="0">
                <a:cs typeface="Verdana"/>
              </a:rPr>
              <a:t>Server.</a:t>
            </a:r>
          </a:p>
          <a:p>
            <a:pPr marL="12700">
              <a:lnSpc>
                <a:spcPct val="100000"/>
              </a:lnSpc>
              <a:spcBef>
                <a:spcPts val="180"/>
              </a:spcBef>
            </a:pPr>
            <a:r>
              <a:rPr lang="en-US" sz="1050" spc="-5" dirty="0">
                <a:cs typeface="Verdana"/>
              </a:rPr>
              <a:t>Connecting</a:t>
            </a:r>
            <a:r>
              <a:rPr lang="en-US" sz="1050" spc="-35" dirty="0">
                <a:cs typeface="Verdana"/>
              </a:rPr>
              <a:t> </a:t>
            </a:r>
            <a:r>
              <a:rPr lang="en-US" sz="1050" dirty="0">
                <a:cs typeface="Verdana"/>
              </a:rPr>
              <a:t>the</a:t>
            </a:r>
            <a:r>
              <a:rPr lang="en-US" sz="1050" spc="-15" dirty="0">
                <a:cs typeface="Verdana"/>
              </a:rPr>
              <a:t> </a:t>
            </a:r>
            <a:r>
              <a:rPr lang="en-US" sz="1050" dirty="0">
                <a:cs typeface="Verdana"/>
              </a:rPr>
              <a:t>application</a:t>
            </a:r>
            <a:r>
              <a:rPr lang="en-US" sz="1050" spc="-30" dirty="0">
                <a:cs typeface="Verdana"/>
              </a:rPr>
              <a:t> </a:t>
            </a:r>
            <a:r>
              <a:rPr lang="en-US" sz="1050" dirty="0">
                <a:cs typeface="Verdana"/>
              </a:rPr>
              <a:t>with</a:t>
            </a:r>
            <a:r>
              <a:rPr lang="en-US" sz="1050" spc="-5" dirty="0">
                <a:cs typeface="Verdana"/>
              </a:rPr>
              <a:t> database</a:t>
            </a:r>
            <a:r>
              <a:rPr lang="en-US" sz="1050" spc="-25" dirty="0">
                <a:cs typeface="Verdana"/>
              </a:rPr>
              <a:t> </a:t>
            </a:r>
            <a:r>
              <a:rPr lang="en-US" sz="1050" dirty="0">
                <a:cs typeface="Verdana"/>
              </a:rPr>
              <a:t>was</a:t>
            </a:r>
            <a:r>
              <a:rPr lang="en-US" sz="1050" spc="-10" dirty="0">
                <a:cs typeface="Verdana"/>
              </a:rPr>
              <a:t> </a:t>
            </a:r>
            <a:r>
              <a:rPr lang="en-US" sz="1050" dirty="0">
                <a:cs typeface="Verdana"/>
              </a:rPr>
              <a:t>done</a:t>
            </a:r>
            <a:r>
              <a:rPr lang="en-US" sz="1050" spc="-10" dirty="0">
                <a:cs typeface="Verdana"/>
              </a:rPr>
              <a:t> </a:t>
            </a:r>
            <a:r>
              <a:rPr lang="en-US" sz="1050" dirty="0">
                <a:cs typeface="Verdana"/>
              </a:rPr>
              <a:t>using ASP.NET CORE WEB API.</a:t>
            </a:r>
            <a:r>
              <a:rPr lang="en-US" sz="1050" spc="-40" dirty="0">
                <a:cs typeface="Verdana"/>
              </a:rPr>
              <a:t> </a:t>
            </a:r>
            <a:endParaRPr lang="en-US" sz="1050" dirty="0">
              <a:cs typeface="Verdana"/>
            </a:endParaRPr>
          </a:p>
          <a:p>
            <a:pPr eaLnBrk="1" hangingPunct="1">
              <a:lnSpc>
                <a:spcPct val="114000"/>
              </a:lnSpc>
            </a:pPr>
            <a:endParaRPr lang="en-US" altLang="nl-NL" sz="1050" b="1" dirty="0"/>
          </a:p>
          <a:p>
            <a:pPr>
              <a:lnSpc>
                <a:spcPct val="114000"/>
              </a:lnSpc>
            </a:pPr>
            <a:endParaRPr lang="en-IN" altLang="nl-NL" sz="800" b="1" dirty="0"/>
          </a:p>
        </p:txBody>
      </p:sp>
      <p:pic>
        <p:nvPicPr>
          <p:cNvPr id="14" name="Picture 13">
            <a:hlinkClick r:id="rId4"/>
            <a:extLst>
              <a:ext uri="{FF2B5EF4-FFF2-40B4-BE49-F238E27FC236}">
                <a16:creationId xmlns:a16="http://schemas.microsoft.com/office/drawing/2014/main" id="{8C6D9E4F-62C8-4879-9308-F851599F6F5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607066" y="586593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EC911694-4C94-87F4-D601-B56E0BD054D9}"/>
              </a:ext>
            </a:extLst>
          </p:cNvPr>
          <p:cNvSpPr txBox="1"/>
          <p:nvPr/>
        </p:nvSpPr>
        <p:spPr>
          <a:xfrm>
            <a:off x="2895600" y="1975462"/>
            <a:ext cx="1143000" cy="276999"/>
          </a:xfrm>
          <a:prstGeom prst="rect">
            <a:avLst/>
          </a:prstGeom>
          <a:noFill/>
        </p:spPr>
        <p:txBody>
          <a:bodyPr wrap="square">
            <a:spAutoFit/>
          </a:bodyPr>
          <a:lstStyle/>
          <a:p>
            <a:r>
              <a:rPr lang="en-US" altLang="en-US" sz="1200" b="1" dirty="0"/>
              <a:t> </a:t>
            </a:r>
            <a:r>
              <a:rPr lang="en-US" altLang="en-US" sz="1200" b="1" dirty="0">
                <a:solidFill>
                  <a:schemeClr val="bg1"/>
                </a:solidFill>
              </a:rPr>
              <a:t>A4</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1697</TotalTime>
  <Words>276</Words>
  <Application>Microsoft Office PowerPoint</Application>
  <PresentationFormat>Widescreen</PresentationFormat>
  <Paragraphs>51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bk37398@outlook.com</cp:lastModifiedBy>
  <cp:revision>135</cp:revision>
  <dcterms:created xsi:type="dcterms:W3CDTF">2020-09-22T06:24:00Z</dcterms:created>
  <dcterms:modified xsi:type="dcterms:W3CDTF">2022-06-10T04:47:22Z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