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8" r:id="rId3"/>
    <p:sldId id="309" r:id="rId4"/>
    <p:sldId id="259" r:id="rId5"/>
    <p:sldId id="311" r:id="rId6"/>
    <p:sldId id="312" r:id="rId7"/>
    <p:sldId id="313" r:id="rId8"/>
    <p:sldId id="314" r:id="rId9"/>
    <p:sldId id="315" r:id="rId10"/>
    <p:sldId id="316"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262" r:id="rId37"/>
    <p:sldId id="343" r:id="rId38"/>
    <p:sldId id="27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p:scale>
          <a:sx n="75" d="100"/>
          <a:sy n="75" d="100"/>
        </p:scale>
        <p:origin x="974" y="422"/>
      </p:cViewPr>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326A72-417A-49E7-AA8F-C02AE780FB59}" type="datetimeFigureOut">
              <a:rPr lang="en-US" smtClean="0"/>
              <a:t>5/28/2019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53A0A6-0188-48A0-93FA-E413BF70CA53}" type="slidenum">
              <a:rPr lang="en-US" smtClean="0"/>
              <a:t>‹#›</a:t>
            </a:fld>
            <a:endParaRPr lang="en-US"/>
          </a:p>
        </p:txBody>
      </p:sp>
    </p:spTree>
    <p:extLst>
      <p:ext uri="{BB962C8B-B14F-4D97-AF65-F5344CB8AC3E}">
        <p14:creationId xmlns:p14="http://schemas.microsoft.com/office/powerpoint/2010/main" val="1988561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524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11">
            <a:extLst>
              <a:ext uri="{FF2B5EF4-FFF2-40B4-BE49-F238E27FC236}">
                <a16:creationId xmlns:a16="http://schemas.microsoft.com/office/drawing/2014/main" id="{A494F28B-7E69-4464-8B83-458F386EEB23}"/>
              </a:ext>
            </a:extLst>
          </p:cNvPr>
          <p:cNvSpPr>
            <a:spLocks noGrp="1"/>
          </p:cNvSpPr>
          <p:nvPr>
            <p:ph type="pic" sz="quarter" idx="10"/>
          </p:nvPr>
        </p:nvSpPr>
        <p:spPr>
          <a:xfrm>
            <a:off x="1315453" y="3957945"/>
            <a:ext cx="4828673" cy="2342147"/>
          </a:xfrm>
          <a:custGeom>
            <a:avLst/>
            <a:gdLst>
              <a:gd name="connsiteX0" fmla="*/ 0 w 4828673"/>
              <a:gd name="connsiteY0" fmla="*/ 0 h 2342147"/>
              <a:gd name="connsiteX1" fmla="*/ 4828673 w 4828673"/>
              <a:gd name="connsiteY1" fmla="*/ 0 h 2342147"/>
              <a:gd name="connsiteX2" fmla="*/ 4828673 w 4828673"/>
              <a:gd name="connsiteY2" fmla="*/ 2342147 h 2342147"/>
              <a:gd name="connsiteX3" fmla="*/ 0 w 4828673"/>
              <a:gd name="connsiteY3" fmla="*/ 2342147 h 2342147"/>
            </a:gdLst>
            <a:ahLst/>
            <a:cxnLst>
              <a:cxn ang="0">
                <a:pos x="connsiteX0" y="connsiteY0"/>
              </a:cxn>
              <a:cxn ang="0">
                <a:pos x="connsiteX1" y="connsiteY1"/>
              </a:cxn>
              <a:cxn ang="0">
                <a:pos x="connsiteX2" y="connsiteY2"/>
              </a:cxn>
              <a:cxn ang="0">
                <a:pos x="connsiteX3" y="connsiteY3"/>
              </a:cxn>
            </a:cxnLst>
            <a:rect l="l" t="t" r="r" b="b"/>
            <a:pathLst>
              <a:path w="4828673" h="2342147">
                <a:moveTo>
                  <a:pt x="0" y="0"/>
                </a:moveTo>
                <a:lnTo>
                  <a:pt x="4828673" y="0"/>
                </a:lnTo>
                <a:lnTo>
                  <a:pt x="4828673" y="2342147"/>
                </a:lnTo>
                <a:lnTo>
                  <a:pt x="0" y="2342147"/>
                </a:lnTo>
                <a:close/>
              </a:path>
            </a:pathLst>
          </a:custGeom>
        </p:spPr>
        <p:txBody>
          <a:bodyPr wrap="square">
            <a:noAutofit/>
          </a:bodyPr>
          <a:lstStyle>
            <a:lvl1pPr>
              <a:defRPr sz="1050"/>
            </a:lvl1pPr>
          </a:lstStyle>
          <a:p>
            <a:endParaRPr lang="en-US"/>
          </a:p>
        </p:txBody>
      </p:sp>
      <p:sp>
        <p:nvSpPr>
          <p:cNvPr id="4" name="Picture Placeholder 10">
            <a:extLst>
              <a:ext uri="{FF2B5EF4-FFF2-40B4-BE49-F238E27FC236}">
                <a16:creationId xmlns:a16="http://schemas.microsoft.com/office/drawing/2014/main" id="{42924A16-B704-41F3-B4B6-C35EDC7D46CB}"/>
              </a:ext>
            </a:extLst>
          </p:cNvPr>
          <p:cNvSpPr>
            <a:spLocks noGrp="1"/>
          </p:cNvSpPr>
          <p:nvPr>
            <p:ph type="pic" sz="quarter" idx="12"/>
          </p:nvPr>
        </p:nvSpPr>
        <p:spPr>
          <a:xfrm>
            <a:off x="6144126" y="895048"/>
            <a:ext cx="5438274" cy="2798202"/>
          </a:xfrm>
          <a:custGeom>
            <a:avLst/>
            <a:gdLst>
              <a:gd name="connsiteX0" fmla="*/ 0 w 4748463"/>
              <a:gd name="connsiteY0" fmla="*/ 0 h 2133600"/>
              <a:gd name="connsiteX1" fmla="*/ 4748463 w 4748463"/>
              <a:gd name="connsiteY1" fmla="*/ 0 h 2133600"/>
              <a:gd name="connsiteX2" fmla="*/ 4748463 w 4748463"/>
              <a:gd name="connsiteY2" fmla="*/ 2133600 h 2133600"/>
              <a:gd name="connsiteX3" fmla="*/ 0 w 4748463"/>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4748463" h="2133600">
                <a:moveTo>
                  <a:pt x="0" y="0"/>
                </a:moveTo>
                <a:lnTo>
                  <a:pt x="4748463" y="0"/>
                </a:lnTo>
                <a:lnTo>
                  <a:pt x="4748463" y="2133600"/>
                </a:lnTo>
                <a:lnTo>
                  <a:pt x="0" y="2133600"/>
                </a:lnTo>
                <a:close/>
              </a:path>
            </a:pathLst>
          </a:custGeom>
        </p:spPr>
        <p:txBody>
          <a:bodyPr wrap="square">
            <a:noAutofit/>
          </a:bodyPr>
          <a:lstStyle>
            <a:lvl1pPr>
              <a:defRPr sz="1050"/>
            </a:lvl1pPr>
          </a:lstStyle>
          <a:p>
            <a:endParaRPr lang="en-US"/>
          </a:p>
        </p:txBody>
      </p:sp>
    </p:spTree>
    <p:extLst>
      <p:ext uri="{BB962C8B-B14F-4D97-AF65-F5344CB8AC3E}">
        <p14:creationId xmlns:p14="http://schemas.microsoft.com/office/powerpoint/2010/main" val="366719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E9EF22B-F126-4CE9-9F8E-ED4029504CFD}"/>
              </a:ext>
            </a:extLst>
          </p:cNvPr>
          <p:cNvSpPr>
            <a:spLocks noGrp="1"/>
          </p:cNvSpPr>
          <p:nvPr>
            <p:ph type="pic" sz="quarter" idx="10"/>
          </p:nvPr>
        </p:nvSpPr>
        <p:spPr>
          <a:xfrm>
            <a:off x="0" y="0"/>
            <a:ext cx="5010150" cy="6858000"/>
          </a:xfrm>
          <a:custGeom>
            <a:avLst/>
            <a:gdLst>
              <a:gd name="connsiteX0" fmla="*/ 4772950 w 5010150"/>
              <a:gd name="connsiteY0" fmla="*/ 1140719 h 6858000"/>
              <a:gd name="connsiteX1" fmla="*/ 4932217 w 5010150"/>
              <a:gd name="connsiteY1" fmla="*/ 1190949 h 6858000"/>
              <a:gd name="connsiteX2" fmla="*/ 4959086 w 5010150"/>
              <a:gd name="connsiteY2" fmla="*/ 1498352 h 6858000"/>
              <a:gd name="connsiteX3" fmla="*/ 461065 w 5010150"/>
              <a:gd name="connsiteY3" fmla="*/ 6858000 h 6858000"/>
              <a:gd name="connsiteX4" fmla="*/ 96500 w 5010150"/>
              <a:gd name="connsiteY4" fmla="*/ 6858000 h 6858000"/>
              <a:gd name="connsiteX5" fmla="*/ 82977 w 5010150"/>
              <a:gd name="connsiteY5" fmla="*/ 6836977 h 6858000"/>
              <a:gd name="connsiteX6" fmla="*/ 110143 w 5010150"/>
              <a:gd name="connsiteY6" fmla="*/ 6597307 h 6858000"/>
              <a:gd name="connsiteX7" fmla="*/ 4624813 w 5010150"/>
              <a:gd name="connsiteY7" fmla="*/ 1217819 h 6858000"/>
              <a:gd name="connsiteX8" fmla="*/ 4772950 w 5010150"/>
              <a:gd name="connsiteY8" fmla="*/ 1140719 h 6858000"/>
              <a:gd name="connsiteX9" fmla="*/ 4552806 w 5010150"/>
              <a:gd name="connsiteY9" fmla="*/ 652618 h 6858000"/>
              <a:gd name="connsiteX10" fmla="*/ 4712072 w 5010150"/>
              <a:gd name="connsiteY10" fmla="*/ 702848 h 6858000"/>
              <a:gd name="connsiteX11" fmla="*/ 4738942 w 5010150"/>
              <a:gd name="connsiteY11" fmla="*/ 1010252 h 6858000"/>
              <a:gd name="connsiteX12" fmla="*/ 85525 w 5010150"/>
              <a:gd name="connsiteY12" fmla="*/ 6555063 h 6858000"/>
              <a:gd name="connsiteX13" fmla="*/ 17793 w 5010150"/>
              <a:gd name="connsiteY13" fmla="*/ 6609097 h 6858000"/>
              <a:gd name="connsiteX14" fmla="*/ 0 w 5010150"/>
              <a:gd name="connsiteY14" fmla="*/ 6616107 h 6858000"/>
              <a:gd name="connsiteX15" fmla="*/ 0 w 5010150"/>
              <a:gd name="connsiteY15" fmla="*/ 5978131 h 6858000"/>
              <a:gd name="connsiteX16" fmla="*/ 4404669 w 5010150"/>
              <a:gd name="connsiteY16" fmla="*/ 729718 h 6858000"/>
              <a:gd name="connsiteX17" fmla="*/ 4552806 w 5010150"/>
              <a:gd name="connsiteY17" fmla="*/ 652618 h 6858000"/>
              <a:gd name="connsiteX18" fmla="*/ 4455398 w 5010150"/>
              <a:gd name="connsiteY18" fmla="*/ 24037 h 6858000"/>
              <a:gd name="connsiteX19" fmla="*/ 4614664 w 5010150"/>
              <a:gd name="connsiteY19" fmla="*/ 74268 h 6858000"/>
              <a:gd name="connsiteX20" fmla="*/ 4641533 w 5010150"/>
              <a:gd name="connsiteY20" fmla="*/ 381671 h 6858000"/>
              <a:gd name="connsiteX21" fmla="*/ 134302 w 5010150"/>
              <a:gd name="connsiteY21" fmla="*/ 5752296 h 6858000"/>
              <a:gd name="connsiteX22" fmla="*/ 27333 w 5010150"/>
              <a:gd name="connsiteY22" fmla="*/ 5821788 h 6858000"/>
              <a:gd name="connsiteX23" fmla="*/ 0 w 5010150"/>
              <a:gd name="connsiteY23" fmla="*/ 5826839 h 6858000"/>
              <a:gd name="connsiteX24" fmla="*/ 0 w 5010150"/>
              <a:gd name="connsiteY24" fmla="*/ 5233485 h 6858000"/>
              <a:gd name="connsiteX25" fmla="*/ 4307261 w 5010150"/>
              <a:gd name="connsiteY25" fmla="*/ 101138 h 6858000"/>
              <a:gd name="connsiteX26" fmla="*/ 4455398 w 5010150"/>
              <a:gd name="connsiteY26" fmla="*/ 24037 h 6858000"/>
              <a:gd name="connsiteX27" fmla="*/ 3841720 w 5010150"/>
              <a:gd name="connsiteY27" fmla="*/ 24036 h 6858000"/>
              <a:gd name="connsiteX28" fmla="*/ 4000987 w 5010150"/>
              <a:gd name="connsiteY28" fmla="*/ 74267 h 6858000"/>
              <a:gd name="connsiteX29" fmla="*/ 4027855 w 5010150"/>
              <a:gd name="connsiteY29" fmla="*/ 381671 h 6858000"/>
              <a:gd name="connsiteX30" fmla="*/ 0 w 5010150"/>
              <a:gd name="connsiteY30" fmla="*/ 5181090 h 6858000"/>
              <a:gd name="connsiteX31" fmla="*/ 0 w 5010150"/>
              <a:gd name="connsiteY31" fmla="*/ 4502251 h 6858000"/>
              <a:gd name="connsiteX32" fmla="*/ 3693583 w 5010150"/>
              <a:gd name="connsiteY32" fmla="*/ 101136 h 6858000"/>
              <a:gd name="connsiteX33" fmla="*/ 3841720 w 5010150"/>
              <a:gd name="connsiteY33" fmla="*/ 24036 h 6858000"/>
              <a:gd name="connsiteX34" fmla="*/ 3154035 w 5010150"/>
              <a:gd name="connsiteY34" fmla="*/ 0 h 6858000"/>
              <a:gd name="connsiteX35" fmla="*/ 3723742 w 5010150"/>
              <a:gd name="connsiteY35" fmla="*/ 0 h 6858000"/>
              <a:gd name="connsiteX36" fmla="*/ 0 w 5010150"/>
              <a:gd name="connsiteY36" fmla="*/ 4437052 h 6858000"/>
              <a:gd name="connsiteX37" fmla="*/ 0 w 5010150"/>
              <a:gd name="connsiteY37" fmla="*/ 3758213 h 6858000"/>
              <a:gd name="connsiteX38" fmla="*/ 2538028 w 5010150"/>
              <a:gd name="connsiteY38" fmla="*/ 0 h 6858000"/>
              <a:gd name="connsiteX39" fmla="*/ 3107736 w 5010150"/>
              <a:gd name="connsiteY39" fmla="*/ 0 h 6858000"/>
              <a:gd name="connsiteX40" fmla="*/ 0 w 5010150"/>
              <a:gd name="connsiteY40" fmla="*/ 3703045 h 6858000"/>
              <a:gd name="connsiteX41" fmla="*/ 0 w 5010150"/>
              <a:gd name="connsiteY41" fmla="*/ 3024206 h 6858000"/>
              <a:gd name="connsiteX42" fmla="*/ 1914643 w 5010150"/>
              <a:gd name="connsiteY42" fmla="*/ 0 h 6858000"/>
              <a:gd name="connsiteX43" fmla="*/ 2484351 w 5010150"/>
              <a:gd name="connsiteY43" fmla="*/ 0 h 6858000"/>
              <a:gd name="connsiteX44" fmla="*/ 0 w 5010150"/>
              <a:gd name="connsiteY44" fmla="*/ 2960247 h 6858000"/>
              <a:gd name="connsiteX45" fmla="*/ 0 w 5010150"/>
              <a:gd name="connsiteY45" fmla="*/ 22814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010150" h="6858000">
                <a:moveTo>
                  <a:pt x="4772950" y="1140719"/>
                </a:moveTo>
                <a:cubicBezTo>
                  <a:pt x="4828581" y="1135856"/>
                  <a:pt x="4886063" y="1152217"/>
                  <a:pt x="4932217" y="1190949"/>
                </a:cubicBezTo>
                <a:cubicBezTo>
                  <a:pt x="5024523" y="1268417"/>
                  <a:pt x="5036554" y="1406047"/>
                  <a:pt x="4959086" y="1498352"/>
                </a:cubicBezTo>
                <a:lnTo>
                  <a:pt x="461065" y="6858000"/>
                </a:lnTo>
                <a:lnTo>
                  <a:pt x="96500" y="6858000"/>
                </a:lnTo>
                <a:lnTo>
                  <a:pt x="82977" y="6836977"/>
                </a:lnTo>
                <a:cubicBezTo>
                  <a:pt x="44284" y="6761261"/>
                  <a:pt x="52042" y="6666536"/>
                  <a:pt x="110143" y="6597307"/>
                </a:cubicBezTo>
                <a:lnTo>
                  <a:pt x="4624813" y="1217819"/>
                </a:lnTo>
                <a:cubicBezTo>
                  <a:pt x="4663546" y="1171665"/>
                  <a:pt x="4717321" y="1145581"/>
                  <a:pt x="4772950" y="1140719"/>
                </a:cubicBezTo>
                <a:close/>
                <a:moveTo>
                  <a:pt x="4552806" y="652618"/>
                </a:moveTo>
                <a:cubicBezTo>
                  <a:pt x="4608435" y="647756"/>
                  <a:pt x="4665919" y="664115"/>
                  <a:pt x="4712072" y="702848"/>
                </a:cubicBezTo>
                <a:cubicBezTo>
                  <a:pt x="4804378" y="780315"/>
                  <a:pt x="4816408" y="917945"/>
                  <a:pt x="4738942" y="1010252"/>
                </a:cubicBezTo>
                <a:lnTo>
                  <a:pt x="85525" y="6555063"/>
                </a:lnTo>
                <a:cubicBezTo>
                  <a:pt x="66159" y="6578140"/>
                  <a:pt x="43032" y="6596199"/>
                  <a:pt x="17793" y="6609097"/>
                </a:cubicBezTo>
                <a:lnTo>
                  <a:pt x="0" y="6616107"/>
                </a:lnTo>
                <a:lnTo>
                  <a:pt x="0" y="5978131"/>
                </a:lnTo>
                <a:lnTo>
                  <a:pt x="4404669" y="729718"/>
                </a:lnTo>
                <a:cubicBezTo>
                  <a:pt x="4443403" y="683565"/>
                  <a:pt x="4497176" y="657480"/>
                  <a:pt x="4552806" y="652618"/>
                </a:cubicBezTo>
                <a:close/>
                <a:moveTo>
                  <a:pt x="4455398" y="24037"/>
                </a:moveTo>
                <a:cubicBezTo>
                  <a:pt x="4511027" y="19175"/>
                  <a:pt x="4568512" y="35534"/>
                  <a:pt x="4614664" y="74268"/>
                </a:cubicBezTo>
                <a:cubicBezTo>
                  <a:pt x="4706971" y="151735"/>
                  <a:pt x="4719001" y="289365"/>
                  <a:pt x="4641533" y="381671"/>
                </a:cubicBezTo>
                <a:lnTo>
                  <a:pt x="134302" y="5752296"/>
                </a:lnTo>
                <a:cubicBezTo>
                  <a:pt x="105252" y="5786911"/>
                  <a:pt x="67741" y="5810237"/>
                  <a:pt x="27333" y="5821788"/>
                </a:cubicBezTo>
                <a:lnTo>
                  <a:pt x="0" y="5826839"/>
                </a:lnTo>
                <a:lnTo>
                  <a:pt x="0" y="5233485"/>
                </a:lnTo>
                <a:lnTo>
                  <a:pt x="4307261" y="101138"/>
                </a:lnTo>
                <a:cubicBezTo>
                  <a:pt x="4345994" y="54984"/>
                  <a:pt x="4399770" y="28899"/>
                  <a:pt x="4455398" y="24037"/>
                </a:cubicBezTo>
                <a:close/>
                <a:moveTo>
                  <a:pt x="3841720" y="24036"/>
                </a:moveTo>
                <a:cubicBezTo>
                  <a:pt x="3897349" y="19174"/>
                  <a:pt x="3954834" y="35533"/>
                  <a:pt x="4000987" y="74267"/>
                </a:cubicBezTo>
                <a:cubicBezTo>
                  <a:pt x="4093294" y="151734"/>
                  <a:pt x="4105324" y="289364"/>
                  <a:pt x="4027855" y="381671"/>
                </a:cubicBezTo>
                <a:lnTo>
                  <a:pt x="0" y="5181090"/>
                </a:lnTo>
                <a:lnTo>
                  <a:pt x="0" y="4502251"/>
                </a:lnTo>
                <a:lnTo>
                  <a:pt x="3693583" y="101136"/>
                </a:lnTo>
                <a:cubicBezTo>
                  <a:pt x="3732317" y="54983"/>
                  <a:pt x="3786091" y="28899"/>
                  <a:pt x="3841720" y="24036"/>
                </a:cubicBezTo>
                <a:close/>
                <a:moveTo>
                  <a:pt x="3154035" y="0"/>
                </a:moveTo>
                <a:lnTo>
                  <a:pt x="3723742" y="0"/>
                </a:lnTo>
                <a:lnTo>
                  <a:pt x="0" y="4437052"/>
                </a:lnTo>
                <a:lnTo>
                  <a:pt x="0" y="3758213"/>
                </a:lnTo>
                <a:close/>
                <a:moveTo>
                  <a:pt x="2538028" y="0"/>
                </a:moveTo>
                <a:lnTo>
                  <a:pt x="3107736" y="0"/>
                </a:lnTo>
                <a:lnTo>
                  <a:pt x="0" y="3703045"/>
                </a:lnTo>
                <a:lnTo>
                  <a:pt x="0" y="3024206"/>
                </a:lnTo>
                <a:close/>
                <a:moveTo>
                  <a:pt x="1914643" y="0"/>
                </a:moveTo>
                <a:lnTo>
                  <a:pt x="2484351" y="0"/>
                </a:lnTo>
                <a:lnTo>
                  <a:pt x="0" y="2960247"/>
                </a:lnTo>
                <a:lnTo>
                  <a:pt x="0" y="2281408"/>
                </a:lnTo>
                <a:close/>
              </a:path>
            </a:pathLst>
          </a:custGeom>
        </p:spPr>
        <p:txBody>
          <a:bodyPr wrap="square">
            <a:noAutofit/>
          </a:bodyPr>
          <a:lstStyle/>
          <a:p>
            <a:endParaRPr lang="en-US"/>
          </a:p>
        </p:txBody>
      </p:sp>
    </p:spTree>
    <p:extLst>
      <p:ext uri="{BB962C8B-B14F-4D97-AF65-F5344CB8AC3E}">
        <p14:creationId xmlns:p14="http://schemas.microsoft.com/office/powerpoint/2010/main" val="694838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58C3DF6-06AA-4ACE-8F11-1CFCA41211FA}"/>
              </a:ext>
            </a:extLst>
          </p:cNvPr>
          <p:cNvSpPr>
            <a:spLocks noGrp="1"/>
          </p:cNvSpPr>
          <p:nvPr>
            <p:ph type="pic" sz="quarter" idx="10"/>
          </p:nvPr>
        </p:nvSpPr>
        <p:spPr>
          <a:xfrm>
            <a:off x="3690182" y="0"/>
            <a:ext cx="4769260" cy="6858000"/>
          </a:xfrm>
          <a:custGeom>
            <a:avLst/>
            <a:gdLst>
              <a:gd name="connsiteX0" fmla="*/ 0 w 4769260"/>
              <a:gd name="connsiteY0" fmla="*/ 0 h 6858000"/>
              <a:gd name="connsiteX1" fmla="*/ 4769260 w 4769260"/>
              <a:gd name="connsiteY1" fmla="*/ 0 h 6858000"/>
              <a:gd name="connsiteX2" fmla="*/ 4769260 w 4769260"/>
              <a:gd name="connsiteY2" fmla="*/ 6858000 h 6858000"/>
              <a:gd name="connsiteX3" fmla="*/ 0 w 476926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769260" h="6858000">
                <a:moveTo>
                  <a:pt x="0" y="0"/>
                </a:moveTo>
                <a:lnTo>
                  <a:pt x="4769260" y="0"/>
                </a:lnTo>
                <a:lnTo>
                  <a:pt x="4769260"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3615978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565C75C-12D7-46AC-924C-859EBB08FE02}"/>
              </a:ext>
            </a:extLst>
          </p:cNvPr>
          <p:cNvSpPr>
            <a:spLocks noGrp="1"/>
          </p:cNvSpPr>
          <p:nvPr>
            <p:ph type="pic" sz="quarter" idx="10"/>
          </p:nvPr>
        </p:nvSpPr>
        <p:spPr>
          <a:xfrm>
            <a:off x="7943849" y="400049"/>
            <a:ext cx="3790950" cy="6019800"/>
          </a:xfrm>
          <a:custGeom>
            <a:avLst/>
            <a:gdLst>
              <a:gd name="connsiteX0" fmla="*/ 1475916 w 3790950"/>
              <a:gd name="connsiteY0" fmla="*/ 1288085 h 6019800"/>
              <a:gd name="connsiteX1" fmla="*/ 1475916 w 3790950"/>
              <a:gd name="connsiteY1" fmla="*/ 4674570 h 6019800"/>
              <a:gd name="connsiteX2" fmla="*/ 2883373 w 3790950"/>
              <a:gd name="connsiteY2" fmla="*/ 4674570 h 6019800"/>
              <a:gd name="connsiteX3" fmla="*/ 2883373 w 3790950"/>
              <a:gd name="connsiteY3" fmla="*/ 4191304 h 6019800"/>
              <a:gd name="connsiteX4" fmla="*/ 2007569 w 3790950"/>
              <a:gd name="connsiteY4" fmla="*/ 4191304 h 6019800"/>
              <a:gd name="connsiteX5" fmla="*/ 2007569 w 3790950"/>
              <a:gd name="connsiteY5" fmla="*/ 1288085 h 6019800"/>
              <a:gd name="connsiteX6" fmla="*/ 0 w 3790950"/>
              <a:gd name="connsiteY6" fmla="*/ 0 h 6019800"/>
              <a:gd name="connsiteX7" fmla="*/ 3790950 w 3790950"/>
              <a:gd name="connsiteY7" fmla="*/ 0 h 6019800"/>
              <a:gd name="connsiteX8" fmla="*/ 3790950 w 3790950"/>
              <a:gd name="connsiteY8" fmla="*/ 6019800 h 6019800"/>
              <a:gd name="connsiteX9" fmla="*/ 0 w 3790950"/>
              <a:gd name="connsiteY9" fmla="*/ 6019800 h 601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90950" h="6019800">
                <a:moveTo>
                  <a:pt x="1475916" y="1288085"/>
                </a:moveTo>
                <a:lnTo>
                  <a:pt x="1475916" y="4674570"/>
                </a:lnTo>
                <a:lnTo>
                  <a:pt x="2883373" y="4674570"/>
                </a:lnTo>
                <a:lnTo>
                  <a:pt x="2883373" y="4191304"/>
                </a:lnTo>
                <a:lnTo>
                  <a:pt x="2007569" y="4191304"/>
                </a:lnTo>
                <a:lnTo>
                  <a:pt x="2007569" y="1288085"/>
                </a:lnTo>
                <a:close/>
                <a:moveTo>
                  <a:pt x="0" y="0"/>
                </a:moveTo>
                <a:lnTo>
                  <a:pt x="3790950" y="0"/>
                </a:lnTo>
                <a:lnTo>
                  <a:pt x="3790950" y="6019800"/>
                </a:lnTo>
                <a:lnTo>
                  <a:pt x="0" y="6019800"/>
                </a:lnTo>
                <a:close/>
              </a:path>
            </a:pathLst>
          </a:custGeom>
        </p:spPr>
        <p:txBody>
          <a:bodyPr wrap="square">
            <a:noAutofit/>
          </a:bodyPr>
          <a:lstStyle/>
          <a:p>
            <a:endParaRPr lang="en-US"/>
          </a:p>
        </p:txBody>
      </p:sp>
    </p:spTree>
    <p:extLst>
      <p:ext uri="{BB962C8B-B14F-4D97-AF65-F5344CB8AC3E}">
        <p14:creationId xmlns:p14="http://schemas.microsoft.com/office/powerpoint/2010/main" val="2722479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8069CAD-09CA-48E2-A514-27529E209EC5}"/>
              </a:ext>
            </a:extLst>
          </p:cNvPr>
          <p:cNvSpPr>
            <a:spLocks noGrp="1"/>
          </p:cNvSpPr>
          <p:nvPr>
            <p:ph type="pic" sz="quarter" idx="10"/>
          </p:nvPr>
        </p:nvSpPr>
        <p:spPr>
          <a:xfrm>
            <a:off x="1466850" y="895350"/>
            <a:ext cx="5676900" cy="3048000"/>
          </a:xfrm>
          <a:prstGeom prst="rect">
            <a:avLst/>
          </a:prstGeom>
        </p:spPr>
        <p:txBody>
          <a:bodyPr/>
          <a:lstStyle/>
          <a:p>
            <a:endParaRPr lang="en-US"/>
          </a:p>
        </p:txBody>
      </p:sp>
    </p:spTree>
    <p:extLst>
      <p:ext uri="{BB962C8B-B14F-4D97-AF65-F5344CB8AC3E}">
        <p14:creationId xmlns:p14="http://schemas.microsoft.com/office/powerpoint/2010/main" val="2808023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D2E5830-6A3F-4E77-A55C-881C708359A5}"/>
              </a:ext>
            </a:extLst>
          </p:cNvPr>
          <p:cNvSpPr>
            <a:spLocks noGrp="1"/>
          </p:cNvSpPr>
          <p:nvPr>
            <p:ph type="pic" sz="quarter" idx="10"/>
          </p:nvPr>
        </p:nvSpPr>
        <p:spPr>
          <a:xfrm>
            <a:off x="382379" y="306143"/>
            <a:ext cx="3862387" cy="6245714"/>
          </a:xfrm>
          <a:custGeom>
            <a:avLst/>
            <a:gdLst>
              <a:gd name="connsiteX0" fmla="*/ 1148678 w 3862387"/>
              <a:gd name="connsiteY0" fmla="*/ 1536717 h 6245714"/>
              <a:gd name="connsiteX1" fmla="*/ 1148678 w 3862387"/>
              <a:gd name="connsiteY1" fmla="*/ 4694414 h 6245714"/>
              <a:gd name="connsiteX2" fmla="*/ 1644413 w 3862387"/>
              <a:gd name="connsiteY2" fmla="*/ 4694414 h 6245714"/>
              <a:gd name="connsiteX3" fmla="*/ 1644413 w 3862387"/>
              <a:gd name="connsiteY3" fmla="*/ 3340873 h 6245714"/>
              <a:gd name="connsiteX4" fmla="*/ 2208953 w 3862387"/>
              <a:gd name="connsiteY4" fmla="*/ 3340873 h 6245714"/>
              <a:gd name="connsiteX5" fmla="*/ 2208953 w 3862387"/>
              <a:gd name="connsiteY5" fmla="*/ 4694414 h 6245714"/>
              <a:gd name="connsiteX6" fmla="*/ 2713710 w 3862387"/>
              <a:gd name="connsiteY6" fmla="*/ 4694414 h 6245714"/>
              <a:gd name="connsiteX7" fmla="*/ 2713710 w 3862387"/>
              <a:gd name="connsiteY7" fmla="*/ 1536717 h 6245714"/>
              <a:gd name="connsiteX8" fmla="*/ 2208953 w 3862387"/>
              <a:gd name="connsiteY8" fmla="*/ 1536717 h 6245714"/>
              <a:gd name="connsiteX9" fmla="*/ 2208953 w 3862387"/>
              <a:gd name="connsiteY9" fmla="*/ 2890257 h 6245714"/>
              <a:gd name="connsiteX10" fmla="*/ 1644413 w 3862387"/>
              <a:gd name="connsiteY10" fmla="*/ 2890257 h 6245714"/>
              <a:gd name="connsiteX11" fmla="*/ 1644413 w 3862387"/>
              <a:gd name="connsiteY11" fmla="*/ 1536717 h 6245714"/>
              <a:gd name="connsiteX12" fmla="*/ 0 w 3862387"/>
              <a:gd name="connsiteY12" fmla="*/ 0 h 6245714"/>
              <a:gd name="connsiteX13" fmla="*/ 3862387 w 3862387"/>
              <a:gd name="connsiteY13" fmla="*/ 0 h 6245714"/>
              <a:gd name="connsiteX14" fmla="*/ 3862387 w 3862387"/>
              <a:gd name="connsiteY14" fmla="*/ 6245714 h 6245714"/>
              <a:gd name="connsiteX15" fmla="*/ 0 w 3862387"/>
              <a:gd name="connsiteY15" fmla="*/ 6245714 h 624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62387" h="6245714">
                <a:moveTo>
                  <a:pt x="1148678" y="1536717"/>
                </a:moveTo>
                <a:lnTo>
                  <a:pt x="1148678" y="4694414"/>
                </a:lnTo>
                <a:lnTo>
                  <a:pt x="1644413" y="4694414"/>
                </a:lnTo>
                <a:lnTo>
                  <a:pt x="1644413" y="3340873"/>
                </a:lnTo>
                <a:lnTo>
                  <a:pt x="2208953" y="3340873"/>
                </a:lnTo>
                <a:lnTo>
                  <a:pt x="2208953" y="4694414"/>
                </a:lnTo>
                <a:lnTo>
                  <a:pt x="2713710" y="4694414"/>
                </a:lnTo>
                <a:lnTo>
                  <a:pt x="2713710" y="1536717"/>
                </a:lnTo>
                <a:lnTo>
                  <a:pt x="2208953" y="1536717"/>
                </a:lnTo>
                <a:lnTo>
                  <a:pt x="2208953" y="2890257"/>
                </a:lnTo>
                <a:lnTo>
                  <a:pt x="1644413" y="2890257"/>
                </a:lnTo>
                <a:lnTo>
                  <a:pt x="1644413" y="1536717"/>
                </a:lnTo>
                <a:close/>
                <a:moveTo>
                  <a:pt x="0" y="0"/>
                </a:moveTo>
                <a:lnTo>
                  <a:pt x="3862387" y="0"/>
                </a:lnTo>
                <a:lnTo>
                  <a:pt x="3862387" y="6245714"/>
                </a:lnTo>
                <a:lnTo>
                  <a:pt x="0" y="6245714"/>
                </a:lnTo>
                <a:close/>
              </a:path>
            </a:pathLst>
          </a:custGeom>
        </p:spPr>
        <p:txBody>
          <a:bodyPr wrap="square">
            <a:noAutofit/>
          </a:bodyPr>
          <a:lstStyle/>
          <a:p>
            <a:endParaRPr lang="en-US"/>
          </a:p>
        </p:txBody>
      </p:sp>
    </p:spTree>
    <p:extLst>
      <p:ext uri="{BB962C8B-B14F-4D97-AF65-F5344CB8AC3E}">
        <p14:creationId xmlns:p14="http://schemas.microsoft.com/office/powerpoint/2010/main" val="3827750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6BD124B-7C6E-4C8C-9426-E81D3D2D80D6}"/>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335378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FCB5A12B-532C-4B37-A2C4-8F38E80DC6B6}"/>
              </a:ext>
            </a:extLst>
          </p:cNvPr>
          <p:cNvSpPr>
            <a:spLocks noGrp="1"/>
          </p:cNvSpPr>
          <p:nvPr>
            <p:ph type="pic" sz="quarter" idx="10"/>
          </p:nvPr>
        </p:nvSpPr>
        <p:spPr>
          <a:xfrm>
            <a:off x="1681815" y="1042523"/>
            <a:ext cx="2680336" cy="4163377"/>
          </a:xfrm>
          <a:custGeom>
            <a:avLst/>
            <a:gdLst>
              <a:gd name="connsiteX0" fmla="*/ 0 w 2680336"/>
              <a:gd name="connsiteY0" fmla="*/ 0 h 4163377"/>
              <a:gd name="connsiteX1" fmla="*/ 2680336 w 2680336"/>
              <a:gd name="connsiteY1" fmla="*/ 0 h 4163377"/>
              <a:gd name="connsiteX2" fmla="*/ 2680336 w 2680336"/>
              <a:gd name="connsiteY2" fmla="*/ 742950 h 4163377"/>
              <a:gd name="connsiteX3" fmla="*/ 971550 w 2680336"/>
              <a:gd name="connsiteY3" fmla="*/ 742950 h 4163377"/>
              <a:gd name="connsiteX4" fmla="*/ 971550 w 2680336"/>
              <a:gd name="connsiteY4" fmla="*/ 1714499 h 4163377"/>
              <a:gd name="connsiteX5" fmla="*/ 2280286 w 2680336"/>
              <a:gd name="connsiteY5" fmla="*/ 1714499 h 4163377"/>
              <a:gd name="connsiteX6" fmla="*/ 2280286 w 2680336"/>
              <a:gd name="connsiteY6" fmla="*/ 2428874 h 4163377"/>
              <a:gd name="connsiteX7" fmla="*/ 971550 w 2680336"/>
              <a:gd name="connsiteY7" fmla="*/ 2428874 h 4163377"/>
              <a:gd name="connsiteX8" fmla="*/ 971550 w 2680336"/>
              <a:gd name="connsiteY8" fmla="*/ 3420427 h 4163377"/>
              <a:gd name="connsiteX9" fmla="*/ 2680336 w 2680336"/>
              <a:gd name="connsiteY9" fmla="*/ 3420427 h 4163377"/>
              <a:gd name="connsiteX10" fmla="*/ 2680336 w 2680336"/>
              <a:gd name="connsiteY10" fmla="*/ 4163377 h 4163377"/>
              <a:gd name="connsiteX11" fmla="*/ 0 w 2680336"/>
              <a:gd name="connsiteY11" fmla="*/ 4163377 h 416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0336" h="4163377">
                <a:moveTo>
                  <a:pt x="0" y="0"/>
                </a:moveTo>
                <a:lnTo>
                  <a:pt x="2680336" y="0"/>
                </a:lnTo>
                <a:lnTo>
                  <a:pt x="2680336" y="742950"/>
                </a:lnTo>
                <a:lnTo>
                  <a:pt x="971550" y="742950"/>
                </a:lnTo>
                <a:lnTo>
                  <a:pt x="971550" y="1714499"/>
                </a:lnTo>
                <a:lnTo>
                  <a:pt x="2280286" y="1714499"/>
                </a:lnTo>
                <a:lnTo>
                  <a:pt x="2280286" y="2428874"/>
                </a:lnTo>
                <a:lnTo>
                  <a:pt x="971550" y="2428874"/>
                </a:lnTo>
                <a:lnTo>
                  <a:pt x="971550" y="3420427"/>
                </a:lnTo>
                <a:lnTo>
                  <a:pt x="2680336" y="3420427"/>
                </a:lnTo>
                <a:lnTo>
                  <a:pt x="2680336" y="4163377"/>
                </a:lnTo>
                <a:lnTo>
                  <a:pt x="0" y="4163377"/>
                </a:lnTo>
                <a:close/>
              </a:path>
            </a:pathLst>
          </a:custGeom>
        </p:spPr>
        <p:txBody>
          <a:bodyPr wrap="square">
            <a:noAutofit/>
          </a:bodyPr>
          <a:lstStyle>
            <a:lvl1pPr>
              <a:defRPr sz="1600"/>
            </a:lvl1pPr>
          </a:lstStyle>
          <a:p>
            <a:endParaRPr lang="en-US"/>
          </a:p>
        </p:txBody>
      </p:sp>
    </p:spTree>
    <p:extLst>
      <p:ext uri="{BB962C8B-B14F-4D97-AF65-F5344CB8AC3E}">
        <p14:creationId xmlns:p14="http://schemas.microsoft.com/office/powerpoint/2010/main" val="545954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5F0C73-7F73-4B6B-AD54-F57F015E08D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381" b="10616"/>
          <a:stretch/>
        </p:blipFill>
        <p:spPr>
          <a:xfrm flipH="1">
            <a:off x="-277563" y="654270"/>
            <a:ext cx="6485523" cy="5549459"/>
          </a:xfrm>
          <a:prstGeom prst="rect">
            <a:avLst/>
          </a:prstGeom>
        </p:spPr>
      </p:pic>
      <p:sp>
        <p:nvSpPr>
          <p:cNvPr id="4" name="Picture Placeholder 7">
            <a:extLst>
              <a:ext uri="{FF2B5EF4-FFF2-40B4-BE49-F238E27FC236}">
                <a16:creationId xmlns:a16="http://schemas.microsoft.com/office/drawing/2014/main" id="{50830010-B425-4D29-9937-AE72FA96E9D5}"/>
              </a:ext>
            </a:extLst>
          </p:cNvPr>
          <p:cNvSpPr>
            <a:spLocks noGrp="1"/>
          </p:cNvSpPr>
          <p:nvPr>
            <p:ph type="pic" sz="quarter" idx="11"/>
          </p:nvPr>
        </p:nvSpPr>
        <p:spPr>
          <a:xfrm>
            <a:off x="906236" y="983234"/>
            <a:ext cx="4445000" cy="3591446"/>
          </a:xfrm>
          <a:custGeom>
            <a:avLst/>
            <a:gdLst>
              <a:gd name="connsiteX0" fmla="*/ 0 w 4445000"/>
              <a:gd name="connsiteY0" fmla="*/ 0 h 3591446"/>
              <a:gd name="connsiteX1" fmla="*/ 4216400 w 4445000"/>
              <a:gd name="connsiteY1" fmla="*/ 1104900 h 3591446"/>
              <a:gd name="connsiteX2" fmla="*/ 4445000 w 4445000"/>
              <a:gd name="connsiteY2" fmla="*/ 3591446 h 3591446"/>
              <a:gd name="connsiteX3" fmla="*/ 241300 w 4445000"/>
              <a:gd name="connsiteY3" fmla="*/ 3223146 h 3591446"/>
            </a:gdLst>
            <a:ahLst/>
            <a:cxnLst>
              <a:cxn ang="0">
                <a:pos x="connsiteX0" y="connsiteY0"/>
              </a:cxn>
              <a:cxn ang="0">
                <a:pos x="connsiteX1" y="connsiteY1"/>
              </a:cxn>
              <a:cxn ang="0">
                <a:pos x="connsiteX2" y="connsiteY2"/>
              </a:cxn>
              <a:cxn ang="0">
                <a:pos x="connsiteX3" y="connsiteY3"/>
              </a:cxn>
            </a:cxnLst>
            <a:rect l="l" t="t" r="r" b="b"/>
            <a:pathLst>
              <a:path w="4445000" h="3591446">
                <a:moveTo>
                  <a:pt x="0" y="0"/>
                </a:moveTo>
                <a:lnTo>
                  <a:pt x="4216400" y="1104900"/>
                </a:lnTo>
                <a:lnTo>
                  <a:pt x="4445000" y="3591446"/>
                </a:lnTo>
                <a:lnTo>
                  <a:pt x="241300" y="3223146"/>
                </a:lnTo>
                <a:close/>
              </a:path>
            </a:pathLst>
          </a:custGeom>
        </p:spPr>
        <p:txBody>
          <a:bodyPr wrap="square">
            <a:noAutofit/>
          </a:bodyPr>
          <a:lstStyle/>
          <a:p>
            <a:endParaRPr lang="id-ID"/>
          </a:p>
        </p:txBody>
      </p:sp>
      <p:sp>
        <p:nvSpPr>
          <p:cNvPr id="5" name="Picture Placeholder 7">
            <a:extLst>
              <a:ext uri="{FF2B5EF4-FFF2-40B4-BE49-F238E27FC236}">
                <a16:creationId xmlns:a16="http://schemas.microsoft.com/office/drawing/2014/main" id="{6FC7C59B-645F-45AE-B8D3-510D92377C21}"/>
              </a:ext>
            </a:extLst>
          </p:cNvPr>
          <p:cNvSpPr>
            <a:spLocks noGrp="1"/>
          </p:cNvSpPr>
          <p:nvPr>
            <p:ph type="pic" sz="quarter" idx="12"/>
          </p:nvPr>
        </p:nvSpPr>
        <p:spPr>
          <a:xfrm>
            <a:off x="3128736" y="983234"/>
            <a:ext cx="4445000" cy="3591446"/>
          </a:xfrm>
          <a:custGeom>
            <a:avLst/>
            <a:gdLst>
              <a:gd name="connsiteX0" fmla="*/ 0 w 4445000"/>
              <a:gd name="connsiteY0" fmla="*/ 0 h 3591446"/>
              <a:gd name="connsiteX1" fmla="*/ 4216400 w 4445000"/>
              <a:gd name="connsiteY1" fmla="*/ 1104900 h 3591446"/>
              <a:gd name="connsiteX2" fmla="*/ 4445000 w 4445000"/>
              <a:gd name="connsiteY2" fmla="*/ 3591446 h 3591446"/>
              <a:gd name="connsiteX3" fmla="*/ 241300 w 4445000"/>
              <a:gd name="connsiteY3" fmla="*/ 3223146 h 3591446"/>
            </a:gdLst>
            <a:ahLst/>
            <a:cxnLst>
              <a:cxn ang="0">
                <a:pos x="connsiteX0" y="connsiteY0"/>
              </a:cxn>
              <a:cxn ang="0">
                <a:pos x="connsiteX1" y="connsiteY1"/>
              </a:cxn>
              <a:cxn ang="0">
                <a:pos x="connsiteX2" y="connsiteY2"/>
              </a:cxn>
              <a:cxn ang="0">
                <a:pos x="connsiteX3" y="connsiteY3"/>
              </a:cxn>
            </a:cxnLst>
            <a:rect l="l" t="t" r="r" b="b"/>
            <a:pathLst>
              <a:path w="4445000" h="3591446">
                <a:moveTo>
                  <a:pt x="0" y="0"/>
                </a:moveTo>
                <a:lnTo>
                  <a:pt x="4216400" y="1104900"/>
                </a:lnTo>
                <a:lnTo>
                  <a:pt x="4445000" y="3591446"/>
                </a:lnTo>
                <a:lnTo>
                  <a:pt x="241300" y="3223146"/>
                </a:lnTo>
                <a:close/>
              </a:path>
            </a:pathLst>
          </a:custGeom>
          <a:effectLst>
            <a:outerShdw blurRad="63500" sx="102000" sy="102000" algn="ctr" rotWithShape="0">
              <a:prstClr val="black">
                <a:alpha val="40000"/>
              </a:prstClr>
            </a:outerShdw>
          </a:effectLst>
        </p:spPr>
        <p:txBody>
          <a:bodyPr wrap="square">
            <a:noAutofit/>
          </a:bodyPr>
          <a:lstStyle/>
          <a:p>
            <a:endParaRPr lang="id-ID"/>
          </a:p>
        </p:txBody>
      </p:sp>
    </p:spTree>
    <p:extLst>
      <p:ext uri="{BB962C8B-B14F-4D97-AF65-F5344CB8AC3E}">
        <p14:creationId xmlns:p14="http://schemas.microsoft.com/office/powerpoint/2010/main" val="4150235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0731A28E-EF6F-4497-A5B5-67E53BF12257}"/>
              </a:ext>
            </a:extLst>
          </p:cNvPr>
          <p:cNvSpPr>
            <a:spLocks noGrp="1"/>
          </p:cNvSpPr>
          <p:nvPr>
            <p:ph type="pic" sz="quarter" idx="10"/>
          </p:nvPr>
        </p:nvSpPr>
        <p:spPr>
          <a:xfrm>
            <a:off x="5548086" y="-19050"/>
            <a:ext cx="2533650" cy="4095750"/>
          </a:xfrm>
          <a:custGeom>
            <a:avLst/>
            <a:gdLst>
              <a:gd name="connsiteX0" fmla="*/ 0 w 2533650"/>
              <a:gd name="connsiteY0" fmla="*/ 0 h 4095750"/>
              <a:gd name="connsiteX1" fmla="*/ 2533650 w 2533650"/>
              <a:gd name="connsiteY1" fmla="*/ 0 h 4095750"/>
              <a:gd name="connsiteX2" fmla="*/ 2533650 w 2533650"/>
              <a:gd name="connsiteY2" fmla="*/ 4095750 h 4095750"/>
              <a:gd name="connsiteX3" fmla="*/ 0 w 2533650"/>
              <a:gd name="connsiteY3" fmla="*/ 4095750 h 4095750"/>
            </a:gdLst>
            <a:ahLst/>
            <a:cxnLst>
              <a:cxn ang="0">
                <a:pos x="connsiteX0" y="connsiteY0"/>
              </a:cxn>
              <a:cxn ang="0">
                <a:pos x="connsiteX1" y="connsiteY1"/>
              </a:cxn>
              <a:cxn ang="0">
                <a:pos x="connsiteX2" y="connsiteY2"/>
              </a:cxn>
              <a:cxn ang="0">
                <a:pos x="connsiteX3" y="connsiteY3"/>
              </a:cxn>
            </a:cxnLst>
            <a:rect l="l" t="t" r="r" b="b"/>
            <a:pathLst>
              <a:path w="2533650" h="4095750">
                <a:moveTo>
                  <a:pt x="0" y="0"/>
                </a:moveTo>
                <a:lnTo>
                  <a:pt x="2533650" y="0"/>
                </a:lnTo>
                <a:lnTo>
                  <a:pt x="2533650" y="4095750"/>
                </a:lnTo>
                <a:lnTo>
                  <a:pt x="0" y="4095750"/>
                </a:lnTo>
                <a:close/>
              </a:path>
            </a:pathLst>
          </a:custGeom>
          <a:effectLst>
            <a:outerShdw blurRad="50800" dist="38100" dir="5400000" algn="t" rotWithShape="0">
              <a:prstClr val="black">
                <a:alpha val="40000"/>
              </a:prstClr>
            </a:outerShdw>
          </a:effectLst>
        </p:spPr>
        <p:txBody>
          <a:bodyPr wrap="square">
            <a:noAutofit/>
          </a:bodyPr>
          <a:lstStyle/>
          <a:p>
            <a:endParaRPr lang="en-US"/>
          </a:p>
        </p:txBody>
      </p:sp>
      <p:sp>
        <p:nvSpPr>
          <p:cNvPr id="4" name="Picture Placeholder 9">
            <a:extLst>
              <a:ext uri="{FF2B5EF4-FFF2-40B4-BE49-F238E27FC236}">
                <a16:creationId xmlns:a16="http://schemas.microsoft.com/office/drawing/2014/main" id="{5A927B4B-45C2-477C-88A3-271B2BF44BD3}"/>
              </a:ext>
            </a:extLst>
          </p:cNvPr>
          <p:cNvSpPr>
            <a:spLocks noGrp="1"/>
          </p:cNvSpPr>
          <p:nvPr>
            <p:ph type="pic" sz="quarter" idx="11"/>
          </p:nvPr>
        </p:nvSpPr>
        <p:spPr>
          <a:xfrm>
            <a:off x="8653236" y="-19050"/>
            <a:ext cx="2533650" cy="4095750"/>
          </a:xfrm>
          <a:custGeom>
            <a:avLst/>
            <a:gdLst>
              <a:gd name="connsiteX0" fmla="*/ 0 w 2533650"/>
              <a:gd name="connsiteY0" fmla="*/ 0 h 4095750"/>
              <a:gd name="connsiteX1" fmla="*/ 2533650 w 2533650"/>
              <a:gd name="connsiteY1" fmla="*/ 0 h 4095750"/>
              <a:gd name="connsiteX2" fmla="*/ 2533650 w 2533650"/>
              <a:gd name="connsiteY2" fmla="*/ 4095750 h 4095750"/>
              <a:gd name="connsiteX3" fmla="*/ 0 w 2533650"/>
              <a:gd name="connsiteY3" fmla="*/ 4095750 h 4095750"/>
            </a:gdLst>
            <a:ahLst/>
            <a:cxnLst>
              <a:cxn ang="0">
                <a:pos x="connsiteX0" y="connsiteY0"/>
              </a:cxn>
              <a:cxn ang="0">
                <a:pos x="connsiteX1" y="connsiteY1"/>
              </a:cxn>
              <a:cxn ang="0">
                <a:pos x="connsiteX2" y="connsiteY2"/>
              </a:cxn>
              <a:cxn ang="0">
                <a:pos x="connsiteX3" y="connsiteY3"/>
              </a:cxn>
            </a:cxnLst>
            <a:rect l="l" t="t" r="r" b="b"/>
            <a:pathLst>
              <a:path w="2533650" h="4095750">
                <a:moveTo>
                  <a:pt x="0" y="0"/>
                </a:moveTo>
                <a:lnTo>
                  <a:pt x="2533650" y="0"/>
                </a:lnTo>
                <a:lnTo>
                  <a:pt x="2533650" y="4095750"/>
                </a:lnTo>
                <a:lnTo>
                  <a:pt x="0" y="4095750"/>
                </a:lnTo>
                <a:close/>
              </a:path>
            </a:pathLst>
          </a:custGeom>
          <a:effectLst>
            <a:outerShdw blurRad="50800" dist="38100" dir="5400000" algn="t" rotWithShape="0">
              <a:prstClr val="black">
                <a:alpha val="40000"/>
              </a:prstClr>
            </a:outerShdw>
          </a:effectLst>
        </p:spPr>
        <p:txBody>
          <a:bodyPr wrap="square">
            <a:noAutofit/>
          </a:bodyPr>
          <a:lstStyle/>
          <a:p>
            <a:endParaRPr lang="en-US"/>
          </a:p>
        </p:txBody>
      </p:sp>
    </p:spTree>
    <p:extLst>
      <p:ext uri="{BB962C8B-B14F-4D97-AF65-F5344CB8AC3E}">
        <p14:creationId xmlns:p14="http://schemas.microsoft.com/office/powerpoint/2010/main" val="1525940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7769D2A-F843-4BA2-AFB9-BC0D0465463C}"/>
              </a:ext>
            </a:extLst>
          </p:cNvPr>
          <p:cNvSpPr>
            <a:spLocks noGrp="1"/>
          </p:cNvSpPr>
          <p:nvPr>
            <p:ph type="pic" sz="quarter" idx="10"/>
          </p:nvPr>
        </p:nvSpPr>
        <p:spPr>
          <a:xfrm>
            <a:off x="2235202" y="948897"/>
            <a:ext cx="2206169" cy="1182747"/>
          </a:xfrm>
          <a:custGeom>
            <a:avLst/>
            <a:gdLst>
              <a:gd name="connsiteX0" fmla="*/ 0 w 2206169"/>
              <a:gd name="connsiteY0" fmla="*/ 0 h 1182747"/>
              <a:gd name="connsiteX1" fmla="*/ 2206169 w 2206169"/>
              <a:gd name="connsiteY1" fmla="*/ 0 h 1182747"/>
              <a:gd name="connsiteX2" fmla="*/ 2206169 w 2206169"/>
              <a:gd name="connsiteY2" fmla="*/ 1182747 h 1182747"/>
              <a:gd name="connsiteX3" fmla="*/ 0 w 2206169"/>
              <a:gd name="connsiteY3" fmla="*/ 1182747 h 1182747"/>
            </a:gdLst>
            <a:ahLst/>
            <a:cxnLst>
              <a:cxn ang="0">
                <a:pos x="connsiteX0" y="connsiteY0"/>
              </a:cxn>
              <a:cxn ang="0">
                <a:pos x="connsiteX1" y="connsiteY1"/>
              </a:cxn>
              <a:cxn ang="0">
                <a:pos x="connsiteX2" y="connsiteY2"/>
              </a:cxn>
              <a:cxn ang="0">
                <a:pos x="connsiteX3" y="connsiteY3"/>
              </a:cxn>
            </a:cxnLst>
            <a:rect l="l" t="t" r="r" b="b"/>
            <a:pathLst>
              <a:path w="2206169" h="1182747">
                <a:moveTo>
                  <a:pt x="0" y="0"/>
                </a:moveTo>
                <a:lnTo>
                  <a:pt x="2206169" y="0"/>
                </a:lnTo>
                <a:lnTo>
                  <a:pt x="2206169" y="1182747"/>
                </a:lnTo>
                <a:lnTo>
                  <a:pt x="0" y="1182747"/>
                </a:lnTo>
                <a:close/>
              </a:path>
            </a:pathLst>
          </a:custGeom>
        </p:spPr>
        <p:txBody>
          <a:bodyPr wrap="square">
            <a:noAutofit/>
          </a:bodyPr>
          <a:lstStyle/>
          <a:p>
            <a:endParaRPr lang="en-US"/>
          </a:p>
        </p:txBody>
      </p:sp>
      <p:sp>
        <p:nvSpPr>
          <p:cNvPr id="10" name="Picture Placeholder 9">
            <a:extLst>
              <a:ext uri="{FF2B5EF4-FFF2-40B4-BE49-F238E27FC236}">
                <a16:creationId xmlns:a16="http://schemas.microsoft.com/office/drawing/2014/main" id="{9D624706-7130-4F86-A9FB-2B47A295C17C}"/>
              </a:ext>
            </a:extLst>
          </p:cNvPr>
          <p:cNvSpPr>
            <a:spLocks noGrp="1"/>
          </p:cNvSpPr>
          <p:nvPr>
            <p:ph type="pic" sz="quarter" idx="11"/>
          </p:nvPr>
        </p:nvSpPr>
        <p:spPr>
          <a:xfrm>
            <a:off x="5549297" y="3882564"/>
            <a:ext cx="2206169" cy="1182747"/>
          </a:xfrm>
          <a:custGeom>
            <a:avLst/>
            <a:gdLst>
              <a:gd name="connsiteX0" fmla="*/ 0 w 2206169"/>
              <a:gd name="connsiteY0" fmla="*/ 0 h 1182747"/>
              <a:gd name="connsiteX1" fmla="*/ 2206169 w 2206169"/>
              <a:gd name="connsiteY1" fmla="*/ 0 h 1182747"/>
              <a:gd name="connsiteX2" fmla="*/ 2206169 w 2206169"/>
              <a:gd name="connsiteY2" fmla="*/ 1182747 h 1182747"/>
              <a:gd name="connsiteX3" fmla="*/ 0 w 2206169"/>
              <a:gd name="connsiteY3" fmla="*/ 1182747 h 1182747"/>
            </a:gdLst>
            <a:ahLst/>
            <a:cxnLst>
              <a:cxn ang="0">
                <a:pos x="connsiteX0" y="connsiteY0"/>
              </a:cxn>
              <a:cxn ang="0">
                <a:pos x="connsiteX1" y="connsiteY1"/>
              </a:cxn>
              <a:cxn ang="0">
                <a:pos x="connsiteX2" y="connsiteY2"/>
              </a:cxn>
              <a:cxn ang="0">
                <a:pos x="connsiteX3" y="connsiteY3"/>
              </a:cxn>
            </a:cxnLst>
            <a:rect l="l" t="t" r="r" b="b"/>
            <a:pathLst>
              <a:path w="2206169" h="1182747">
                <a:moveTo>
                  <a:pt x="0" y="0"/>
                </a:moveTo>
                <a:lnTo>
                  <a:pt x="2206169" y="0"/>
                </a:lnTo>
                <a:lnTo>
                  <a:pt x="2206169" y="1182747"/>
                </a:lnTo>
                <a:lnTo>
                  <a:pt x="0" y="1182747"/>
                </a:lnTo>
                <a:close/>
              </a:path>
            </a:pathLst>
          </a:custGeom>
        </p:spPr>
        <p:txBody>
          <a:bodyPr wrap="square">
            <a:noAutofit/>
          </a:bodyPr>
          <a:lstStyle/>
          <a:p>
            <a:endParaRPr lang="en-US"/>
          </a:p>
        </p:txBody>
      </p:sp>
    </p:spTree>
    <p:extLst>
      <p:ext uri="{BB962C8B-B14F-4D97-AF65-F5344CB8AC3E}">
        <p14:creationId xmlns:p14="http://schemas.microsoft.com/office/powerpoint/2010/main" val="1051336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85F6D326-EDD1-448A-898B-D1F1B3BF1907}"/>
              </a:ext>
            </a:extLst>
          </p:cNvPr>
          <p:cNvSpPr>
            <a:spLocks noGrp="1"/>
          </p:cNvSpPr>
          <p:nvPr>
            <p:ph type="pic" sz="quarter" idx="10"/>
          </p:nvPr>
        </p:nvSpPr>
        <p:spPr>
          <a:xfrm>
            <a:off x="4301066" y="1054243"/>
            <a:ext cx="1388534" cy="1388534"/>
          </a:xfrm>
          <a:custGeom>
            <a:avLst/>
            <a:gdLst>
              <a:gd name="connsiteX0" fmla="*/ 694267 w 1388534"/>
              <a:gd name="connsiteY0" fmla="*/ 0 h 1388534"/>
              <a:gd name="connsiteX1" fmla="*/ 1388534 w 1388534"/>
              <a:gd name="connsiteY1" fmla="*/ 694267 h 1388534"/>
              <a:gd name="connsiteX2" fmla="*/ 694267 w 1388534"/>
              <a:gd name="connsiteY2" fmla="*/ 1388534 h 1388534"/>
              <a:gd name="connsiteX3" fmla="*/ 0 w 1388534"/>
              <a:gd name="connsiteY3" fmla="*/ 694267 h 1388534"/>
              <a:gd name="connsiteX4" fmla="*/ 694267 w 1388534"/>
              <a:gd name="connsiteY4" fmla="*/ 0 h 1388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8534" h="1388534">
                <a:moveTo>
                  <a:pt x="694267" y="0"/>
                </a:moveTo>
                <a:cubicBezTo>
                  <a:pt x="1077700" y="0"/>
                  <a:pt x="1388534" y="310834"/>
                  <a:pt x="1388534" y="694267"/>
                </a:cubicBezTo>
                <a:cubicBezTo>
                  <a:pt x="1388534" y="1077700"/>
                  <a:pt x="1077700" y="1388534"/>
                  <a:pt x="694267" y="1388534"/>
                </a:cubicBezTo>
                <a:cubicBezTo>
                  <a:pt x="310834" y="1388534"/>
                  <a:pt x="0" y="1077700"/>
                  <a:pt x="0" y="694267"/>
                </a:cubicBezTo>
                <a:cubicBezTo>
                  <a:pt x="0" y="310834"/>
                  <a:pt x="310834" y="0"/>
                  <a:pt x="694267" y="0"/>
                </a:cubicBezTo>
                <a:close/>
              </a:path>
            </a:pathLst>
          </a:custGeom>
          <a:effectLst>
            <a:outerShdw blurRad="63500" sx="102000" sy="102000" algn="ctr" rotWithShape="0">
              <a:prstClr val="black">
                <a:alpha val="40000"/>
              </a:prstClr>
            </a:outerShdw>
          </a:effectLst>
        </p:spPr>
        <p:txBody>
          <a:bodyPr wrap="square">
            <a:noAutofit/>
          </a:bodyPr>
          <a:lstStyle/>
          <a:p>
            <a:endParaRPr lang="en-US"/>
          </a:p>
        </p:txBody>
      </p:sp>
    </p:spTree>
    <p:extLst>
      <p:ext uri="{BB962C8B-B14F-4D97-AF65-F5344CB8AC3E}">
        <p14:creationId xmlns:p14="http://schemas.microsoft.com/office/powerpoint/2010/main" val="241379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16476D5-66A6-4C46-924C-4A9F30DF3B92}"/>
              </a:ext>
            </a:extLst>
          </p:cNvPr>
          <p:cNvSpPr>
            <a:spLocks noGrp="1"/>
          </p:cNvSpPr>
          <p:nvPr>
            <p:ph type="pic" sz="quarter" idx="10"/>
          </p:nvPr>
        </p:nvSpPr>
        <p:spPr>
          <a:xfrm>
            <a:off x="1713230" y="0"/>
            <a:ext cx="6501582" cy="6858000"/>
          </a:xfrm>
          <a:custGeom>
            <a:avLst/>
            <a:gdLst>
              <a:gd name="connsiteX0" fmla="*/ 3739332 w 6501582"/>
              <a:gd name="connsiteY0" fmla="*/ 2198914 h 6858000"/>
              <a:gd name="connsiteX1" fmla="*/ 6501582 w 6501582"/>
              <a:gd name="connsiteY1" fmla="*/ 2198914 h 6858000"/>
              <a:gd name="connsiteX2" fmla="*/ 4970183 w 6501582"/>
              <a:gd name="connsiteY2" fmla="*/ 6858000 h 6858000"/>
              <a:gd name="connsiteX3" fmla="*/ 2263955 w 6501582"/>
              <a:gd name="connsiteY3" fmla="*/ 6858000 h 6858000"/>
              <a:gd name="connsiteX4" fmla="*/ 1475377 w 6501582"/>
              <a:gd name="connsiteY4" fmla="*/ 0 h 6858000"/>
              <a:gd name="connsiteX5" fmla="*/ 4237627 w 6501582"/>
              <a:gd name="connsiteY5" fmla="*/ 0 h 6858000"/>
              <a:gd name="connsiteX6" fmla="*/ 2706228 w 6501582"/>
              <a:gd name="connsiteY6" fmla="*/ 4659086 h 6858000"/>
              <a:gd name="connsiteX7" fmla="*/ 0 w 6501582"/>
              <a:gd name="connsiteY7" fmla="*/ 46590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582" h="6858000">
                <a:moveTo>
                  <a:pt x="3739332" y="2198914"/>
                </a:moveTo>
                <a:lnTo>
                  <a:pt x="6501582" y="2198914"/>
                </a:lnTo>
                <a:lnTo>
                  <a:pt x="4970183" y="6858000"/>
                </a:lnTo>
                <a:lnTo>
                  <a:pt x="2263955" y="6858000"/>
                </a:lnTo>
                <a:close/>
                <a:moveTo>
                  <a:pt x="1475377" y="0"/>
                </a:moveTo>
                <a:lnTo>
                  <a:pt x="4237627" y="0"/>
                </a:lnTo>
                <a:lnTo>
                  <a:pt x="2706228" y="4659086"/>
                </a:lnTo>
                <a:lnTo>
                  <a:pt x="0" y="4659086"/>
                </a:lnTo>
                <a:close/>
              </a:path>
            </a:pathLst>
          </a:custGeom>
        </p:spPr>
        <p:txBody>
          <a:bodyPr wrap="square">
            <a:noAutofit/>
          </a:bodyPr>
          <a:lstStyle/>
          <a:p>
            <a:endParaRPr lang="en-US"/>
          </a:p>
        </p:txBody>
      </p:sp>
    </p:spTree>
    <p:extLst>
      <p:ext uri="{BB962C8B-B14F-4D97-AF65-F5344CB8AC3E}">
        <p14:creationId xmlns:p14="http://schemas.microsoft.com/office/powerpoint/2010/main" val="404882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Picture Placeholder 12">
            <a:extLst>
              <a:ext uri="{FF2B5EF4-FFF2-40B4-BE49-F238E27FC236}">
                <a16:creationId xmlns:a16="http://schemas.microsoft.com/office/drawing/2014/main" id="{18B07573-FFD8-4E59-A415-3F715ADED13D}"/>
              </a:ext>
            </a:extLst>
          </p:cNvPr>
          <p:cNvSpPr>
            <a:spLocks noGrp="1"/>
          </p:cNvSpPr>
          <p:nvPr>
            <p:ph type="pic" sz="quarter" idx="10"/>
          </p:nvPr>
        </p:nvSpPr>
        <p:spPr>
          <a:xfrm>
            <a:off x="1" y="1"/>
            <a:ext cx="5254171" cy="5254171"/>
          </a:xfrm>
          <a:custGeom>
            <a:avLst/>
            <a:gdLst>
              <a:gd name="connsiteX0" fmla="*/ 2627086 w 5254171"/>
              <a:gd name="connsiteY0" fmla="*/ 0 h 5254171"/>
              <a:gd name="connsiteX1" fmla="*/ 5254171 w 5254171"/>
              <a:gd name="connsiteY1" fmla="*/ 2627086 h 5254171"/>
              <a:gd name="connsiteX2" fmla="*/ 2627086 w 5254171"/>
              <a:gd name="connsiteY2" fmla="*/ 5254171 h 5254171"/>
              <a:gd name="connsiteX3" fmla="*/ 0 w 5254171"/>
              <a:gd name="connsiteY3" fmla="*/ 2627086 h 5254171"/>
            </a:gdLst>
            <a:ahLst/>
            <a:cxnLst>
              <a:cxn ang="0">
                <a:pos x="connsiteX0" y="connsiteY0"/>
              </a:cxn>
              <a:cxn ang="0">
                <a:pos x="connsiteX1" y="connsiteY1"/>
              </a:cxn>
              <a:cxn ang="0">
                <a:pos x="connsiteX2" y="connsiteY2"/>
              </a:cxn>
              <a:cxn ang="0">
                <a:pos x="connsiteX3" y="connsiteY3"/>
              </a:cxn>
            </a:cxnLst>
            <a:rect l="l" t="t" r="r" b="b"/>
            <a:pathLst>
              <a:path w="5254171" h="5254171">
                <a:moveTo>
                  <a:pt x="2627086" y="0"/>
                </a:moveTo>
                <a:lnTo>
                  <a:pt x="5254171" y="2627086"/>
                </a:lnTo>
                <a:lnTo>
                  <a:pt x="2627086" y="5254171"/>
                </a:lnTo>
                <a:lnTo>
                  <a:pt x="0" y="2627086"/>
                </a:lnTo>
                <a:close/>
              </a:path>
            </a:pathLst>
          </a:custGeom>
          <a:effectLst>
            <a:outerShdw blurRad="50800" dist="38100" algn="l" rotWithShape="0">
              <a:prstClr val="black">
                <a:alpha val="40000"/>
              </a:prstClr>
            </a:outerShdw>
          </a:effectLst>
        </p:spPr>
        <p:txBody>
          <a:bodyPr wrap="square">
            <a:noAutofit/>
          </a:bodyPr>
          <a:lstStyle/>
          <a:p>
            <a:endParaRPr lang="en-US"/>
          </a:p>
        </p:txBody>
      </p:sp>
      <p:sp>
        <p:nvSpPr>
          <p:cNvPr id="4" name="Picture Placeholder 18">
            <a:extLst>
              <a:ext uri="{FF2B5EF4-FFF2-40B4-BE49-F238E27FC236}">
                <a16:creationId xmlns:a16="http://schemas.microsoft.com/office/drawing/2014/main" id="{C8D781CD-B4A8-4E3A-B7B9-11D6C7D1F208}"/>
              </a:ext>
            </a:extLst>
          </p:cNvPr>
          <p:cNvSpPr>
            <a:spLocks noGrp="1"/>
          </p:cNvSpPr>
          <p:nvPr>
            <p:ph type="pic" sz="quarter" idx="11"/>
          </p:nvPr>
        </p:nvSpPr>
        <p:spPr>
          <a:xfrm>
            <a:off x="6885833" y="1"/>
            <a:ext cx="5254171" cy="5254171"/>
          </a:xfrm>
          <a:custGeom>
            <a:avLst/>
            <a:gdLst>
              <a:gd name="connsiteX0" fmla="*/ 2627086 w 5254171"/>
              <a:gd name="connsiteY0" fmla="*/ 0 h 5254171"/>
              <a:gd name="connsiteX1" fmla="*/ 5254171 w 5254171"/>
              <a:gd name="connsiteY1" fmla="*/ 2627086 h 5254171"/>
              <a:gd name="connsiteX2" fmla="*/ 2627086 w 5254171"/>
              <a:gd name="connsiteY2" fmla="*/ 5254171 h 5254171"/>
              <a:gd name="connsiteX3" fmla="*/ 0 w 5254171"/>
              <a:gd name="connsiteY3" fmla="*/ 2627086 h 5254171"/>
            </a:gdLst>
            <a:ahLst/>
            <a:cxnLst>
              <a:cxn ang="0">
                <a:pos x="connsiteX0" y="connsiteY0"/>
              </a:cxn>
              <a:cxn ang="0">
                <a:pos x="connsiteX1" y="connsiteY1"/>
              </a:cxn>
              <a:cxn ang="0">
                <a:pos x="connsiteX2" y="connsiteY2"/>
              </a:cxn>
              <a:cxn ang="0">
                <a:pos x="connsiteX3" y="connsiteY3"/>
              </a:cxn>
            </a:cxnLst>
            <a:rect l="l" t="t" r="r" b="b"/>
            <a:pathLst>
              <a:path w="5254171" h="5254171">
                <a:moveTo>
                  <a:pt x="2627086" y="0"/>
                </a:moveTo>
                <a:lnTo>
                  <a:pt x="5254171" y="2627086"/>
                </a:lnTo>
                <a:lnTo>
                  <a:pt x="2627086" y="5254171"/>
                </a:lnTo>
                <a:lnTo>
                  <a:pt x="0" y="2627086"/>
                </a:lnTo>
                <a:close/>
              </a:path>
            </a:pathLst>
          </a:custGeom>
          <a:effectLst>
            <a:outerShdw blurRad="50800" dist="38100" dir="10800000" algn="r" rotWithShape="0">
              <a:prstClr val="black">
                <a:alpha val="40000"/>
              </a:prstClr>
            </a:outerShdw>
          </a:effectLst>
        </p:spPr>
        <p:txBody>
          <a:bodyPr wrap="square">
            <a:noAutofit/>
          </a:bodyPr>
          <a:lstStyle/>
          <a:p>
            <a:endParaRPr lang="en-US"/>
          </a:p>
        </p:txBody>
      </p:sp>
      <p:sp>
        <p:nvSpPr>
          <p:cNvPr id="10" name="Picture Placeholder 9">
            <a:extLst>
              <a:ext uri="{FF2B5EF4-FFF2-40B4-BE49-F238E27FC236}">
                <a16:creationId xmlns:a16="http://schemas.microsoft.com/office/drawing/2014/main" id="{6DADDB39-429D-4A32-8166-42E2B042CEF9}"/>
              </a:ext>
            </a:extLst>
          </p:cNvPr>
          <p:cNvSpPr>
            <a:spLocks noGrp="1"/>
          </p:cNvSpPr>
          <p:nvPr>
            <p:ph type="pic" sz="quarter" idx="12"/>
          </p:nvPr>
        </p:nvSpPr>
        <p:spPr>
          <a:xfrm>
            <a:off x="2862778" y="0"/>
            <a:ext cx="6414448" cy="3207224"/>
          </a:xfrm>
          <a:custGeom>
            <a:avLst/>
            <a:gdLst>
              <a:gd name="connsiteX0" fmla="*/ 0 w 6414448"/>
              <a:gd name="connsiteY0" fmla="*/ 0 h 3207224"/>
              <a:gd name="connsiteX1" fmla="*/ 6414448 w 6414448"/>
              <a:gd name="connsiteY1" fmla="*/ 0 h 3207224"/>
              <a:gd name="connsiteX2" fmla="*/ 3207224 w 6414448"/>
              <a:gd name="connsiteY2" fmla="*/ 3207224 h 3207224"/>
            </a:gdLst>
            <a:ahLst/>
            <a:cxnLst>
              <a:cxn ang="0">
                <a:pos x="connsiteX0" y="connsiteY0"/>
              </a:cxn>
              <a:cxn ang="0">
                <a:pos x="connsiteX1" y="connsiteY1"/>
              </a:cxn>
              <a:cxn ang="0">
                <a:pos x="connsiteX2" y="connsiteY2"/>
              </a:cxn>
            </a:cxnLst>
            <a:rect l="l" t="t" r="r" b="b"/>
            <a:pathLst>
              <a:path w="6414448" h="3207224">
                <a:moveTo>
                  <a:pt x="0" y="0"/>
                </a:moveTo>
                <a:lnTo>
                  <a:pt x="6414448" y="0"/>
                </a:lnTo>
                <a:lnTo>
                  <a:pt x="3207224" y="3207224"/>
                </a:lnTo>
                <a:close/>
              </a:path>
            </a:pathLst>
          </a:custGeom>
          <a:effectLst>
            <a:outerShdw blurRad="50800" dist="38100" dir="5400000" algn="t" rotWithShape="0">
              <a:prstClr val="black">
                <a:alpha val="40000"/>
              </a:prstClr>
            </a:outerShdw>
          </a:effectLst>
        </p:spPr>
        <p:txBody>
          <a:bodyPr wrap="square">
            <a:noAutofit/>
          </a:bodyPr>
          <a:lstStyle/>
          <a:p>
            <a:endParaRPr lang="en-US"/>
          </a:p>
        </p:txBody>
      </p:sp>
    </p:spTree>
    <p:extLst>
      <p:ext uri="{BB962C8B-B14F-4D97-AF65-F5344CB8AC3E}">
        <p14:creationId xmlns:p14="http://schemas.microsoft.com/office/powerpoint/2010/main" val="82616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2113BAC-C64B-407D-910B-CB1ED1198AB3}"/>
              </a:ext>
            </a:extLst>
          </p:cNvPr>
          <p:cNvSpPr>
            <a:spLocks noGrp="1"/>
          </p:cNvSpPr>
          <p:nvPr>
            <p:ph type="pic" sz="quarter" idx="10"/>
          </p:nvPr>
        </p:nvSpPr>
        <p:spPr>
          <a:xfrm>
            <a:off x="224371" y="2"/>
            <a:ext cx="4622381" cy="6572741"/>
          </a:xfrm>
          <a:custGeom>
            <a:avLst/>
            <a:gdLst>
              <a:gd name="connsiteX0" fmla="*/ 3525099 w 4622381"/>
              <a:gd name="connsiteY0" fmla="*/ 0 h 6572741"/>
              <a:gd name="connsiteX1" fmla="*/ 4622381 w 4622381"/>
              <a:gd name="connsiteY1" fmla="*/ 0 h 6572741"/>
              <a:gd name="connsiteX2" fmla="*/ 4622380 w 4622381"/>
              <a:gd name="connsiteY2" fmla="*/ 4731203 h 6572741"/>
              <a:gd name="connsiteX3" fmla="*/ 4073739 w 4622381"/>
              <a:gd name="connsiteY3" fmla="*/ 5279844 h 6572741"/>
              <a:gd name="connsiteX4" fmla="*/ 4073740 w 4622381"/>
              <a:gd name="connsiteY4" fmla="*/ 5279843 h 6572741"/>
              <a:gd name="connsiteX5" fmla="*/ 3525099 w 4622381"/>
              <a:gd name="connsiteY5" fmla="*/ 4731202 h 6572741"/>
              <a:gd name="connsiteX6" fmla="*/ 2350658 w 4622381"/>
              <a:gd name="connsiteY6" fmla="*/ 0 h 6572741"/>
              <a:gd name="connsiteX7" fmla="*/ 3447940 w 4622381"/>
              <a:gd name="connsiteY7" fmla="*/ 0 h 6572741"/>
              <a:gd name="connsiteX8" fmla="*/ 3447939 w 4622381"/>
              <a:gd name="connsiteY8" fmla="*/ 6024100 h 6572741"/>
              <a:gd name="connsiteX9" fmla="*/ 2899298 w 4622381"/>
              <a:gd name="connsiteY9" fmla="*/ 6572741 h 6572741"/>
              <a:gd name="connsiteX10" fmla="*/ 2899299 w 4622381"/>
              <a:gd name="connsiteY10" fmla="*/ 6572740 h 6572741"/>
              <a:gd name="connsiteX11" fmla="*/ 2350658 w 4622381"/>
              <a:gd name="connsiteY11" fmla="*/ 6024099 h 6572741"/>
              <a:gd name="connsiteX12" fmla="*/ 1176217 w 4622381"/>
              <a:gd name="connsiteY12" fmla="*/ 0 h 6572741"/>
              <a:gd name="connsiteX13" fmla="*/ 2273499 w 4622381"/>
              <a:gd name="connsiteY13" fmla="*/ 0 h 6572741"/>
              <a:gd name="connsiteX14" fmla="*/ 2273498 w 4622381"/>
              <a:gd name="connsiteY14" fmla="*/ 4900346 h 6572741"/>
              <a:gd name="connsiteX15" fmla="*/ 1724857 w 4622381"/>
              <a:gd name="connsiteY15" fmla="*/ 5448987 h 6572741"/>
              <a:gd name="connsiteX16" fmla="*/ 1724858 w 4622381"/>
              <a:gd name="connsiteY16" fmla="*/ 5448986 h 6572741"/>
              <a:gd name="connsiteX17" fmla="*/ 1176217 w 4622381"/>
              <a:gd name="connsiteY17" fmla="*/ 4900345 h 6572741"/>
              <a:gd name="connsiteX18" fmla="*/ 100 w 4622381"/>
              <a:gd name="connsiteY18" fmla="*/ 0 h 6572741"/>
              <a:gd name="connsiteX19" fmla="*/ 1097182 w 4622381"/>
              <a:gd name="connsiteY19" fmla="*/ 0 h 6572741"/>
              <a:gd name="connsiteX20" fmla="*/ 1097282 w 4622381"/>
              <a:gd name="connsiteY20" fmla="*/ 994 h 6572741"/>
              <a:gd name="connsiteX21" fmla="*/ 1097281 w 4622381"/>
              <a:gd name="connsiteY21" fmla="*/ 5262310 h 6572741"/>
              <a:gd name="connsiteX22" fmla="*/ 548640 w 4622381"/>
              <a:gd name="connsiteY22" fmla="*/ 5810951 h 6572741"/>
              <a:gd name="connsiteX23" fmla="*/ 548641 w 4622381"/>
              <a:gd name="connsiteY23" fmla="*/ 5810950 h 6572741"/>
              <a:gd name="connsiteX24" fmla="*/ 0 w 4622381"/>
              <a:gd name="connsiteY24" fmla="*/ 5262309 h 6572741"/>
              <a:gd name="connsiteX25" fmla="*/ 0 w 4622381"/>
              <a:gd name="connsiteY25" fmla="*/ 994 h 657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622381" h="6572741">
                <a:moveTo>
                  <a:pt x="3525099" y="0"/>
                </a:moveTo>
                <a:lnTo>
                  <a:pt x="4622381" y="0"/>
                </a:lnTo>
                <a:lnTo>
                  <a:pt x="4622380" y="4731203"/>
                </a:lnTo>
                <a:cubicBezTo>
                  <a:pt x="4622380" y="5034209"/>
                  <a:pt x="4376745" y="5279844"/>
                  <a:pt x="4073739" y="5279844"/>
                </a:cubicBezTo>
                <a:lnTo>
                  <a:pt x="4073740" y="5279843"/>
                </a:lnTo>
                <a:cubicBezTo>
                  <a:pt x="3770734" y="5279843"/>
                  <a:pt x="3525099" y="5034208"/>
                  <a:pt x="3525099" y="4731202"/>
                </a:cubicBezTo>
                <a:close/>
                <a:moveTo>
                  <a:pt x="2350658" y="0"/>
                </a:moveTo>
                <a:lnTo>
                  <a:pt x="3447940" y="0"/>
                </a:lnTo>
                <a:lnTo>
                  <a:pt x="3447939" y="6024100"/>
                </a:lnTo>
                <a:cubicBezTo>
                  <a:pt x="3447939" y="6327106"/>
                  <a:pt x="3202304" y="6572741"/>
                  <a:pt x="2899298" y="6572741"/>
                </a:cubicBezTo>
                <a:lnTo>
                  <a:pt x="2899299" y="6572740"/>
                </a:lnTo>
                <a:cubicBezTo>
                  <a:pt x="2596293" y="6572740"/>
                  <a:pt x="2350658" y="6327105"/>
                  <a:pt x="2350658" y="6024099"/>
                </a:cubicBezTo>
                <a:close/>
                <a:moveTo>
                  <a:pt x="1176217" y="0"/>
                </a:moveTo>
                <a:lnTo>
                  <a:pt x="2273499" y="0"/>
                </a:lnTo>
                <a:lnTo>
                  <a:pt x="2273498" y="4900346"/>
                </a:lnTo>
                <a:cubicBezTo>
                  <a:pt x="2273498" y="5203352"/>
                  <a:pt x="2027863" y="5448987"/>
                  <a:pt x="1724857" y="5448987"/>
                </a:cubicBezTo>
                <a:lnTo>
                  <a:pt x="1724858" y="5448986"/>
                </a:lnTo>
                <a:cubicBezTo>
                  <a:pt x="1421852" y="5448986"/>
                  <a:pt x="1176217" y="5203351"/>
                  <a:pt x="1176217" y="4900345"/>
                </a:cubicBezTo>
                <a:close/>
                <a:moveTo>
                  <a:pt x="100" y="0"/>
                </a:moveTo>
                <a:lnTo>
                  <a:pt x="1097182" y="0"/>
                </a:lnTo>
                <a:lnTo>
                  <a:pt x="1097282" y="994"/>
                </a:lnTo>
                <a:cubicBezTo>
                  <a:pt x="1097282" y="1754766"/>
                  <a:pt x="1097281" y="3508538"/>
                  <a:pt x="1097281" y="5262310"/>
                </a:cubicBezTo>
                <a:cubicBezTo>
                  <a:pt x="1097281" y="5565316"/>
                  <a:pt x="851646" y="5810951"/>
                  <a:pt x="548640" y="5810951"/>
                </a:cubicBezTo>
                <a:lnTo>
                  <a:pt x="548641" y="5810950"/>
                </a:lnTo>
                <a:cubicBezTo>
                  <a:pt x="245635" y="5810950"/>
                  <a:pt x="0" y="5565315"/>
                  <a:pt x="0" y="5262309"/>
                </a:cubicBezTo>
                <a:lnTo>
                  <a:pt x="0" y="994"/>
                </a:lnTo>
                <a:close/>
              </a:path>
            </a:pathLst>
          </a:custGeom>
        </p:spPr>
        <p:txBody>
          <a:bodyPr wrap="square">
            <a:noAutofit/>
          </a:bodyPr>
          <a:lstStyle/>
          <a:p>
            <a:endParaRPr lang="en-US"/>
          </a:p>
        </p:txBody>
      </p:sp>
      <p:sp>
        <p:nvSpPr>
          <p:cNvPr id="10" name="Picture Placeholder 9">
            <a:extLst>
              <a:ext uri="{FF2B5EF4-FFF2-40B4-BE49-F238E27FC236}">
                <a16:creationId xmlns:a16="http://schemas.microsoft.com/office/drawing/2014/main" id="{A57DEFE0-78F0-4B2C-BC9B-A50364A04226}"/>
              </a:ext>
            </a:extLst>
          </p:cNvPr>
          <p:cNvSpPr>
            <a:spLocks noGrp="1"/>
          </p:cNvSpPr>
          <p:nvPr>
            <p:ph type="pic" sz="quarter" idx="11"/>
          </p:nvPr>
        </p:nvSpPr>
        <p:spPr>
          <a:xfrm>
            <a:off x="6686550" y="3048000"/>
            <a:ext cx="4933950" cy="2990850"/>
          </a:xfrm>
          <a:prstGeom prst="rect">
            <a:avLst/>
          </a:prstGeom>
        </p:spPr>
        <p:txBody>
          <a:bodyPr/>
          <a:lstStyle/>
          <a:p>
            <a:endParaRPr lang="en-US"/>
          </a:p>
        </p:txBody>
      </p:sp>
    </p:spTree>
    <p:extLst>
      <p:ext uri="{BB962C8B-B14F-4D97-AF65-F5344CB8AC3E}">
        <p14:creationId xmlns:p14="http://schemas.microsoft.com/office/powerpoint/2010/main" val="922668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63499"/>
      </p:ext>
    </p:extLst>
  </p:cSld>
  <p:clrMap bg1="lt1" tx1="dk1" bg2="lt2" tx2="dk2" accent1="accent1" accent2="accent2" accent3="accent3" accent4="accent4" accent5="accent5" accent6="accent6" hlink="hlink" folHlink="folHlink"/>
  <p:sldLayoutIdLst>
    <p:sldLayoutId id="2147483688" r:id="rId1"/>
    <p:sldLayoutId id="2147483649" r:id="rId2"/>
    <p:sldLayoutId id="2147483691" r:id="rId3"/>
    <p:sldLayoutId id="2147483687" r:id="rId4"/>
    <p:sldLayoutId id="2147483685" r:id="rId5"/>
    <p:sldLayoutId id="2147483684" r:id="rId6"/>
    <p:sldLayoutId id="2147483680" r:id="rId7"/>
    <p:sldLayoutId id="2147483676" r:id="rId8"/>
    <p:sldLayoutId id="2147483670" r:id="rId9"/>
    <p:sldLayoutId id="2147483668" r:id="rId10"/>
    <p:sldLayoutId id="2147483665" r:id="rId11"/>
    <p:sldLayoutId id="2147483662" r:id="rId12"/>
    <p:sldLayoutId id="2147483660" r:id="rId13"/>
    <p:sldLayoutId id="2147483657" r:id="rId14"/>
    <p:sldLayoutId id="2147483656" r:id="rId15"/>
    <p:sldLayoutId id="2147483655"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javase/7/docs/api/java/awt/image/ColorModel.html" TargetMode="External"/><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hyperlink" Target="http://bit.ly/2JJ2vGu" TargetMode="External"/><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BHN-Nirab/MUSIC_HUNTER_SERVER" TargetMode="External"/><Relationship Id="rId2" Type="http://schemas.openxmlformats.org/officeDocument/2006/relationships/hyperlink" Target="https://github.com/BHN-Nirab/MUSIC_HUNTER" TargetMode="External"/><Relationship Id="rId1" Type="http://schemas.openxmlformats.org/officeDocument/2006/relationships/slideLayout" Target="../slideLayouts/slideLayout13.xml"/><Relationship Id="rId4" Type="http://schemas.openxmlformats.org/officeDocument/2006/relationships/hyperlink" Target="https://github.com/BHN-Nirab/MessageEncryptor"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8BF65CD-3D0D-41C8-A6CC-29D5B4CFB163}"/>
              </a:ext>
            </a:extLst>
          </p:cNvPr>
          <p:cNvSpPr>
            <a:spLocks noGrp="1"/>
          </p:cNvSpPr>
          <p:nvPr>
            <p:ph type="pic" sz="quarter" idx="10"/>
          </p:nvPr>
        </p:nvSpPr>
        <p:spPr>
          <a:xfrm>
            <a:off x="0" y="0"/>
            <a:ext cx="12192000" cy="6858000"/>
          </a:xfrm>
        </p:spPr>
      </p:sp>
      <p:sp>
        <p:nvSpPr>
          <p:cNvPr id="10" name="Rectangle 9">
            <a:extLst>
              <a:ext uri="{FF2B5EF4-FFF2-40B4-BE49-F238E27FC236}">
                <a16:creationId xmlns:a16="http://schemas.microsoft.com/office/drawing/2014/main" id="{2BA01079-291E-4ECF-ACB2-53018DFE72FB}"/>
              </a:ext>
            </a:extLst>
          </p:cNvPr>
          <p:cNvSpPr/>
          <p:nvPr/>
        </p:nvSpPr>
        <p:spPr>
          <a:xfrm>
            <a:off x="1914525" y="813335"/>
            <a:ext cx="8362949" cy="5314950"/>
          </a:xfrm>
          <a:prstGeom prst="rect">
            <a:avLst/>
          </a:prstGeom>
          <a:solidFill>
            <a:schemeClr val="tx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7">
            <a:extLst>
              <a:ext uri="{FF2B5EF4-FFF2-40B4-BE49-F238E27FC236}">
                <a16:creationId xmlns:a16="http://schemas.microsoft.com/office/drawing/2014/main" id="{FA81E18E-88F8-4481-B813-266BCEB75D10}"/>
              </a:ext>
            </a:extLst>
          </p:cNvPr>
          <p:cNvSpPr txBox="1">
            <a:spLocks/>
          </p:cNvSpPr>
          <p:nvPr/>
        </p:nvSpPr>
        <p:spPr>
          <a:xfrm>
            <a:off x="3158726" y="2021666"/>
            <a:ext cx="5874545" cy="21591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800" b="1" dirty="0">
                <a:solidFill>
                  <a:schemeClr val="bg1"/>
                </a:solidFill>
                <a:latin typeface="Bebas Neue" panose="020B0606020202050201" pitchFamily="34" charset="0"/>
                <a:ea typeface="Source Sans Pro Black" panose="020B0803030403020204" pitchFamily="34" charset="0"/>
              </a:rPr>
              <a:t>Music Hunter</a:t>
            </a:r>
          </a:p>
        </p:txBody>
      </p:sp>
      <p:sp>
        <p:nvSpPr>
          <p:cNvPr id="5" name="Subtitle 8">
            <a:extLst>
              <a:ext uri="{FF2B5EF4-FFF2-40B4-BE49-F238E27FC236}">
                <a16:creationId xmlns:a16="http://schemas.microsoft.com/office/drawing/2014/main" id="{EA108C30-D01D-417F-A6DB-7E3E1A18283F}"/>
              </a:ext>
            </a:extLst>
          </p:cNvPr>
          <p:cNvSpPr txBox="1">
            <a:spLocks/>
          </p:cNvSpPr>
          <p:nvPr/>
        </p:nvSpPr>
        <p:spPr>
          <a:xfrm>
            <a:off x="2695618" y="4410255"/>
            <a:ext cx="3142930" cy="1067632"/>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spc="300" dirty="0">
                <a:solidFill>
                  <a:schemeClr val="bg1"/>
                </a:solidFill>
                <a:latin typeface="Lato" panose="020F0502020204030203" pitchFamily="34" charset="0"/>
                <a:ea typeface="Source Sans Pro" panose="020B0503030403020204" pitchFamily="34" charset="0"/>
              </a:rPr>
              <a:t>Submitted by </a:t>
            </a:r>
          </a:p>
          <a:p>
            <a:pPr marL="0" indent="0" algn="ctr">
              <a:buNone/>
            </a:pPr>
            <a:r>
              <a:rPr lang="en-US" sz="4800" spc="300" dirty="0">
                <a:solidFill>
                  <a:schemeClr val="bg1"/>
                </a:solidFill>
                <a:latin typeface="Lato" panose="020F0502020204030203" pitchFamily="34" charset="0"/>
                <a:ea typeface="Source Sans Pro" panose="020B0503030403020204" pitchFamily="34" charset="0"/>
              </a:rPr>
              <a:t>MD. Billal Hosain Nirab</a:t>
            </a:r>
          </a:p>
          <a:p>
            <a:pPr marL="0" indent="0" algn="ctr">
              <a:buNone/>
            </a:pPr>
            <a:r>
              <a:rPr lang="en-US" sz="4800" spc="300" dirty="0">
                <a:solidFill>
                  <a:schemeClr val="bg1"/>
                </a:solidFill>
                <a:latin typeface="Lato" panose="020F0502020204030203" pitchFamily="34" charset="0"/>
                <a:ea typeface="Source Sans Pro" panose="020B0503030403020204" pitchFamily="34" charset="0"/>
              </a:rPr>
              <a:t> BSSE 1020</a:t>
            </a:r>
          </a:p>
          <a:p>
            <a:pPr marL="0" indent="0" algn="ctr">
              <a:buNone/>
            </a:pPr>
            <a:r>
              <a:rPr lang="en-US" sz="4800" spc="300" dirty="0">
                <a:solidFill>
                  <a:schemeClr val="bg1"/>
                </a:solidFill>
                <a:latin typeface="Lato" panose="020F0502020204030203" pitchFamily="34" charset="0"/>
                <a:ea typeface="Source Sans Pro" panose="020B0503030403020204" pitchFamily="34" charset="0"/>
              </a:rPr>
              <a:t>Session 2017-18</a:t>
            </a:r>
          </a:p>
          <a:p>
            <a:pPr marL="0" indent="0" algn="ctr">
              <a:buNone/>
            </a:pPr>
            <a:endParaRPr lang="en-US" sz="1800" spc="300" dirty="0">
              <a:solidFill>
                <a:schemeClr val="bg1"/>
              </a:solidFill>
              <a:latin typeface="Lato" panose="020F0502020204030203" pitchFamily="34" charset="0"/>
              <a:ea typeface="Source Sans Pro" panose="020B0503030403020204" pitchFamily="34" charset="0"/>
            </a:endParaRPr>
          </a:p>
        </p:txBody>
      </p:sp>
      <p:grpSp>
        <p:nvGrpSpPr>
          <p:cNvPr id="8" name="Group 7">
            <a:extLst>
              <a:ext uri="{FF2B5EF4-FFF2-40B4-BE49-F238E27FC236}">
                <a16:creationId xmlns:a16="http://schemas.microsoft.com/office/drawing/2014/main" id="{62B3FCDF-458E-41F9-B50B-584CAA66AE49}"/>
              </a:ext>
            </a:extLst>
          </p:cNvPr>
          <p:cNvGrpSpPr/>
          <p:nvPr/>
        </p:nvGrpSpPr>
        <p:grpSpPr>
          <a:xfrm>
            <a:off x="7667464" y="3564043"/>
            <a:ext cx="1020748" cy="498703"/>
            <a:chOff x="4492546" y="1990497"/>
            <a:chExt cx="1020748" cy="498703"/>
          </a:xfrm>
        </p:grpSpPr>
        <p:cxnSp>
          <p:nvCxnSpPr>
            <p:cNvPr id="9" name="Straight Connector 8">
              <a:extLst>
                <a:ext uri="{FF2B5EF4-FFF2-40B4-BE49-F238E27FC236}">
                  <a16:creationId xmlns:a16="http://schemas.microsoft.com/office/drawing/2014/main" id="{A494C9AC-696B-46CC-9EF4-575192040433}"/>
                </a:ext>
              </a:extLst>
            </p:cNvPr>
            <p:cNvCxnSpPr/>
            <p:nvPr/>
          </p:nvCxnSpPr>
          <p:spPr>
            <a:xfrm>
              <a:off x="4492546" y="2219097"/>
              <a:ext cx="10207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8611751-E931-4FD9-92E5-DE522A238FB1}"/>
                </a:ext>
              </a:extLst>
            </p:cNvPr>
            <p:cNvCxnSpPr/>
            <p:nvPr/>
          </p:nvCxnSpPr>
          <p:spPr>
            <a:xfrm>
              <a:off x="5290480" y="1990497"/>
              <a:ext cx="0" cy="49870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C6EB3EB0-D2A9-4C1D-994C-B7539F767E6F}"/>
              </a:ext>
            </a:extLst>
          </p:cNvPr>
          <p:cNvGrpSpPr/>
          <p:nvPr/>
        </p:nvGrpSpPr>
        <p:grpSpPr>
          <a:xfrm flipH="1" flipV="1">
            <a:off x="3343114" y="1944850"/>
            <a:ext cx="1020748" cy="498703"/>
            <a:chOff x="4492546" y="1990497"/>
            <a:chExt cx="1020748" cy="498703"/>
          </a:xfrm>
        </p:grpSpPr>
        <p:cxnSp>
          <p:nvCxnSpPr>
            <p:cNvPr id="13" name="Straight Connector 12">
              <a:extLst>
                <a:ext uri="{FF2B5EF4-FFF2-40B4-BE49-F238E27FC236}">
                  <a16:creationId xmlns:a16="http://schemas.microsoft.com/office/drawing/2014/main" id="{15716DD7-9C2C-419A-B2A2-0BBB0156832E}"/>
                </a:ext>
              </a:extLst>
            </p:cNvPr>
            <p:cNvCxnSpPr/>
            <p:nvPr/>
          </p:nvCxnSpPr>
          <p:spPr>
            <a:xfrm>
              <a:off x="4492546" y="2219097"/>
              <a:ext cx="10207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1F2F8A-D2A8-432C-A9C0-B45630159E43}"/>
                </a:ext>
              </a:extLst>
            </p:cNvPr>
            <p:cNvCxnSpPr/>
            <p:nvPr/>
          </p:nvCxnSpPr>
          <p:spPr>
            <a:xfrm>
              <a:off x="5290480" y="1990497"/>
              <a:ext cx="0" cy="49870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Subtitle 8">
            <a:extLst>
              <a:ext uri="{FF2B5EF4-FFF2-40B4-BE49-F238E27FC236}">
                <a16:creationId xmlns:a16="http://schemas.microsoft.com/office/drawing/2014/main" id="{08EDE45E-E89A-446E-9291-2B460F4FCEBC}"/>
              </a:ext>
            </a:extLst>
          </p:cNvPr>
          <p:cNvSpPr txBox="1">
            <a:spLocks/>
          </p:cNvSpPr>
          <p:nvPr/>
        </p:nvSpPr>
        <p:spPr>
          <a:xfrm>
            <a:off x="6364998" y="4350513"/>
            <a:ext cx="3142930" cy="1191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spc="300" dirty="0">
                <a:solidFill>
                  <a:schemeClr val="bg1"/>
                </a:solidFill>
                <a:latin typeface="Lato" panose="020F0502020204030203" pitchFamily="34" charset="0"/>
                <a:ea typeface="Source Sans Pro" panose="020B0503030403020204" pitchFamily="34" charset="0"/>
              </a:rPr>
              <a:t> Supervised by</a:t>
            </a:r>
          </a:p>
          <a:p>
            <a:pPr marL="0" indent="0" algn="ctr">
              <a:buNone/>
            </a:pPr>
            <a:r>
              <a:rPr lang="en-US" sz="1200" spc="300" dirty="0">
                <a:solidFill>
                  <a:schemeClr val="bg1"/>
                </a:solidFill>
                <a:latin typeface="Lato" panose="020F0502020204030203" pitchFamily="34" charset="0"/>
                <a:ea typeface="Source Sans Pro" panose="020B0503030403020204" pitchFamily="34" charset="0"/>
              </a:rPr>
              <a:t> Nadia Nahar</a:t>
            </a:r>
          </a:p>
          <a:p>
            <a:pPr marL="0" indent="0" algn="ctr">
              <a:buNone/>
            </a:pPr>
            <a:r>
              <a:rPr lang="en-US" sz="1200" spc="300" dirty="0">
                <a:solidFill>
                  <a:schemeClr val="bg1"/>
                </a:solidFill>
                <a:latin typeface="Lato" panose="020F0502020204030203" pitchFamily="34" charset="0"/>
                <a:ea typeface="Source Sans Pro" panose="020B0503030403020204" pitchFamily="34" charset="0"/>
              </a:rPr>
              <a:t>Lecturer</a:t>
            </a:r>
          </a:p>
          <a:p>
            <a:pPr marL="0" indent="0" algn="ctr">
              <a:buNone/>
            </a:pPr>
            <a:r>
              <a:rPr lang="en-US" sz="1200" spc="300" dirty="0">
                <a:solidFill>
                  <a:schemeClr val="bg1"/>
                </a:solidFill>
                <a:latin typeface="Lato" panose="020F0502020204030203" pitchFamily="34" charset="0"/>
                <a:ea typeface="Source Sans Pro" panose="020B0503030403020204" pitchFamily="34" charset="0"/>
              </a:rPr>
              <a:t> IIT, University of Dhaka</a:t>
            </a:r>
          </a:p>
        </p:txBody>
      </p:sp>
    </p:spTree>
    <p:extLst>
      <p:ext uri="{BB962C8B-B14F-4D97-AF65-F5344CB8AC3E}">
        <p14:creationId xmlns:p14="http://schemas.microsoft.com/office/powerpoint/2010/main" val="2870273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AC45309A-333A-449F-B1FD-07E5A06E812F}"/>
              </a:ext>
            </a:extLst>
          </p:cNvPr>
          <p:cNvSpPr txBox="1">
            <a:spLocks/>
          </p:cNvSpPr>
          <p:nvPr/>
        </p:nvSpPr>
        <p:spPr>
          <a:xfrm>
            <a:off x="10171162" y="5372381"/>
            <a:ext cx="3770990" cy="19949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95000"/>
                    <a:lumOff val="5000"/>
                  </a:schemeClr>
                </a:solidFill>
                <a:latin typeface="Bebas Neue" panose="020B0606020202050201" pitchFamily="34" charset="0"/>
                <a:ea typeface="Source Sans Pro" panose="020B0503030403020204" pitchFamily="34" charset="0"/>
              </a:rPr>
              <a:t>Sha-1</a:t>
            </a:r>
          </a:p>
        </p:txBody>
      </p:sp>
      <p:sp>
        <p:nvSpPr>
          <p:cNvPr id="6" name="Rectangle 5">
            <a:extLst>
              <a:ext uri="{FF2B5EF4-FFF2-40B4-BE49-F238E27FC236}">
                <a16:creationId xmlns:a16="http://schemas.microsoft.com/office/drawing/2014/main" id="{1D5A8E04-8B18-43A1-A72C-17E4798CA4F5}"/>
              </a:ext>
            </a:extLst>
          </p:cNvPr>
          <p:cNvSpPr/>
          <p:nvPr/>
        </p:nvSpPr>
        <p:spPr>
          <a:xfrm>
            <a:off x="5314491" y="1536366"/>
            <a:ext cx="6217109" cy="2343334"/>
          </a:xfrm>
          <a:prstGeom prst="rect">
            <a:avLst/>
          </a:prstGeom>
        </p:spPr>
        <p:txBody>
          <a:bodyPr wrap="square">
            <a:spAutoFit/>
          </a:bodyPr>
          <a:lstStyle/>
          <a:p>
            <a:pPr algn="just">
              <a:lnSpc>
                <a:spcPct val="150000"/>
              </a:lnSpc>
              <a:defRPr/>
            </a:pPr>
            <a:r>
              <a:rPr lang="en-US" sz="2000" dirty="0">
                <a:latin typeface="Lato Light" panose="020F0302020204030203" pitchFamily="34" charset="0"/>
                <a:ea typeface="Source Sans Pro" panose="020B0503030403020204" pitchFamily="34" charset="0"/>
                <a:cs typeface="Open Sans" panose="020B0606030504020204" pitchFamily="34" charset="0"/>
              </a:rPr>
              <a:t>In cryptography, SHA-1 is a cryptographic hash function designed by the National Security Agency (NSA) and published by the NIST as a U.S. Federal Information Processing Standard. SHA-1 produces a 160-bit message digest.</a:t>
            </a:r>
          </a:p>
        </p:txBody>
      </p:sp>
      <p:sp>
        <p:nvSpPr>
          <p:cNvPr id="7" name="TextBox 6">
            <a:extLst>
              <a:ext uri="{FF2B5EF4-FFF2-40B4-BE49-F238E27FC236}">
                <a16:creationId xmlns:a16="http://schemas.microsoft.com/office/drawing/2014/main" id="{786E3AC4-8D20-4B12-9ABD-75B2377C3A0C}"/>
              </a:ext>
            </a:extLst>
          </p:cNvPr>
          <p:cNvSpPr txBox="1"/>
          <p:nvPr/>
        </p:nvSpPr>
        <p:spPr>
          <a:xfrm>
            <a:off x="5314491" y="1141918"/>
            <a:ext cx="7313687" cy="369332"/>
          </a:xfrm>
          <a:prstGeom prst="rect">
            <a:avLst/>
          </a:prstGeom>
          <a:noFill/>
        </p:spPr>
        <p:txBody>
          <a:bodyPr wrap="square">
            <a:spAutoFit/>
          </a:bodyPr>
          <a:lstStyle/>
          <a:p>
            <a:pPr>
              <a:defRPr/>
            </a:pPr>
            <a:r>
              <a:rPr lang="en-US" b="1" spc="300" dirty="0">
                <a:latin typeface="Lato" panose="020F0502020204030203" pitchFamily="34" charset="0"/>
                <a:ea typeface="Source Sans Pro" panose="020B0503030403020204" pitchFamily="34" charset="0"/>
                <a:cs typeface="Open Sans" panose="020B0606030504020204" pitchFamily="34" charset="0"/>
              </a:rPr>
              <a:t>SHA stands for Secure Hash Algorithm.</a:t>
            </a:r>
          </a:p>
        </p:txBody>
      </p:sp>
      <p:grpSp>
        <p:nvGrpSpPr>
          <p:cNvPr id="11" name="Group 10">
            <a:extLst>
              <a:ext uri="{FF2B5EF4-FFF2-40B4-BE49-F238E27FC236}">
                <a16:creationId xmlns:a16="http://schemas.microsoft.com/office/drawing/2014/main" id="{566ADF1D-C16D-486D-8300-23428AA68108}"/>
              </a:ext>
            </a:extLst>
          </p:cNvPr>
          <p:cNvGrpSpPr/>
          <p:nvPr/>
        </p:nvGrpSpPr>
        <p:grpSpPr>
          <a:xfrm>
            <a:off x="10557554" y="5791945"/>
            <a:ext cx="1020748" cy="498703"/>
            <a:chOff x="4492546" y="1990497"/>
            <a:chExt cx="1020748" cy="498703"/>
          </a:xfrm>
        </p:grpSpPr>
        <p:cxnSp>
          <p:nvCxnSpPr>
            <p:cNvPr id="12" name="Straight Connector 11">
              <a:extLst>
                <a:ext uri="{FF2B5EF4-FFF2-40B4-BE49-F238E27FC236}">
                  <a16:creationId xmlns:a16="http://schemas.microsoft.com/office/drawing/2014/main" id="{7B0DA6A0-31F7-408E-9335-1A82141816D2}"/>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2D8AB80-AEFA-44FA-B6F8-2E15CE8337E8}"/>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8D822BC5-4C76-4FAF-8C3A-0D850B4266F9}"/>
              </a:ext>
            </a:extLst>
          </p:cNvPr>
          <p:cNvSpPr txBox="1"/>
          <p:nvPr/>
        </p:nvSpPr>
        <p:spPr>
          <a:xfrm rot="16200000">
            <a:off x="958986" y="1989239"/>
            <a:ext cx="184731" cy="830997"/>
          </a:xfrm>
          <a:prstGeom prst="rect">
            <a:avLst/>
          </a:prstGeom>
          <a:noFill/>
        </p:spPr>
        <p:txBody>
          <a:bodyPr wrap="none" rtlCol="0">
            <a:spAutoFit/>
          </a:bodyPr>
          <a:lstStyle/>
          <a:p>
            <a:endParaRPr lang="en-US" sz="4800" spc="600" dirty="0">
              <a:latin typeface="Bebas Neue" panose="020B0606020202050201" pitchFamily="34" charset="0"/>
              <a:ea typeface="Lato Black" panose="020F0502020204030203" pitchFamily="34" charset="0"/>
              <a:cs typeface="Lato Black" panose="020F0502020204030203" pitchFamily="34" charset="0"/>
            </a:endParaRPr>
          </a:p>
        </p:txBody>
      </p:sp>
      <p:sp>
        <p:nvSpPr>
          <p:cNvPr id="15" name="Rectangle 14">
            <a:extLst>
              <a:ext uri="{FF2B5EF4-FFF2-40B4-BE49-F238E27FC236}">
                <a16:creationId xmlns:a16="http://schemas.microsoft.com/office/drawing/2014/main" id="{D98DE99B-7204-4813-9335-68835947197B}"/>
              </a:ext>
            </a:extLst>
          </p:cNvPr>
          <p:cNvSpPr/>
          <p:nvPr/>
        </p:nvSpPr>
        <p:spPr>
          <a:xfrm flipH="1">
            <a:off x="11905340" y="1245446"/>
            <a:ext cx="302634" cy="199495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pic>
        <p:nvPicPr>
          <p:cNvPr id="17" name="Picture 16">
            <a:extLst>
              <a:ext uri="{FF2B5EF4-FFF2-40B4-BE49-F238E27FC236}">
                <a16:creationId xmlns:a16="http://schemas.microsoft.com/office/drawing/2014/main" id="{8D8389B4-F18D-4413-A339-CBB743AFB28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0229" y="857184"/>
            <a:ext cx="4590139" cy="5391121"/>
          </a:xfrm>
          <a:prstGeom prst="rect">
            <a:avLst/>
          </a:prstGeom>
          <a:noFill/>
          <a:ln>
            <a:noFill/>
          </a:ln>
        </p:spPr>
      </p:pic>
      <p:sp>
        <p:nvSpPr>
          <p:cNvPr id="18" name="Rectangle 17">
            <a:extLst>
              <a:ext uri="{FF2B5EF4-FFF2-40B4-BE49-F238E27FC236}">
                <a16:creationId xmlns:a16="http://schemas.microsoft.com/office/drawing/2014/main" id="{AC1344B0-1101-4772-A713-377EB453AACB}"/>
              </a:ext>
            </a:extLst>
          </p:cNvPr>
          <p:cNvSpPr/>
          <p:nvPr/>
        </p:nvSpPr>
        <p:spPr>
          <a:xfrm>
            <a:off x="5344565" y="3967830"/>
            <a:ext cx="6156959" cy="958339"/>
          </a:xfrm>
          <a:prstGeom prst="rect">
            <a:avLst/>
          </a:prstGeom>
        </p:spPr>
        <p:txBody>
          <a:bodyPr wrap="square">
            <a:spAutoFit/>
          </a:bodyPr>
          <a:lstStyle/>
          <a:p>
            <a:pPr algn="just">
              <a:lnSpc>
                <a:spcPct val="150000"/>
              </a:lnSpc>
              <a:defRPr/>
            </a:pPr>
            <a:r>
              <a:rPr lang="en-US" sz="2000" dirty="0">
                <a:latin typeface="Lato Light" panose="020F0302020204030203" pitchFamily="34" charset="0"/>
                <a:ea typeface="Source Sans Pro" panose="020B0503030403020204" pitchFamily="34" charset="0"/>
                <a:cs typeface="Open Sans" panose="020B0606030504020204" pitchFamily="34" charset="0"/>
              </a:rPr>
              <a:t>It use left rotation to each round for manipulating five constant. For left rotation it use this method </a:t>
            </a:r>
          </a:p>
        </p:txBody>
      </p:sp>
      <p:sp>
        <p:nvSpPr>
          <p:cNvPr id="10" name="Rectangle 9">
            <a:extLst>
              <a:ext uri="{FF2B5EF4-FFF2-40B4-BE49-F238E27FC236}">
                <a16:creationId xmlns:a16="http://schemas.microsoft.com/office/drawing/2014/main" id="{A108B4AB-E128-4567-8F96-FBFB7F2310D0}"/>
              </a:ext>
            </a:extLst>
          </p:cNvPr>
          <p:cNvSpPr/>
          <p:nvPr/>
        </p:nvSpPr>
        <p:spPr>
          <a:xfrm>
            <a:off x="5431874" y="5243222"/>
            <a:ext cx="4660315" cy="369332"/>
          </a:xfrm>
          <a:prstGeom prst="rect">
            <a:avLst/>
          </a:prstGeom>
        </p:spPr>
        <p:txBody>
          <a:bodyPr wrap="none">
            <a:spAutoFit/>
          </a:bodyPr>
          <a:lstStyle/>
          <a:p>
            <a:r>
              <a:rPr lang="pl-PL" b="1" dirty="0">
                <a:highlight>
                  <a:srgbClr val="C0C0C0"/>
                </a:highlight>
              </a:rPr>
              <a:t>w[i] = (w[i-3] xor w[i-8] xor w[i-14] xor w[i-16])</a:t>
            </a:r>
            <a:endParaRPr lang="en-US" b="1" dirty="0">
              <a:highlight>
                <a:srgbClr val="C0C0C0"/>
              </a:highlight>
            </a:endParaRPr>
          </a:p>
        </p:txBody>
      </p:sp>
    </p:spTree>
    <p:extLst>
      <p:ext uri="{BB962C8B-B14F-4D97-AF65-F5344CB8AC3E}">
        <p14:creationId xmlns:p14="http://schemas.microsoft.com/office/powerpoint/2010/main" val="376646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Challenges</a:t>
            </a:r>
          </a:p>
        </p:txBody>
      </p:sp>
      <p:sp>
        <p:nvSpPr>
          <p:cNvPr id="5" name="TextBox 4">
            <a:extLst>
              <a:ext uri="{FF2B5EF4-FFF2-40B4-BE49-F238E27FC236}">
                <a16:creationId xmlns:a16="http://schemas.microsoft.com/office/drawing/2014/main" id="{4F4FE847-2EAF-4943-BB52-7CFC57E7B21F}"/>
              </a:ext>
            </a:extLst>
          </p:cNvPr>
          <p:cNvSpPr txBox="1"/>
          <p:nvPr/>
        </p:nvSpPr>
        <p:spPr>
          <a:xfrm>
            <a:off x="4654577" y="1460872"/>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7573217" y="1188337"/>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sp>
        <p:nvSpPr>
          <p:cNvPr id="6" name="Rectangle 5">
            <a:extLst>
              <a:ext uri="{FF2B5EF4-FFF2-40B4-BE49-F238E27FC236}">
                <a16:creationId xmlns:a16="http://schemas.microsoft.com/office/drawing/2014/main" id="{B6413236-4440-4442-B5D7-DB60766FB22A}"/>
              </a:ext>
            </a:extLst>
          </p:cNvPr>
          <p:cNvSpPr/>
          <p:nvPr/>
        </p:nvSpPr>
        <p:spPr>
          <a:xfrm>
            <a:off x="4114800" y="2916536"/>
            <a:ext cx="6970557" cy="1815882"/>
          </a:xfrm>
          <a:prstGeom prst="rect">
            <a:avLst/>
          </a:prstGeom>
        </p:spPr>
        <p:txBody>
          <a:bodyPr wrap="square">
            <a:spAutoFit/>
          </a:bodyPr>
          <a:lstStyle/>
          <a:p>
            <a:pPr algn="just"/>
            <a:r>
              <a:rPr lang="en-US" sz="2800" dirty="0">
                <a:latin typeface="Lato" panose="020F0502020204030203"/>
              </a:rPr>
              <a:t>The challenge I faced while making this project is that how I can detect the movement of gesture and perform a task? I have overcome it.</a:t>
            </a:r>
          </a:p>
        </p:txBody>
      </p:sp>
    </p:spTree>
    <p:extLst>
      <p:ext uri="{BB962C8B-B14F-4D97-AF65-F5344CB8AC3E}">
        <p14:creationId xmlns:p14="http://schemas.microsoft.com/office/powerpoint/2010/main" val="1277248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Challenges</a:t>
            </a:r>
          </a:p>
        </p:txBody>
      </p:sp>
      <p:sp>
        <p:nvSpPr>
          <p:cNvPr id="5" name="TextBox 4">
            <a:extLst>
              <a:ext uri="{FF2B5EF4-FFF2-40B4-BE49-F238E27FC236}">
                <a16:creationId xmlns:a16="http://schemas.microsoft.com/office/drawing/2014/main" id="{4F4FE847-2EAF-4943-BB52-7CFC57E7B21F}"/>
              </a:ext>
            </a:extLst>
          </p:cNvPr>
          <p:cNvSpPr txBox="1"/>
          <p:nvPr/>
        </p:nvSpPr>
        <p:spPr>
          <a:xfrm>
            <a:off x="4654577" y="1460872"/>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7573217" y="1188337"/>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sp>
        <p:nvSpPr>
          <p:cNvPr id="17" name="TextBox 16">
            <a:extLst>
              <a:ext uri="{FF2B5EF4-FFF2-40B4-BE49-F238E27FC236}">
                <a16:creationId xmlns:a16="http://schemas.microsoft.com/office/drawing/2014/main" id="{13F43E22-89D9-4F99-BD43-B7E9B31F9B78}"/>
              </a:ext>
            </a:extLst>
          </p:cNvPr>
          <p:cNvSpPr txBox="1"/>
          <p:nvPr/>
        </p:nvSpPr>
        <p:spPr>
          <a:xfrm>
            <a:off x="4008973" y="2284699"/>
            <a:ext cx="5028646" cy="461665"/>
          </a:xfrm>
          <a:prstGeom prst="rect">
            <a:avLst/>
          </a:prstGeom>
          <a:noFill/>
        </p:spPr>
        <p:txBody>
          <a:bodyPr wrap="square">
            <a:spAutoFit/>
          </a:bodyPr>
          <a:lstStyle/>
          <a:p>
            <a:pPr>
              <a:defRPr/>
            </a:pPr>
            <a:r>
              <a:rPr lang="en-US" sz="2400" b="1" spc="300" dirty="0">
                <a:latin typeface="Lato" panose="020F0502020204030203" pitchFamily="34" charset="0"/>
                <a:ea typeface="Source Sans Pro" panose="020B0503030403020204" pitchFamily="34" charset="0"/>
                <a:cs typeface="Open Sans" panose="020B0606030504020204" pitchFamily="34" charset="0"/>
              </a:rPr>
              <a:t>The idea behind it </a:t>
            </a:r>
          </a:p>
        </p:txBody>
      </p:sp>
      <p:sp>
        <p:nvSpPr>
          <p:cNvPr id="18" name="TextBox 17">
            <a:extLst>
              <a:ext uri="{FF2B5EF4-FFF2-40B4-BE49-F238E27FC236}">
                <a16:creationId xmlns:a16="http://schemas.microsoft.com/office/drawing/2014/main" id="{680EDD2E-FA38-45B9-9F52-CB1B6B85EFE1}"/>
              </a:ext>
            </a:extLst>
          </p:cNvPr>
          <p:cNvSpPr txBox="1"/>
          <p:nvPr/>
        </p:nvSpPr>
        <p:spPr>
          <a:xfrm>
            <a:off x="4791293" y="2905094"/>
            <a:ext cx="5028646" cy="369332"/>
          </a:xfrm>
          <a:prstGeom prst="rect">
            <a:avLst/>
          </a:prstGeom>
          <a:noFill/>
        </p:spPr>
        <p:txBody>
          <a:bodyPr wrap="square">
            <a:spAutoFit/>
          </a:bodyPr>
          <a:lstStyle/>
          <a:p>
            <a:pPr marL="285750" indent="-285750">
              <a:buFont typeface="Wingdings" panose="05000000000000000000" pitchFamily="2" charset="2"/>
              <a:buChar char="q"/>
              <a:defRPr/>
            </a:pPr>
            <a:r>
              <a:rPr lang="en-US" b="1" spc="300" dirty="0">
                <a:latin typeface="Lato" panose="020F0502020204030203" pitchFamily="34" charset="0"/>
                <a:ea typeface="Source Sans Pro" panose="020B0503030403020204" pitchFamily="34" charset="0"/>
                <a:cs typeface="Open Sans" panose="020B0606030504020204" pitchFamily="34" charset="0"/>
              </a:rPr>
              <a:t>Capture a frame using webcam</a:t>
            </a:r>
          </a:p>
        </p:txBody>
      </p:sp>
      <p:sp>
        <p:nvSpPr>
          <p:cNvPr id="20" name="TextBox 19">
            <a:extLst>
              <a:ext uri="{FF2B5EF4-FFF2-40B4-BE49-F238E27FC236}">
                <a16:creationId xmlns:a16="http://schemas.microsoft.com/office/drawing/2014/main" id="{1C0CECF4-05E0-44A0-9AC7-F5C3FF41D454}"/>
              </a:ext>
            </a:extLst>
          </p:cNvPr>
          <p:cNvSpPr txBox="1"/>
          <p:nvPr/>
        </p:nvSpPr>
        <p:spPr>
          <a:xfrm>
            <a:off x="4791293" y="3462167"/>
            <a:ext cx="5028646" cy="369332"/>
          </a:xfrm>
          <a:prstGeom prst="rect">
            <a:avLst/>
          </a:prstGeom>
          <a:noFill/>
        </p:spPr>
        <p:txBody>
          <a:bodyPr wrap="square">
            <a:spAutoFit/>
          </a:bodyPr>
          <a:lstStyle/>
          <a:p>
            <a:pPr marL="285750" indent="-285750">
              <a:buFont typeface="Wingdings" panose="05000000000000000000" pitchFamily="2" charset="2"/>
              <a:buChar char="q"/>
              <a:defRPr/>
            </a:pPr>
            <a:r>
              <a:rPr lang="en-US" b="1" spc="300" dirty="0">
                <a:latin typeface="Lato" panose="020F0502020204030203" pitchFamily="34" charset="0"/>
                <a:ea typeface="Source Sans Pro" panose="020B0503030403020204" pitchFamily="34" charset="0"/>
                <a:cs typeface="Open Sans" panose="020B0606030504020204" pitchFamily="34" charset="0"/>
              </a:rPr>
              <a:t>Find RED portion of each frame</a:t>
            </a:r>
          </a:p>
        </p:txBody>
      </p:sp>
      <p:sp>
        <p:nvSpPr>
          <p:cNvPr id="21" name="TextBox 20">
            <a:extLst>
              <a:ext uri="{FF2B5EF4-FFF2-40B4-BE49-F238E27FC236}">
                <a16:creationId xmlns:a16="http://schemas.microsoft.com/office/drawing/2014/main" id="{C3F0DCB8-F2A1-4BD6-B42A-9BFDD0390D47}"/>
              </a:ext>
            </a:extLst>
          </p:cNvPr>
          <p:cNvSpPr txBox="1"/>
          <p:nvPr/>
        </p:nvSpPr>
        <p:spPr>
          <a:xfrm>
            <a:off x="4791293" y="4716761"/>
            <a:ext cx="5028646" cy="646331"/>
          </a:xfrm>
          <a:prstGeom prst="rect">
            <a:avLst/>
          </a:prstGeom>
          <a:noFill/>
        </p:spPr>
        <p:txBody>
          <a:bodyPr wrap="square">
            <a:spAutoFit/>
          </a:bodyPr>
          <a:lstStyle/>
          <a:p>
            <a:pPr marL="285750" indent="-285750">
              <a:buFont typeface="Wingdings" panose="05000000000000000000" pitchFamily="2" charset="2"/>
              <a:buChar char="q"/>
              <a:defRPr/>
            </a:pPr>
            <a:r>
              <a:rPr lang="en-US" b="1" spc="300" dirty="0">
                <a:latin typeface="Lato" panose="020F0502020204030203" pitchFamily="34" charset="0"/>
                <a:ea typeface="Source Sans Pro" panose="020B0503030403020204" pitchFamily="34" charset="0"/>
                <a:cs typeface="Open Sans" panose="020B0606030504020204" pitchFamily="34" charset="0"/>
              </a:rPr>
              <a:t>Apply morphological operation on that frame</a:t>
            </a:r>
          </a:p>
        </p:txBody>
      </p:sp>
      <p:sp>
        <p:nvSpPr>
          <p:cNvPr id="22" name="TextBox 21">
            <a:extLst>
              <a:ext uri="{FF2B5EF4-FFF2-40B4-BE49-F238E27FC236}">
                <a16:creationId xmlns:a16="http://schemas.microsoft.com/office/drawing/2014/main" id="{C44FB278-5D3B-4404-A112-FBF439B16AEC}"/>
              </a:ext>
            </a:extLst>
          </p:cNvPr>
          <p:cNvSpPr txBox="1"/>
          <p:nvPr/>
        </p:nvSpPr>
        <p:spPr>
          <a:xfrm>
            <a:off x="4771515" y="3997483"/>
            <a:ext cx="5028646" cy="646331"/>
          </a:xfrm>
          <a:prstGeom prst="rect">
            <a:avLst/>
          </a:prstGeom>
          <a:noFill/>
        </p:spPr>
        <p:txBody>
          <a:bodyPr wrap="square">
            <a:spAutoFit/>
          </a:bodyPr>
          <a:lstStyle/>
          <a:p>
            <a:pPr marL="285750" indent="-285750">
              <a:buFont typeface="Wingdings" panose="05000000000000000000" pitchFamily="2" charset="2"/>
              <a:buChar char="q"/>
              <a:defRPr/>
            </a:pPr>
            <a:r>
              <a:rPr lang="en-US" b="1" spc="300" dirty="0">
                <a:latin typeface="Lato" panose="020F0502020204030203" pitchFamily="34" charset="0"/>
                <a:ea typeface="Source Sans Pro" panose="020B0503030403020204" pitchFamily="34" charset="0"/>
                <a:cs typeface="Open Sans" panose="020B0606030504020204" pitchFamily="34" charset="0"/>
              </a:rPr>
              <a:t>Apply Threshold effect based on a RED color</a:t>
            </a:r>
          </a:p>
        </p:txBody>
      </p:sp>
      <p:sp>
        <p:nvSpPr>
          <p:cNvPr id="23" name="TextBox 22">
            <a:extLst>
              <a:ext uri="{FF2B5EF4-FFF2-40B4-BE49-F238E27FC236}">
                <a16:creationId xmlns:a16="http://schemas.microsoft.com/office/drawing/2014/main" id="{B9851F50-3069-49E0-93DD-4F1626A101FC}"/>
              </a:ext>
            </a:extLst>
          </p:cNvPr>
          <p:cNvSpPr txBox="1"/>
          <p:nvPr/>
        </p:nvSpPr>
        <p:spPr>
          <a:xfrm>
            <a:off x="4771515" y="5406380"/>
            <a:ext cx="5028646" cy="646331"/>
          </a:xfrm>
          <a:prstGeom prst="rect">
            <a:avLst/>
          </a:prstGeom>
          <a:noFill/>
        </p:spPr>
        <p:txBody>
          <a:bodyPr wrap="square">
            <a:spAutoFit/>
          </a:bodyPr>
          <a:lstStyle/>
          <a:p>
            <a:pPr marL="285750" indent="-285750">
              <a:buFont typeface="Wingdings" panose="05000000000000000000" pitchFamily="2" charset="2"/>
              <a:buChar char="q"/>
              <a:defRPr/>
            </a:pPr>
            <a:r>
              <a:rPr lang="en-US" b="1" spc="300" dirty="0">
                <a:latin typeface="Lato" panose="020F0502020204030203" pitchFamily="34" charset="0"/>
                <a:ea typeface="Source Sans Pro" panose="020B0503030403020204" pitchFamily="34" charset="0"/>
                <a:cs typeface="Open Sans" panose="020B0606030504020204" pitchFamily="34" charset="0"/>
              </a:rPr>
              <a:t>Return the position of the first BLACK pixel from the frame</a:t>
            </a:r>
          </a:p>
        </p:txBody>
      </p:sp>
      <p:sp>
        <p:nvSpPr>
          <p:cNvPr id="24" name="TextBox 23">
            <a:extLst>
              <a:ext uri="{FF2B5EF4-FFF2-40B4-BE49-F238E27FC236}">
                <a16:creationId xmlns:a16="http://schemas.microsoft.com/office/drawing/2014/main" id="{3BDD1787-07B8-4CF5-9444-DC85D1B13A99}"/>
              </a:ext>
            </a:extLst>
          </p:cNvPr>
          <p:cNvSpPr txBox="1"/>
          <p:nvPr/>
        </p:nvSpPr>
        <p:spPr>
          <a:xfrm>
            <a:off x="4784622" y="6063688"/>
            <a:ext cx="5028646" cy="369332"/>
          </a:xfrm>
          <a:prstGeom prst="rect">
            <a:avLst/>
          </a:prstGeom>
          <a:noFill/>
        </p:spPr>
        <p:txBody>
          <a:bodyPr wrap="square">
            <a:spAutoFit/>
          </a:bodyPr>
          <a:lstStyle/>
          <a:p>
            <a:pPr marL="285750" indent="-285750">
              <a:buFont typeface="Wingdings" panose="05000000000000000000" pitchFamily="2" charset="2"/>
              <a:buChar char="q"/>
              <a:defRPr/>
            </a:pPr>
            <a:r>
              <a:rPr lang="en-US" b="1" spc="300" dirty="0">
                <a:latin typeface="Lato" panose="020F0502020204030203" pitchFamily="34" charset="0"/>
                <a:ea typeface="Source Sans Pro" panose="020B0503030403020204" pitchFamily="34" charset="0"/>
                <a:cs typeface="Open Sans" panose="020B0606030504020204" pitchFamily="34" charset="0"/>
              </a:rPr>
              <a:t>Store the position of (X,Y)</a:t>
            </a:r>
          </a:p>
        </p:txBody>
      </p:sp>
    </p:spTree>
    <p:extLst>
      <p:ext uri="{BB962C8B-B14F-4D97-AF65-F5344CB8AC3E}">
        <p14:creationId xmlns:p14="http://schemas.microsoft.com/office/powerpoint/2010/main" val="2016044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Challenges</a:t>
            </a:r>
          </a:p>
        </p:txBody>
      </p:sp>
      <p:sp>
        <p:nvSpPr>
          <p:cNvPr id="5" name="TextBox 4">
            <a:extLst>
              <a:ext uri="{FF2B5EF4-FFF2-40B4-BE49-F238E27FC236}">
                <a16:creationId xmlns:a16="http://schemas.microsoft.com/office/drawing/2014/main" id="{4F4FE847-2EAF-4943-BB52-7CFC57E7B21F}"/>
              </a:ext>
            </a:extLst>
          </p:cNvPr>
          <p:cNvSpPr txBox="1"/>
          <p:nvPr/>
        </p:nvSpPr>
        <p:spPr>
          <a:xfrm>
            <a:off x="4654577" y="1460872"/>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7573217" y="1188337"/>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graphicFrame>
        <p:nvGraphicFramePr>
          <p:cNvPr id="2" name="Table 1">
            <a:extLst>
              <a:ext uri="{FF2B5EF4-FFF2-40B4-BE49-F238E27FC236}">
                <a16:creationId xmlns:a16="http://schemas.microsoft.com/office/drawing/2014/main" id="{3C2B8EAF-756A-49B1-84ED-D192F8F04E22}"/>
              </a:ext>
            </a:extLst>
          </p:cNvPr>
          <p:cNvGraphicFramePr>
            <a:graphicFrameLocks noGrp="1"/>
          </p:cNvGraphicFramePr>
          <p:nvPr>
            <p:extLst>
              <p:ext uri="{D42A27DB-BD31-4B8C-83A1-F6EECF244321}">
                <p14:modId xmlns:p14="http://schemas.microsoft.com/office/powerpoint/2010/main" val="2990887272"/>
              </p:ext>
            </p:extLst>
          </p:nvPr>
        </p:nvGraphicFramePr>
        <p:xfrm>
          <a:off x="4151635" y="2442025"/>
          <a:ext cx="6268406" cy="916862"/>
        </p:xfrm>
        <a:graphic>
          <a:graphicData uri="http://schemas.openxmlformats.org/drawingml/2006/table">
            <a:tbl>
              <a:tblPr firstRow="1" firstCol="1" bandRow="1">
                <a:tableStyleId>{5C22544A-7EE6-4342-B048-85BDC9FD1C3A}</a:tableStyleId>
              </a:tblPr>
              <a:tblGrid>
                <a:gridCol w="6268406">
                  <a:extLst>
                    <a:ext uri="{9D8B030D-6E8A-4147-A177-3AD203B41FA5}">
                      <a16:colId xmlns:a16="http://schemas.microsoft.com/office/drawing/2014/main" val="3594072450"/>
                    </a:ext>
                  </a:extLst>
                </a:gridCol>
              </a:tblGrid>
              <a:tr h="916862">
                <a:tc>
                  <a:txBody>
                    <a:bodyPr/>
                    <a:lstStyle/>
                    <a:p>
                      <a:pPr marL="0" marR="0" algn="ctr">
                        <a:lnSpc>
                          <a:spcPct val="107000"/>
                        </a:lnSpc>
                        <a:spcBef>
                          <a:spcPts val="0"/>
                        </a:spcBef>
                        <a:spcAft>
                          <a:spcPts val="0"/>
                        </a:spcAft>
                      </a:pPr>
                      <a:r>
                        <a:rPr lang="en-US" sz="1800" dirty="0">
                          <a:solidFill>
                            <a:schemeClr val="tx1">
                              <a:lumMod val="85000"/>
                              <a:lumOff val="15000"/>
                            </a:schemeClr>
                          </a:solidFill>
                          <a:effectLst/>
                          <a:latin typeface="Lato" panose="020F0502020204030203"/>
                        </a:rPr>
                        <a:t> </a:t>
                      </a:r>
                    </a:p>
                    <a:p>
                      <a:pPr marL="0" marR="0" algn="ctr">
                        <a:lnSpc>
                          <a:spcPct val="107000"/>
                        </a:lnSpc>
                        <a:spcBef>
                          <a:spcPts val="0"/>
                        </a:spcBef>
                        <a:spcAft>
                          <a:spcPts val="0"/>
                        </a:spcAft>
                      </a:pPr>
                      <a:r>
                        <a:rPr lang="en-US" sz="1800" dirty="0">
                          <a:solidFill>
                            <a:schemeClr val="tx1">
                              <a:lumMod val="85000"/>
                              <a:lumOff val="15000"/>
                            </a:schemeClr>
                          </a:solidFill>
                          <a:effectLst/>
                          <a:latin typeface="Lato" panose="020F0502020204030203"/>
                        </a:rPr>
                        <a:t>Position pos[5]  =  { (4,5), (7,5), (10,5), (13,5), (17,6) }</a:t>
                      </a:r>
                      <a:endParaRPr lang="en-US" sz="1800" dirty="0">
                        <a:solidFill>
                          <a:schemeClr val="tx1">
                            <a:lumMod val="85000"/>
                            <a:lumOff val="15000"/>
                          </a:schemeClr>
                        </a:solidFill>
                        <a:effectLst/>
                        <a:latin typeface="Lato" panose="020F0502020204030203"/>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3941930858"/>
                  </a:ext>
                </a:extLst>
              </a:tr>
            </a:tbl>
          </a:graphicData>
        </a:graphic>
      </p:graphicFrame>
      <p:sp>
        <p:nvSpPr>
          <p:cNvPr id="19" name="Rectangle 18">
            <a:extLst>
              <a:ext uri="{FF2B5EF4-FFF2-40B4-BE49-F238E27FC236}">
                <a16:creationId xmlns:a16="http://schemas.microsoft.com/office/drawing/2014/main" id="{276A3299-AFA8-44BC-B09E-E015D8B13EA2}"/>
              </a:ext>
            </a:extLst>
          </p:cNvPr>
          <p:cNvSpPr/>
          <p:nvPr/>
        </p:nvSpPr>
        <p:spPr>
          <a:xfrm>
            <a:off x="4151635" y="3764403"/>
            <a:ext cx="6268406" cy="1881669"/>
          </a:xfrm>
          <a:prstGeom prst="rect">
            <a:avLst/>
          </a:prstGeom>
        </p:spPr>
        <p:txBody>
          <a:bodyPr wrap="square">
            <a:spAutoFit/>
          </a:bodyPr>
          <a:lstStyle/>
          <a:p>
            <a:pPr algn="just">
              <a:lnSpc>
                <a:spcPct val="150000"/>
              </a:lnSpc>
              <a:defRPr/>
            </a:pPr>
            <a:r>
              <a:rPr lang="en-US" sz="2000" dirty="0">
                <a:latin typeface="Lato Light" panose="020F0302020204030203" pitchFamily="34" charset="0"/>
                <a:ea typeface="Source Sans Pro" panose="020B0503030403020204" pitchFamily="34" charset="0"/>
                <a:cs typeface="Open Sans" panose="020B0606030504020204" pitchFamily="34" charset="0"/>
              </a:rPr>
              <a:t>In this example, we consider a duration of 5 frames. Where each frame gives a location if any RED color exits on that frame. Now I can make a decision from movement of a gesture and perform a task.</a:t>
            </a:r>
          </a:p>
        </p:txBody>
      </p:sp>
    </p:spTree>
    <p:extLst>
      <p:ext uri="{BB962C8B-B14F-4D97-AF65-F5344CB8AC3E}">
        <p14:creationId xmlns:p14="http://schemas.microsoft.com/office/powerpoint/2010/main" val="2857378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Challenges</a:t>
            </a:r>
          </a:p>
        </p:txBody>
      </p:sp>
      <p:sp>
        <p:nvSpPr>
          <p:cNvPr id="5" name="TextBox 4">
            <a:extLst>
              <a:ext uri="{FF2B5EF4-FFF2-40B4-BE49-F238E27FC236}">
                <a16:creationId xmlns:a16="http://schemas.microsoft.com/office/drawing/2014/main" id="{4F4FE847-2EAF-4943-BB52-7CFC57E7B21F}"/>
              </a:ext>
            </a:extLst>
          </p:cNvPr>
          <p:cNvSpPr txBox="1"/>
          <p:nvPr/>
        </p:nvSpPr>
        <p:spPr>
          <a:xfrm>
            <a:off x="4654577" y="1460872"/>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7573217" y="1188337"/>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pic>
        <p:nvPicPr>
          <p:cNvPr id="11" name="Picture 10">
            <a:extLst>
              <a:ext uri="{FF2B5EF4-FFF2-40B4-BE49-F238E27FC236}">
                <a16:creationId xmlns:a16="http://schemas.microsoft.com/office/drawing/2014/main" id="{092BD679-62F3-4892-B3E9-0DFBD1F859B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56292" y="2137737"/>
            <a:ext cx="2032747" cy="1510826"/>
          </a:xfrm>
          <a:prstGeom prst="rect">
            <a:avLst/>
          </a:prstGeom>
          <a:noFill/>
          <a:ln>
            <a:noFill/>
          </a:ln>
        </p:spPr>
      </p:pic>
      <p:pic>
        <p:nvPicPr>
          <p:cNvPr id="12" name="Picture 11">
            <a:extLst>
              <a:ext uri="{FF2B5EF4-FFF2-40B4-BE49-F238E27FC236}">
                <a16:creationId xmlns:a16="http://schemas.microsoft.com/office/drawing/2014/main" id="{AB2B3833-DB87-42A8-9385-DAE53839494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871945" y="2112337"/>
            <a:ext cx="2032747" cy="1489484"/>
          </a:xfrm>
          <a:prstGeom prst="rect">
            <a:avLst/>
          </a:prstGeom>
          <a:noFill/>
          <a:ln>
            <a:noFill/>
          </a:ln>
        </p:spPr>
      </p:pic>
      <p:sp>
        <p:nvSpPr>
          <p:cNvPr id="6" name="Rectangle 2">
            <a:extLst>
              <a:ext uri="{FF2B5EF4-FFF2-40B4-BE49-F238E27FC236}">
                <a16:creationId xmlns:a16="http://schemas.microsoft.com/office/drawing/2014/main" id="{6D5C694B-415A-43BE-AAB9-834BA39881FE}"/>
              </a:ext>
            </a:extLst>
          </p:cNvPr>
          <p:cNvSpPr>
            <a:spLocks noChangeArrowheads="1"/>
          </p:cNvSpPr>
          <p:nvPr/>
        </p:nvSpPr>
        <p:spPr bwMode="auto">
          <a:xfrm>
            <a:off x="3959500" y="3801269"/>
            <a:ext cx="6943297" cy="129266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Tracker track = </a:t>
            </a:r>
            <a:r>
              <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new </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Tracker()</a:t>
            </a:r>
            <a:r>
              <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track.generateTracker</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"frame1.jpg"</a:t>
            </a:r>
            <a:r>
              <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315</a:t>
            </a:r>
            <a:r>
              <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360</a:t>
            </a:r>
            <a:r>
              <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55</a:t>
            </a:r>
            <a:r>
              <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55</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int </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pos[] = </a:t>
            </a:r>
            <a:r>
              <a:rPr kumimoji="0" lang="en-US" altLang="en-US"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track.getPos</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9F8C48FA-576F-4CDD-A63C-30DA169B4FB1}"/>
              </a:ext>
            </a:extLst>
          </p:cNvPr>
          <p:cNvSpPr>
            <a:spLocks noChangeArrowheads="1"/>
          </p:cNvSpPr>
          <p:nvPr/>
        </p:nvSpPr>
        <p:spPr bwMode="auto">
          <a:xfrm>
            <a:off x="3959500" y="5387351"/>
            <a:ext cx="6943297"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Consolas" panose="020B0609020204030204" pitchFamily="49" charset="0"/>
                <a:cs typeface="Courier New" panose="02070309020205020404" pitchFamily="49" charset="0"/>
              </a:rPr>
              <a:t>public void </a:t>
            </a:r>
            <a:r>
              <a:rPr kumimoji="0" lang="en-US" altLang="en-US" b="0" i="0" u="none" strike="noStrike" cap="none" normalizeH="0" baseline="0" dirty="0" err="1">
                <a:ln>
                  <a:noFill/>
                </a:ln>
                <a:solidFill>
                  <a:srgbClr val="FFC66D"/>
                </a:solidFill>
                <a:effectLst/>
                <a:latin typeface="Consolas" panose="020B0609020204030204" pitchFamily="49" charset="0"/>
                <a:cs typeface="Courier New" panose="02070309020205020404" pitchFamily="49" charset="0"/>
              </a:rPr>
              <a:t>generateTracker</a:t>
            </a:r>
            <a:r>
              <a:rPr kumimoji="0" lang="en-US" altLang="en-US"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(String path</a:t>
            </a:r>
            <a:r>
              <a:rPr kumimoji="0" lang="en-US" altLang="en-US" b="0" i="0" u="none" strike="noStrike" cap="none" normalizeH="0" baseline="0" dirty="0">
                <a:ln>
                  <a:noFill/>
                </a:ln>
                <a:solidFill>
                  <a:srgbClr val="CC7832"/>
                </a:solidFill>
                <a:effectLst/>
                <a:latin typeface="Consolas" panose="020B0609020204030204" pitchFamily="49" charset="0"/>
                <a:cs typeface="Courier New" panose="02070309020205020404" pitchFamily="49" charset="0"/>
              </a:rPr>
              <a:t>, int </a:t>
            </a:r>
            <a:r>
              <a:rPr kumimoji="0" lang="en-US" altLang="en-US" b="0" i="0" u="none" strike="noStrike" cap="none" normalizeH="0" baseline="0" dirty="0" err="1">
                <a:ln>
                  <a:noFill/>
                </a:ln>
                <a:solidFill>
                  <a:srgbClr val="A9B7C6"/>
                </a:solidFill>
                <a:effectLst/>
                <a:latin typeface="Consolas" panose="020B0609020204030204" pitchFamily="49" charset="0"/>
                <a:cs typeface="Courier New" panose="02070309020205020404" pitchFamily="49" charset="0"/>
              </a:rPr>
              <a:t>lowerBoundHue</a:t>
            </a:r>
            <a:r>
              <a:rPr kumimoji="0" lang="en-US" altLang="en-US" b="0" i="0" u="none" strike="noStrike" cap="none" normalizeH="0" baseline="0" dirty="0">
                <a:ln>
                  <a:noFill/>
                </a:ln>
                <a:solidFill>
                  <a:srgbClr val="CC7832"/>
                </a:solidFill>
                <a:effectLst/>
                <a:latin typeface="Consolas" panose="020B0609020204030204" pitchFamily="49" charset="0"/>
                <a:cs typeface="Courier New" panose="02070309020205020404" pitchFamily="49" charset="0"/>
              </a:rPr>
              <a:t>, int </a:t>
            </a:r>
            <a:r>
              <a:rPr kumimoji="0" lang="en-US" altLang="en-US" b="0" i="0" u="none" strike="noStrike" cap="none" normalizeH="0" baseline="0" dirty="0" err="1">
                <a:ln>
                  <a:noFill/>
                </a:ln>
                <a:solidFill>
                  <a:srgbClr val="A9B7C6"/>
                </a:solidFill>
                <a:effectLst/>
                <a:latin typeface="Consolas" panose="020B0609020204030204" pitchFamily="49" charset="0"/>
                <a:cs typeface="Courier New" panose="02070309020205020404" pitchFamily="49" charset="0"/>
              </a:rPr>
              <a:t>upperBoundHue</a:t>
            </a:r>
            <a:r>
              <a:rPr kumimoji="0" lang="en-US" altLang="en-US" b="0" i="0" u="none" strike="noStrike" cap="none" normalizeH="0" baseline="0" dirty="0">
                <a:ln>
                  <a:noFill/>
                </a:ln>
                <a:solidFill>
                  <a:srgbClr val="CC7832"/>
                </a:solidFill>
                <a:effectLst/>
                <a:latin typeface="Consolas" panose="020B0609020204030204" pitchFamily="49" charset="0"/>
                <a:cs typeface="Courier New" panose="02070309020205020404" pitchFamily="49" charset="0"/>
              </a:rPr>
              <a:t>, int </a:t>
            </a:r>
            <a:r>
              <a:rPr kumimoji="0" lang="en-US" altLang="en-US" b="0" i="0" u="none" strike="noStrike" cap="none" normalizeH="0" baseline="0" dirty="0" err="1">
                <a:ln>
                  <a:noFill/>
                </a:ln>
                <a:solidFill>
                  <a:srgbClr val="A9B7C6"/>
                </a:solidFill>
                <a:effectLst/>
                <a:latin typeface="Consolas" panose="020B0609020204030204" pitchFamily="49" charset="0"/>
                <a:cs typeface="Courier New" panose="02070309020205020404" pitchFamily="49" charset="0"/>
              </a:rPr>
              <a:t>lowerBoundSaturation</a:t>
            </a:r>
            <a:r>
              <a:rPr kumimoji="0" lang="en-US" altLang="en-US" b="0" i="0" u="none" strike="noStrike" cap="none" normalizeH="0" baseline="0" dirty="0">
                <a:ln>
                  <a:noFill/>
                </a:ln>
                <a:solidFill>
                  <a:srgbClr val="CC7832"/>
                </a:solidFill>
                <a:effectLst/>
                <a:latin typeface="Consolas" panose="020B0609020204030204" pitchFamily="49" charset="0"/>
                <a:cs typeface="Courier New" panose="02070309020205020404" pitchFamily="49" charset="0"/>
              </a:rPr>
              <a:t>, int </a:t>
            </a:r>
            <a:r>
              <a:rPr kumimoji="0" lang="en-US" altLang="en-US" b="0" i="0" u="none" strike="noStrike" cap="none" normalizeH="0" baseline="0" dirty="0" err="1">
                <a:ln>
                  <a:noFill/>
                </a:ln>
                <a:solidFill>
                  <a:srgbClr val="A9B7C6"/>
                </a:solidFill>
                <a:effectLst/>
                <a:latin typeface="Consolas" panose="020B0609020204030204" pitchFamily="49" charset="0"/>
                <a:cs typeface="Courier New" panose="02070309020205020404" pitchFamily="49" charset="0"/>
              </a:rPr>
              <a:t>lowerBoundValue</a:t>
            </a:r>
            <a:r>
              <a:rPr kumimoji="0" lang="en-US" altLang="en-US"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4236923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Challenges</a:t>
            </a:r>
          </a:p>
        </p:txBody>
      </p:sp>
      <p:sp>
        <p:nvSpPr>
          <p:cNvPr id="5" name="TextBox 4">
            <a:extLst>
              <a:ext uri="{FF2B5EF4-FFF2-40B4-BE49-F238E27FC236}">
                <a16:creationId xmlns:a16="http://schemas.microsoft.com/office/drawing/2014/main" id="{4F4FE847-2EAF-4943-BB52-7CFC57E7B21F}"/>
              </a:ext>
            </a:extLst>
          </p:cNvPr>
          <p:cNvSpPr txBox="1"/>
          <p:nvPr/>
        </p:nvSpPr>
        <p:spPr>
          <a:xfrm>
            <a:off x="4654577" y="1460872"/>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7573217" y="1188337"/>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pic>
        <p:nvPicPr>
          <p:cNvPr id="17" name="Picture 16">
            <a:extLst>
              <a:ext uri="{FF2B5EF4-FFF2-40B4-BE49-F238E27FC236}">
                <a16:creationId xmlns:a16="http://schemas.microsoft.com/office/drawing/2014/main" id="{59F74B13-35A2-4CB3-81DD-3CE2668A0CAA}"/>
              </a:ext>
            </a:extLst>
          </p:cNvPr>
          <p:cNvPicPr/>
          <p:nvPr/>
        </p:nvPicPr>
        <p:blipFill rotWithShape="1">
          <a:blip r:embed="rId3"/>
          <a:srcRect l="21230" t="49052" r="28834" b="37012"/>
          <a:stretch/>
        </p:blipFill>
        <p:spPr bwMode="auto">
          <a:xfrm>
            <a:off x="3917534" y="2113171"/>
            <a:ext cx="7004466" cy="1099418"/>
          </a:xfrm>
          <a:prstGeom prst="rect">
            <a:avLst/>
          </a:prstGeom>
          <a:solidFill>
            <a:srgbClr val="FFFFFF">
              <a:shade val="85000"/>
            </a:srgbClr>
          </a:solidFill>
          <a:ln w="88900" cap="sq" cmpd="sng" algn="ctr">
            <a:solidFill>
              <a:srgbClr val="FFFFFF"/>
            </a:solidFill>
            <a:prstDash val="solid"/>
            <a:miter lim="800000"/>
            <a:headEnd type="none" w="med" len="med"/>
            <a:tailEnd type="none" w="med" len="me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
        <p:nvSpPr>
          <p:cNvPr id="2" name="Rectangle 1">
            <a:extLst>
              <a:ext uri="{FF2B5EF4-FFF2-40B4-BE49-F238E27FC236}">
                <a16:creationId xmlns:a16="http://schemas.microsoft.com/office/drawing/2014/main" id="{76115B16-9917-43E3-A7E5-60113C49E074}"/>
              </a:ext>
            </a:extLst>
          </p:cNvPr>
          <p:cNvSpPr>
            <a:spLocks noChangeArrowheads="1"/>
          </p:cNvSpPr>
          <p:nvPr/>
        </p:nvSpPr>
        <p:spPr bwMode="auto">
          <a:xfrm>
            <a:off x="3835948" y="3537264"/>
            <a:ext cx="7319731"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float</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hsb</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 </a:t>
            </a:r>
            <a:r>
              <a:rPr kumimoji="0" lang="en-US" altLang="en-US"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Color.</a:t>
            </a:r>
            <a:r>
              <a:rPr kumimoji="0" lang="en-US" altLang="en-US" b="0" i="1"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RGBtoHSB</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(r</a:t>
            </a:r>
            <a:r>
              <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g</a:t>
            </a:r>
            <a:r>
              <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b</a:t>
            </a:r>
            <a:r>
              <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null</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br>
              <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if </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hsb</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0</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360 </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&gt;= </a:t>
            </a:r>
            <a:r>
              <a:rPr kumimoji="0" lang="en-US" altLang="en-US"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lowerBoundHue</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&amp;&amp; </a:t>
            </a:r>
            <a:r>
              <a:rPr kumimoji="0" lang="en-US" altLang="en-US"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hsb</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0</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360 </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       	</a:t>
            </a:r>
            <a:r>
              <a:rPr kumimoji="0" lang="en-US" altLang="en-US"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upperBoundHue</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&amp;&amp; (</a:t>
            </a:r>
            <a:r>
              <a:rPr kumimoji="0" lang="en-US" altLang="en-US"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hsb</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1</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100 </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&gt;= 	</a:t>
            </a:r>
            <a:r>
              <a:rPr kumimoji="0" lang="en-US" altLang="en-US"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lowerBoundSaturation</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&amp;&amp; (</a:t>
            </a:r>
            <a:r>
              <a:rPr kumimoji="0" lang="en-US" altLang="en-US"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hsb</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2</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100 </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&gt;= 	</a:t>
            </a:r>
            <a:r>
              <a:rPr kumimoji="0" lang="en-US" altLang="en-US"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lowerBoundValue</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r1 = g1 = b1 = </a:t>
            </a:r>
            <a:r>
              <a:rPr kumimoji="0" lang="en-US" altLang="en-US"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0</a:t>
            </a:r>
            <a:r>
              <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else </a:t>
            </a:r>
            <a:b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r1 = g1 = b1 = </a:t>
            </a:r>
            <a:r>
              <a:rPr kumimoji="0" lang="en-US" altLang="en-US"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255</a:t>
            </a:r>
            <a:r>
              <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635493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0AF52E-0247-4220-BEFE-80680BA25058}"/>
              </a:ext>
            </a:extLst>
          </p:cNvPr>
          <p:cNvSpPr/>
          <p:nvPr/>
        </p:nvSpPr>
        <p:spPr>
          <a:xfrm>
            <a:off x="4053840" y="2663306"/>
            <a:ext cx="7366000" cy="46913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Challenges</a:t>
            </a:r>
          </a:p>
        </p:txBody>
      </p:sp>
      <p:sp>
        <p:nvSpPr>
          <p:cNvPr id="5" name="TextBox 4">
            <a:extLst>
              <a:ext uri="{FF2B5EF4-FFF2-40B4-BE49-F238E27FC236}">
                <a16:creationId xmlns:a16="http://schemas.microsoft.com/office/drawing/2014/main" id="{4F4FE847-2EAF-4943-BB52-7CFC57E7B21F}"/>
              </a:ext>
            </a:extLst>
          </p:cNvPr>
          <p:cNvSpPr txBox="1"/>
          <p:nvPr/>
        </p:nvSpPr>
        <p:spPr>
          <a:xfrm>
            <a:off x="4654577" y="1460872"/>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7573217" y="1188337"/>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sp>
        <p:nvSpPr>
          <p:cNvPr id="4" name="Rectangle 3">
            <a:extLst>
              <a:ext uri="{FF2B5EF4-FFF2-40B4-BE49-F238E27FC236}">
                <a16:creationId xmlns:a16="http://schemas.microsoft.com/office/drawing/2014/main" id="{5379D53A-D5C8-4218-839C-338D851D53A6}"/>
              </a:ext>
            </a:extLst>
          </p:cNvPr>
          <p:cNvSpPr/>
          <p:nvPr/>
        </p:nvSpPr>
        <p:spPr>
          <a:xfrm>
            <a:off x="4003040" y="1920458"/>
            <a:ext cx="7477760" cy="4509696"/>
          </a:xfrm>
          <a:prstGeom prst="rect">
            <a:avLst/>
          </a:prstGeom>
        </p:spPr>
        <p:txBody>
          <a:bodyPr wrap="square">
            <a:spAutoFit/>
          </a:bodyPr>
          <a:lstStyle/>
          <a:p>
            <a:pPr>
              <a:lnSpc>
                <a:spcPct val="107000"/>
              </a:lnSpc>
              <a:spcAft>
                <a:spcPts val="800"/>
              </a:spcAft>
            </a:pPr>
            <a:r>
              <a:rPr lang="en-US" b="1" u="sng" dirty="0" err="1">
                <a:solidFill>
                  <a:srgbClr val="353833"/>
                </a:solidFill>
                <a:latin typeface="Lato Light" panose="020F0302020204030203"/>
                <a:ea typeface="Times New Roman" panose="02020603050405020304" pitchFamily="18" charset="0"/>
                <a:cs typeface="Times New Roman" panose="02020603050405020304" pitchFamily="18" charset="0"/>
              </a:rPr>
              <a:t>getRGB</a:t>
            </a:r>
            <a:endParaRPr lang="en-US" b="1" u="sng" dirty="0">
              <a:solidFill>
                <a:srgbClr val="353833"/>
              </a:solidFill>
              <a:latin typeface="Lato Light" panose="020F0302020204030203"/>
              <a:ea typeface="Times New Roman" panose="02020603050405020304" pitchFamily="18" charset="0"/>
              <a:cs typeface="Times New Roman" panose="02020603050405020304" pitchFamily="18" charset="0"/>
            </a:endParaRPr>
          </a:p>
          <a:p>
            <a:pPr>
              <a:lnSpc>
                <a:spcPct val="107000"/>
              </a:lnSpc>
              <a:spcAft>
                <a:spcPts val="800"/>
              </a:spcAft>
            </a:pPr>
            <a:endParaRPr lang="en-US" u="sng" dirty="0">
              <a:latin typeface="Lato Light" panose="020F0302020204030203"/>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353833"/>
                </a:solidFill>
                <a:latin typeface="Lato Light" panose="020F0302020204030203"/>
                <a:ea typeface="Times New Roman" panose="02020603050405020304" pitchFamily="18" charset="0"/>
                <a:cs typeface="Times New Roman" panose="02020603050405020304" pitchFamily="18" charset="0"/>
              </a:rPr>
              <a:t>public int </a:t>
            </a:r>
            <a:r>
              <a:rPr lang="en-US" dirty="0" err="1">
                <a:solidFill>
                  <a:srgbClr val="353833"/>
                </a:solidFill>
                <a:latin typeface="Lato Light" panose="020F0302020204030203"/>
                <a:ea typeface="Times New Roman" panose="02020603050405020304" pitchFamily="18" charset="0"/>
                <a:cs typeface="Times New Roman" panose="02020603050405020304" pitchFamily="18" charset="0"/>
              </a:rPr>
              <a:t>getRGB</a:t>
            </a:r>
            <a:r>
              <a:rPr lang="en-US" dirty="0">
                <a:solidFill>
                  <a:srgbClr val="353833"/>
                </a:solidFill>
                <a:latin typeface="Lato Light" panose="020F0302020204030203"/>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Lato Light" panose="020F0302020204030203"/>
              <a:ea typeface="Calibri" panose="020F0502020204030204" pitchFamily="34" charset="0"/>
              <a:cs typeface="Times New Roman" panose="02020603050405020304" pitchFamily="18" charset="0"/>
            </a:endParaRPr>
          </a:p>
          <a:p>
            <a:pPr algn="just">
              <a:lnSpc>
                <a:spcPct val="107000"/>
              </a:lnSpc>
            </a:pPr>
            <a:r>
              <a:rPr lang="en-US" dirty="0">
                <a:solidFill>
                  <a:srgbClr val="353833"/>
                </a:solidFill>
                <a:latin typeface="Lato Light" panose="020F0302020204030203"/>
                <a:ea typeface="Times New Roman" panose="02020603050405020304" pitchFamily="18" charset="0"/>
                <a:cs typeface="Times New Roman" panose="02020603050405020304" pitchFamily="18" charset="0"/>
              </a:rPr>
              <a:t>Returns the RGB value representing the color in the default sRGB </a:t>
            </a:r>
            <a:r>
              <a:rPr lang="en-US" dirty="0" err="1">
                <a:solidFill>
                  <a:schemeClr val="tx1">
                    <a:lumMod val="85000"/>
                    <a:lumOff val="15000"/>
                  </a:schemeClr>
                </a:solidFill>
                <a:latin typeface="Lato Light" panose="020F0302020204030203"/>
                <a:ea typeface="Times New Roman" panose="02020603050405020304" pitchFamily="18" charset="0"/>
                <a:cs typeface="Times New Roman" panose="02020603050405020304" pitchFamily="18" charset="0"/>
                <a:hlinkClick r:id="rId3" tooltip="class in java.awt.image">
                  <a:extLst>
                    <a:ext uri="{A12FA001-AC4F-418D-AE19-62706E023703}">
                      <ahyp:hlinkClr xmlns:ahyp="http://schemas.microsoft.com/office/drawing/2018/hyperlinkcolor" val="tx"/>
                    </a:ext>
                  </a:extLst>
                </a:hlinkClick>
              </a:rPr>
              <a:t>ColorModel</a:t>
            </a:r>
            <a:r>
              <a:rPr lang="en-US" dirty="0">
                <a:solidFill>
                  <a:srgbClr val="353833"/>
                </a:solidFill>
                <a:latin typeface="Lato Light" panose="020F0302020204030203"/>
                <a:ea typeface="Times New Roman" panose="02020603050405020304" pitchFamily="18" charset="0"/>
                <a:cs typeface="Times New Roman" panose="02020603050405020304" pitchFamily="18" charset="0"/>
              </a:rPr>
              <a:t>. (Bits 24-31 are alpha, 16-23 are red, 8-15 are green, 0-7 are blue).</a:t>
            </a:r>
          </a:p>
          <a:p>
            <a:pPr algn="just">
              <a:lnSpc>
                <a:spcPct val="107000"/>
              </a:lnSpc>
            </a:pPr>
            <a:endParaRPr lang="en-US" sz="2800" dirty="0">
              <a:latin typeface="Lato Light" panose="020F0302020204030203"/>
              <a:ea typeface="Calibri" panose="020F0502020204030204" pitchFamily="34" charset="0"/>
              <a:cs typeface="Times New Roman" panose="02020603050405020304" pitchFamily="18" charset="0"/>
            </a:endParaRPr>
          </a:p>
          <a:p>
            <a:pPr>
              <a:lnSpc>
                <a:spcPct val="107000"/>
              </a:lnSpc>
              <a:spcBef>
                <a:spcPts val="750"/>
              </a:spcBef>
            </a:pPr>
            <a:r>
              <a:rPr lang="en-US" b="1" dirty="0">
                <a:solidFill>
                  <a:srgbClr val="4E4E4E"/>
                </a:solidFill>
                <a:latin typeface="Lato Light" panose="020F0302020204030203"/>
                <a:ea typeface="Times New Roman" panose="02020603050405020304" pitchFamily="18" charset="0"/>
                <a:cs typeface="Times New Roman" panose="02020603050405020304" pitchFamily="18" charset="0"/>
              </a:rPr>
              <a:t>Returns:</a:t>
            </a:r>
            <a:endParaRPr lang="en-US" dirty="0">
              <a:latin typeface="Lato Light" panose="020F0302020204030203"/>
              <a:ea typeface="Calibri" panose="020F0502020204030204" pitchFamily="34" charset="0"/>
              <a:cs typeface="Times New Roman" panose="02020603050405020304" pitchFamily="18" charset="0"/>
            </a:endParaRPr>
          </a:p>
          <a:p>
            <a:pPr marL="457200" marR="0">
              <a:lnSpc>
                <a:spcPct val="107000"/>
              </a:lnSpc>
              <a:spcBef>
                <a:spcPts val="750"/>
              </a:spcBef>
              <a:spcAft>
                <a:spcPts val="750"/>
              </a:spcAft>
            </a:pPr>
            <a:r>
              <a:rPr lang="en-US" dirty="0">
                <a:solidFill>
                  <a:srgbClr val="353833"/>
                </a:solidFill>
                <a:latin typeface="Lato Light" panose="020F0302020204030203"/>
                <a:ea typeface="Times New Roman" panose="02020603050405020304" pitchFamily="18" charset="0"/>
                <a:cs typeface="Times New Roman" panose="02020603050405020304" pitchFamily="18" charset="0"/>
              </a:rPr>
              <a:t>The RGB value of the color in the default sRGB </a:t>
            </a:r>
            <a:r>
              <a:rPr lang="en-US" dirty="0" err="1">
                <a:solidFill>
                  <a:srgbClr val="353833"/>
                </a:solidFill>
                <a:latin typeface="Lato Light" panose="020F0302020204030203"/>
                <a:ea typeface="Times New Roman" panose="02020603050405020304" pitchFamily="18" charset="0"/>
                <a:cs typeface="Times New Roman" panose="02020603050405020304" pitchFamily="18" charset="0"/>
              </a:rPr>
              <a:t>ColorModel</a:t>
            </a:r>
            <a:endParaRPr lang="en-US" dirty="0">
              <a:latin typeface="Lato Light" panose="020F0302020204030203"/>
              <a:ea typeface="Calibri" panose="020F0502020204030204" pitchFamily="34" charset="0"/>
              <a:cs typeface="Times New Roman" panose="02020603050405020304" pitchFamily="18" charset="0"/>
            </a:endParaRPr>
          </a:p>
          <a:p>
            <a:pPr marL="190500" marR="0">
              <a:lnSpc>
                <a:spcPct val="107000"/>
              </a:lnSpc>
              <a:spcBef>
                <a:spcPts val="750"/>
              </a:spcBef>
              <a:spcAft>
                <a:spcPts val="0"/>
              </a:spcAft>
            </a:pPr>
            <a:r>
              <a:rPr lang="en-US" b="1" dirty="0">
                <a:solidFill>
                  <a:srgbClr val="4E4E4E"/>
                </a:solidFill>
                <a:latin typeface="Lato Light" panose="020F0302020204030203"/>
                <a:ea typeface="Times New Roman" panose="02020603050405020304" pitchFamily="18" charset="0"/>
                <a:cs typeface="Times New Roman" panose="02020603050405020304" pitchFamily="18" charset="0"/>
              </a:rPr>
              <a:t>Since:</a:t>
            </a:r>
            <a:endParaRPr lang="en-US" dirty="0">
              <a:latin typeface="Lato Light" panose="020F0302020204030203"/>
              <a:ea typeface="Calibri" panose="020F0502020204030204" pitchFamily="34" charset="0"/>
              <a:cs typeface="Times New Roman" panose="02020603050405020304" pitchFamily="18" charset="0"/>
            </a:endParaRPr>
          </a:p>
          <a:p>
            <a:pPr marL="457200" marR="0">
              <a:lnSpc>
                <a:spcPct val="107000"/>
              </a:lnSpc>
              <a:spcBef>
                <a:spcPts val="750"/>
              </a:spcBef>
              <a:spcAft>
                <a:spcPts val="750"/>
              </a:spcAft>
            </a:pPr>
            <a:r>
              <a:rPr lang="en-US" dirty="0">
                <a:solidFill>
                  <a:srgbClr val="353833"/>
                </a:solidFill>
                <a:latin typeface="Lato Light" panose="020F0302020204030203"/>
                <a:ea typeface="Times New Roman" panose="02020603050405020304" pitchFamily="18" charset="0"/>
                <a:cs typeface="Times New Roman" panose="02020603050405020304" pitchFamily="18" charset="0"/>
              </a:rPr>
              <a:t>JDK1.0</a:t>
            </a:r>
            <a:endParaRPr lang="en-US" dirty="0">
              <a:effectLst/>
              <a:latin typeface="Lato Light" panose="020F0302020204030203"/>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3375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Project overview</a:t>
            </a:r>
          </a:p>
        </p:txBody>
      </p:sp>
      <p:sp>
        <p:nvSpPr>
          <p:cNvPr id="5" name="TextBox 4">
            <a:extLst>
              <a:ext uri="{FF2B5EF4-FFF2-40B4-BE49-F238E27FC236}">
                <a16:creationId xmlns:a16="http://schemas.microsoft.com/office/drawing/2014/main" id="{4F4FE847-2EAF-4943-BB52-7CFC57E7B21F}"/>
              </a:ext>
            </a:extLst>
          </p:cNvPr>
          <p:cNvSpPr txBox="1"/>
          <p:nvPr/>
        </p:nvSpPr>
        <p:spPr>
          <a:xfrm>
            <a:off x="6187440" y="1305778"/>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9106080" y="1033243"/>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sp>
        <p:nvSpPr>
          <p:cNvPr id="2" name="Rectangle 1">
            <a:extLst>
              <a:ext uri="{FF2B5EF4-FFF2-40B4-BE49-F238E27FC236}">
                <a16:creationId xmlns:a16="http://schemas.microsoft.com/office/drawing/2014/main" id="{79973755-8347-4BB1-960A-6EC23484BA0D}"/>
              </a:ext>
            </a:extLst>
          </p:cNvPr>
          <p:cNvSpPr>
            <a:spLocks noChangeArrowheads="1"/>
          </p:cNvSpPr>
          <p:nvPr/>
        </p:nvSpPr>
        <p:spPr bwMode="auto">
          <a:xfrm>
            <a:off x="4103406" y="4398581"/>
            <a:ext cx="7804114"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public void </a:t>
            </a:r>
            <a:r>
              <a:rPr kumimoji="0" lang="en-US" altLang="en-US" b="0" i="0" u="none" strike="noStrike" cap="none" normalizeH="0" baseline="0" dirty="0" err="1">
                <a:ln>
                  <a:noFill/>
                </a:ln>
                <a:solidFill>
                  <a:srgbClr val="FFC66D"/>
                </a:solidFill>
                <a:effectLst/>
                <a:latin typeface="Consolas" panose="020B0609020204030204" pitchFamily="49" charset="0"/>
                <a:ea typeface="Times New Roman" panose="02020603050405020304" pitchFamily="18" charset="0"/>
                <a:cs typeface="Courier New" panose="02070309020205020404" pitchFamily="49" charset="0"/>
              </a:rPr>
              <a:t>addMusictoPlaylist</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(String </a:t>
            </a:r>
            <a:r>
              <a:rPr kumimoji="0" lang="en-US" altLang="en-US"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userID</a:t>
            </a:r>
            <a:r>
              <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File path</a:t>
            </a:r>
            <a:r>
              <a:rPr kumimoji="0" lang="en-US" altLang="en-US"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int </a:t>
            </a: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rating);</a:t>
            </a:r>
            <a:r>
              <a:rPr kumimoji="0" lang="en-US" altLang="en-US" b="0" i="0" u="none" strike="noStrike" cap="none" normalizeH="0" baseline="0" dirty="0">
                <a:ln>
                  <a:noFill/>
                </a:ln>
                <a:solidFill>
                  <a:schemeClr val="tx1"/>
                </a:solidFill>
                <a:effectLst/>
                <a:latin typeface="Consolas" panose="020B0609020204030204" pitchFamily="49" charset="0"/>
              </a:rPr>
              <a:t> </a:t>
            </a:r>
          </a:p>
        </p:txBody>
      </p:sp>
      <p:sp>
        <p:nvSpPr>
          <p:cNvPr id="7" name="Rectangle 6">
            <a:extLst>
              <a:ext uri="{FF2B5EF4-FFF2-40B4-BE49-F238E27FC236}">
                <a16:creationId xmlns:a16="http://schemas.microsoft.com/office/drawing/2014/main" id="{6640B490-C1E4-4E37-BA1D-BCBBCB942055}"/>
              </a:ext>
            </a:extLst>
          </p:cNvPr>
          <p:cNvSpPr/>
          <p:nvPr/>
        </p:nvSpPr>
        <p:spPr>
          <a:xfrm>
            <a:off x="4030828" y="2390514"/>
            <a:ext cx="5742913" cy="369332"/>
          </a:xfrm>
          <a:prstGeom prst="rect">
            <a:avLst/>
          </a:prstGeom>
        </p:spPr>
        <p:txBody>
          <a:bodyPr wrap="square">
            <a:spAutoFit/>
          </a:bodyPr>
          <a:lstStyle/>
          <a:p>
            <a:pPr lvl="0" eaLnBrk="0" fontAlgn="base" hangingPunct="0">
              <a:spcBef>
                <a:spcPct val="0"/>
              </a:spcBef>
              <a:spcAft>
                <a:spcPct val="0"/>
              </a:spcAft>
            </a:pPr>
            <a:r>
              <a:rPr lang="en-US" altLang="en-US" b="1" dirty="0">
                <a:latin typeface="Lato" panose="020F0502020204030203"/>
                <a:ea typeface="Calibri" panose="020F0502020204030204" pitchFamily="34" charset="0"/>
                <a:cs typeface="Times New Roman" panose="02020603050405020304" pitchFamily="18" charset="0"/>
              </a:rPr>
              <a:t>Import multiple song at a time and make a playlist</a:t>
            </a:r>
            <a:endParaRPr lang="en-US" altLang="en-US" sz="1050" dirty="0">
              <a:latin typeface="Lato" panose="020F0502020204030203"/>
            </a:endParaRPr>
          </a:p>
        </p:txBody>
      </p:sp>
      <p:sp>
        <p:nvSpPr>
          <p:cNvPr id="10" name="Rectangle 9">
            <a:extLst>
              <a:ext uri="{FF2B5EF4-FFF2-40B4-BE49-F238E27FC236}">
                <a16:creationId xmlns:a16="http://schemas.microsoft.com/office/drawing/2014/main" id="{EDFD0200-1738-4284-93E4-BCCCB8F550D4}"/>
              </a:ext>
            </a:extLst>
          </p:cNvPr>
          <p:cNvSpPr/>
          <p:nvPr/>
        </p:nvSpPr>
        <p:spPr>
          <a:xfrm>
            <a:off x="4030828" y="3061985"/>
            <a:ext cx="7876692" cy="923330"/>
          </a:xfrm>
          <a:prstGeom prst="rect">
            <a:avLst/>
          </a:prstGeom>
        </p:spPr>
        <p:txBody>
          <a:bodyPr wrap="square">
            <a:spAutoFit/>
          </a:bodyPr>
          <a:lstStyle/>
          <a:p>
            <a:pPr algn="just"/>
            <a:r>
              <a:rPr lang="en-US" dirty="0">
                <a:latin typeface="Lato Light"/>
              </a:rPr>
              <a:t>User can import multiple song at a time and make a playlist. And this playlist is safely store in the server so that there is no chance to lose user playlist.</a:t>
            </a:r>
          </a:p>
        </p:txBody>
      </p:sp>
      <p:sp>
        <p:nvSpPr>
          <p:cNvPr id="11" name="Rectangle 10">
            <a:extLst>
              <a:ext uri="{FF2B5EF4-FFF2-40B4-BE49-F238E27FC236}">
                <a16:creationId xmlns:a16="http://schemas.microsoft.com/office/drawing/2014/main" id="{F5BA2B91-9CEE-4663-A93E-61C89A83FBD7}"/>
              </a:ext>
            </a:extLst>
          </p:cNvPr>
          <p:cNvSpPr/>
          <p:nvPr/>
        </p:nvSpPr>
        <p:spPr>
          <a:xfrm>
            <a:off x="4030828" y="5363092"/>
            <a:ext cx="7876692" cy="923330"/>
          </a:xfrm>
          <a:prstGeom prst="rect">
            <a:avLst/>
          </a:prstGeom>
        </p:spPr>
        <p:txBody>
          <a:bodyPr wrap="square">
            <a:spAutoFit/>
          </a:bodyPr>
          <a:lstStyle/>
          <a:p>
            <a:pPr lvl="0" algn="just" eaLnBrk="0" fontAlgn="base" hangingPunct="0">
              <a:spcBef>
                <a:spcPct val="0"/>
              </a:spcBef>
              <a:spcAft>
                <a:spcPct val="0"/>
              </a:spcAft>
            </a:pPr>
            <a:r>
              <a:rPr lang="en-US" altLang="en-US" dirty="0">
                <a:latin typeface="Lato Light"/>
                <a:ea typeface="Calibri" panose="020F0502020204030204" pitchFamily="34" charset="0"/>
                <a:cs typeface="Times New Roman" panose="02020603050405020304" pitchFamily="18" charset="0"/>
              </a:rPr>
              <a:t>Here </a:t>
            </a:r>
            <a:r>
              <a:rPr lang="en-US" altLang="en-US" b="1" dirty="0" err="1">
                <a:solidFill>
                  <a:srgbClr val="000000"/>
                </a:solidFill>
                <a:latin typeface="Lato Light"/>
                <a:ea typeface="Calibri" panose="020F0502020204030204" pitchFamily="34" charset="0"/>
                <a:cs typeface="Times New Roman" panose="02020603050405020304" pitchFamily="18" charset="0"/>
              </a:rPr>
              <a:t>addMusictoPlaylist</a:t>
            </a:r>
            <a:r>
              <a:rPr lang="en-US" altLang="en-US" b="1" dirty="0">
                <a:solidFill>
                  <a:srgbClr val="000000"/>
                </a:solidFill>
                <a:latin typeface="Lato Light"/>
                <a:ea typeface="Calibri" panose="020F0502020204030204" pitchFamily="34" charset="0"/>
                <a:cs typeface="Times New Roman" panose="02020603050405020304" pitchFamily="18" charset="0"/>
              </a:rPr>
              <a:t>() </a:t>
            </a:r>
            <a:r>
              <a:rPr lang="en-US" altLang="en-US" dirty="0">
                <a:solidFill>
                  <a:srgbClr val="000000"/>
                </a:solidFill>
                <a:latin typeface="Lato Light"/>
                <a:ea typeface="Calibri" panose="020F0502020204030204" pitchFamily="34" charset="0"/>
                <a:cs typeface="Times New Roman" panose="02020603050405020304" pitchFamily="18" charset="0"/>
              </a:rPr>
              <a:t>method takes three parameters where first</a:t>
            </a:r>
            <a:r>
              <a:rPr lang="en-US" altLang="en-US" b="1" dirty="0">
                <a:solidFill>
                  <a:srgbClr val="000000"/>
                </a:solidFill>
                <a:latin typeface="Lato Light"/>
                <a:ea typeface="Calibri" panose="020F0502020204030204" pitchFamily="34" charset="0"/>
                <a:cs typeface="Times New Roman" panose="02020603050405020304" pitchFamily="18" charset="0"/>
              </a:rPr>
              <a:t> </a:t>
            </a:r>
            <a:r>
              <a:rPr lang="en-US" altLang="en-US" dirty="0">
                <a:solidFill>
                  <a:srgbClr val="000000"/>
                </a:solidFill>
                <a:latin typeface="Lato Light"/>
                <a:ea typeface="Calibri" panose="020F0502020204030204" pitchFamily="34" charset="0"/>
                <a:cs typeface="Times New Roman" panose="02020603050405020304" pitchFamily="18" charset="0"/>
              </a:rPr>
              <a:t>one is for </a:t>
            </a:r>
            <a:r>
              <a:rPr lang="en-US" altLang="en-US" dirty="0" err="1">
                <a:solidFill>
                  <a:srgbClr val="000000"/>
                </a:solidFill>
                <a:latin typeface="Lato Light"/>
                <a:ea typeface="Calibri" panose="020F0502020204030204" pitchFamily="34" charset="0"/>
                <a:cs typeface="Times New Roman" panose="02020603050405020304" pitchFamily="18" charset="0"/>
              </a:rPr>
              <a:t>userID</a:t>
            </a:r>
            <a:r>
              <a:rPr lang="en-US" altLang="en-US" dirty="0">
                <a:solidFill>
                  <a:srgbClr val="000000"/>
                </a:solidFill>
                <a:latin typeface="Lato Light"/>
                <a:ea typeface="Calibri" panose="020F0502020204030204" pitchFamily="34" charset="0"/>
                <a:cs typeface="Times New Roman" panose="02020603050405020304" pitchFamily="18" charset="0"/>
              </a:rPr>
              <a:t>. So that, SERVER can recognize for whom to store the playlist and second one is for file path of a song and last one is for rating.</a:t>
            </a:r>
            <a:endParaRPr lang="en-US" altLang="en-US" sz="2800" dirty="0">
              <a:latin typeface="Lato Light"/>
            </a:endParaRPr>
          </a:p>
        </p:txBody>
      </p:sp>
    </p:spTree>
    <p:extLst>
      <p:ext uri="{BB962C8B-B14F-4D97-AF65-F5344CB8AC3E}">
        <p14:creationId xmlns:p14="http://schemas.microsoft.com/office/powerpoint/2010/main" val="3223073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Project overview</a:t>
            </a:r>
          </a:p>
        </p:txBody>
      </p:sp>
      <p:sp>
        <p:nvSpPr>
          <p:cNvPr id="5" name="TextBox 4">
            <a:extLst>
              <a:ext uri="{FF2B5EF4-FFF2-40B4-BE49-F238E27FC236}">
                <a16:creationId xmlns:a16="http://schemas.microsoft.com/office/drawing/2014/main" id="{4F4FE847-2EAF-4943-BB52-7CFC57E7B21F}"/>
              </a:ext>
            </a:extLst>
          </p:cNvPr>
          <p:cNvSpPr txBox="1"/>
          <p:nvPr/>
        </p:nvSpPr>
        <p:spPr>
          <a:xfrm>
            <a:off x="6187440" y="1305778"/>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9106080" y="1033243"/>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sp>
        <p:nvSpPr>
          <p:cNvPr id="7" name="Rectangle 6">
            <a:extLst>
              <a:ext uri="{FF2B5EF4-FFF2-40B4-BE49-F238E27FC236}">
                <a16:creationId xmlns:a16="http://schemas.microsoft.com/office/drawing/2014/main" id="{6640B490-C1E4-4E37-BA1D-BCBBCB942055}"/>
              </a:ext>
            </a:extLst>
          </p:cNvPr>
          <p:cNvSpPr/>
          <p:nvPr/>
        </p:nvSpPr>
        <p:spPr>
          <a:xfrm>
            <a:off x="4030826" y="2389226"/>
            <a:ext cx="5742913" cy="369332"/>
          </a:xfrm>
          <a:prstGeom prst="rect">
            <a:avLst/>
          </a:prstGeom>
        </p:spPr>
        <p:txBody>
          <a:bodyPr wrap="square">
            <a:spAutoFit/>
          </a:bodyPr>
          <a:lstStyle/>
          <a:p>
            <a:pPr lvl="0" eaLnBrk="0" fontAlgn="base" hangingPunct="0">
              <a:spcBef>
                <a:spcPct val="0"/>
              </a:spcBef>
              <a:spcAft>
                <a:spcPct val="0"/>
              </a:spcAft>
            </a:pPr>
            <a:r>
              <a:rPr lang="en-US" altLang="en-US" b="1" dirty="0">
                <a:latin typeface="Lato" panose="020F0502020204030203"/>
                <a:ea typeface="Calibri" panose="020F0502020204030204" pitchFamily="34" charset="0"/>
                <a:cs typeface="Times New Roman" panose="02020603050405020304" pitchFamily="18" charset="0"/>
              </a:rPr>
              <a:t>Play song from playlist</a:t>
            </a:r>
            <a:endParaRPr lang="en-US" altLang="en-US" sz="1050" dirty="0">
              <a:latin typeface="Lato" panose="020F0502020204030203"/>
            </a:endParaRPr>
          </a:p>
        </p:txBody>
      </p:sp>
      <p:sp>
        <p:nvSpPr>
          <p:cNvPr id="10" name="Rectangle 9">
            <a:extLst>
              <a:ext uri="{FF2B5EF4-FFF2-40B4-BE49-F238E27FC236}">
                <a16:creationId xmlns:a16="http://schemas.microsoft.com/office/drawing/2014/main" id="{EDFD0200-1738-4284-93E4-BCCCB8F550D4}"/>
              </a:ext>
            </a:extLst>
          </p:cNvPr>
          <p:cNvSpPr/>
          <p:nvPr/>
        </p:nvSpPr>
        <p:spPr>
          <a:xfrm>
            <a:off x="4309532" y="3455256"/>
            <a:ext cx="6860692" cy="923330"/>
          </a:xfrm>
          <a:prstGeom prst="rect">
            <a:avLst/>
          </a:prstGeom>
        </p:spPr>
        <p:txBody>
          <a:bodyPr wrap="square">
            <a:spAutoFit/>
          </a:bodyPr>
          <a:lstStyle/>
          <a:p>
            <a:pPr algn="just"/>
            <a:r>
              <a:rPr lang="en-US" dirty="0">
                <a:latin typeface="Lato Light"/>
              </a:rPr>
              <a:t>When user click play button an </a:t>
            </a:r>
            <a:r>
              <a:rPr lang="en-US" dirty="0" err="1">
                <a:latin typeface="Lato Light"/>
              </a:rPr>
              <a:t>Actionevent</a:t>
            </a:r>
            <a:r>
              <a:rPr lang="en-US" dirty="0">
                <a:latin typeface="Lato Light"/>
              </a:rPr>
              <a:t> occurs and MUSIC HUNTER load that selected music from database and start playing it.</a:t>
            </a:r>
          </a:p>
        </p:txBody>
      </p:sp>
      <p:sp>
        <p:nvSpPr>
          <p:cNvPr id="17" name="Rectangle 16">
            <a:extLst>
              <a:ext uri="{FF2B5EF4-FFF2-40B4-BE49-F238E27FC236}">
                <a16:creationId xmlns:a16="http://schemas.microsoft.com/office/drawing/2014/main" id="{ADCE3E2A-2164-4EAE-AE00-E61DDEFF467D}"/>
              </a:ext>
            </a:extLst>
          </p:cNvPr>
          <p:cNvSpPr/>
          <p:nvPr/>
        </p:nvSpPr>
        <p:spPr>
          <a:xfrm>
            <a:off x="4030827" y="2968451"/>
            <a:ext cx="5742913" cy="369332"/>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q"/>
            </a:pPr>
            <a:r>
              <a:rPr lang="en-US" altLang="en-US" b="1" dirty="0">
                <a:latin typeface="Lato" panose="020F0502020204030203"/>
                <a:ea typeface="Calibri" panose="020F0502020204030204" pitchFamily="34" charset="0"/>
                <a:cs typeface="Times New Roman" panose="02020603050405020304" pitchFamily="18" charset="0"/>
              </a:rPr>
              <a:t>Manually</a:t>
            </a:r>
            <a:endParaRPr lang="en-US" altLang="en-US" sz="1050" dirty="0">
              <a:latin typeface="Lato" panose="020F0502020204030203"/>
            </a:endParaRPr>
          </a:p>
        </p:txBody>
      </p:sp>
      <p:sp>
        <p:nvSpPr>
          <p:cNvPr id="18" name="Rectangle 17">
            <a:extLst>
              <a:ext uri="{FF2B5EF4-FFF2-40B4-BE49-F238E27FC236}">
                <a16:creationId xmlns:a16="http://schemas.microsoft.com/office/drawing/2014/main" id="{ACE6D6E7-703E-4AAA-ABBD-2CA389FA5FC3}"/>
              </a:ext>
            </a:extLst>
          </p:cNvPr>
          <p:cNvSpPr/>
          <p:nvPr/>
        </p:nvSpPr>
        <p:spPr>
          <a:xfrm>
            <a:off x="4030827" y="4504602"/>
            <a:ext cx="5742913" cy="369332"/>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q"/>
            </a:pPr>
            <a:r>
              <a:rPr lang="en-US" altLang="en-US" b="1" dirty="0">
                <a:latin typeface="Lato" panose="020F0502020204030203"/>
                <a:ea typeface="Calibri" panose="020F0502020204030204" pitchFamily="34" charset="0"/>
                <a:cs typeface="Times New Roman" panose="02020603050405020304" pitchFamily="18" charset="0"/>
              </a:rPr>
              <a:t>Using gesture</a:t>
            </a:r>
            <a:endParaRPr lang="en-US" altLang="en-US" sz="1050" dirty="0">
              <a:latin typeface="Lato" panose="020F0502020204030203"/>
            </a:endParaRPr>
          </a:p>
        </p:txBody>
      </p:sp>
      <p:sp>
        <p:nvSpPr>
          <p:cNvPr id="6" name="Rectangle 5">
            <a:extLst>
              <a:ext uri="{FF2B5EF4-FFF2-40B4-BE49-F238E27FC236}">
                <a16:creationId xmlns:a16="http://schemas.microsoft.com/office/drawing/2014/main" id="{8015C19C-3CD4-4986-9E2D-0DC77B74D580}"/>
              </a:ext>
            </a:extLst>
          </p:cNvPr>
          <p:cNvSpPr/>
          <p:nvPr/>
        </p:nvSpPr>
        <p:spPr>
          <a:xfrm>
            <a:off x="4309532" y="4966759"/>
            <a:ext cx="6969192" cy="923330"/>
          </a:xfrm>
          <a:prstGeom prst="rect">
            <a:avLst/>
          </a:prstGeom>
        </p:spPr>
        <p:txBody>
          <a:bodyPr wrap="square">
            <a:spAutoFit/>
          </a:bodyPr>
          <a:lstStyle/>
          <a:p>
            <a:pPr algn="just"/>
            <a:r>
              <a:rPr lang="en-US" dirty="0">
                <a:latin typeface="Lato Light"/>
              </a:rPr>
              <a:t>To play a song user need to put RED object in front of camera and make a gesture. MUSIC HUNTER can recognize the movement and try to perform an operation </a:t>
            </a:r>
          </a:p>
        </p:txBody>
      </p:sp>
    </p:spTree>
    <p:extLst>
      <p:ext uri="{BB962C8B-B14F-4D97-AF65-F5344CB8AC3E}">
        <p14:creationId xmlns:p14="http://schemas.microsoft.com/office/powerpoint/2010/main" val="3682636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Project overview</a:t>
            </a:r>
          </a:p>
        </p:txBody>
      </p:sp>
      <p:sp>
        <p:nvSpPr>
          <p:cNvPr id="5" name="TextBox 4">
            <a:extLst>
              <a:ext uri="{FF2B5EF4-FFF2-40B4-BE49-F238E27FC236}">
                <a16:creationId xmlns:a16="http://schemas.microsoft.com/office/drawing/2014/main" id="{4F4FE847-2EAF-4943-BB52-7CFC57E7B21F}"/>
              </a:ext>
            </a:extLst>
          </p:cNvPr>
          <p:cNvSpPr txBox="1"/>
          <p:nvPr/>
        </p:nvSpPr>
        <p:spPr>
          <a:xfrm>
            <a:off x="6187440" y="1305778"/>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9106080" y="1033243"/>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sp>
        <p:nvSpPr>
          <p:cNvPr id="7" name="Rectangle 6">
            <a:extLst>
              <a:ext uri="{FF2B5EF4-FFF2-40B4-BE49-F238E27FC236}">
                <a16:creationId xmlns:a16="http://schemas.microsoft.com/office/drawing/2014/main" id="{6640B490-C1E4-4E37-BA1D-BCBBCB942055}"/>
              </a:ext>
            </a:extLst>
          </p:cNvPr>
          <p:cNvSpPr/>
          <p:nvPr/>
        </p:nvSpPr>
        <p:spPr>
          <a:xfrm>
            <a:off x="4030826" y="2389226"/>
            <a:ext cx="5742913" cy="369332"/>
          </a:xfrm>
          <a:prstGeom prst="rect">
            <a:avLst/>
          </a:prstGeom>
        </p:spPr>
        <p:txBody>
          <a:bodyPr wrap="square">
            <a:spAutoFit/>
          </a:bodyPr>
          <a:lstStyle/>
          <a:p>
            <a:pPr lvl="0" eaLnBrk="0" fontAlgn="base" hangingPunct="0">
              <a:spcBef>
                <a:spcPct val="0"/>
              </a:spcBef>
              <a:spcAft>
                <a:spcPct val="0"/>
              </a:spcAft>
            </a:pPr>
            <a:r>
              <a:rPr lang="en-US" altLang="en-US" b="1" dirty="0">
                <a:latin typeface="Lato" panose="020F0502020204030203"/>
                <a:ea typeface="Calibri" panose="020F0502020204030204" pitchFamily="34" charset="0"/>
                <a:cs typeface="Times New Roman" panose="02020603050405020304" pitchFamily="18" charset="0"/>
              </a:rPr>
              <a:t>ADD song into favorite list</a:t>
            </a:r>
            <a:endParaRPr lang="en-US" altLang="en-US" sz="1050" dirty="0">
              <a:latin typeface="Lato" panose="020F0502020204030203"/>
            </a:endParaRPr>
          </a:p>
        </p:txBody>
      </p:sp>
      <p:sp>
        <p:nvSpPr>
          <p:cNvPr id="10" name="Rectangle 9">
            <a:extLst>
              <a:ext uri="{FF2B5EF4-FFF2-40B4-BE49-F238E27FC236}">
                <a16:creationId xmlns:a16="http://schemas.microsoft.com/office/drawing/2014/main" id="{EDFD0200-1738-4284-93E4-BCCCB8F550D4}"/>
              </a:ext>
            </a:extLst>
          </p:cNvPr>
          <p:cNvSpPr/>
          <p:nvPr/>
        </p:nvSpPr>
        <p:spPr>
          <a:xfrm>
            <a:off x="4309532" y="3313235"/>
            <a:ext cx="6860692" cy="1477328"/>
          </a:xfrm>
          <a:prstGeom prst="rect">
            <a:avLst/>
          </a:prstGeom>
        </p:spPr>
        <p:txBody>
          <a:bodyPr wrap="square">
            <a:spAutoFit/>
          </a:bodyPr>
          <a:lstStyle/>
          <a:p>
            <a:pPr algn="just"/>
            <a:r>
              <a:rPr lang="en-US" dirty="0">
                <a:latin typeface="Lato Light"/>
              </a:rPr>
              <a:t>User can set a rating of a song and song will be added into favorite list. The rating is from 0 to 5. Where 0 is a default rating. In case of default rating a song is not consider as a favorite. Otherwise it is consider as a favorite song and added into favorite list.</a:t>
            </a:r>
          </a:p>
        </p:txBody>
      </p:sp>
      <p:sp>
        <p:nvSpPr>
          <p:cNvPr id="17" name="Rectangle 16">
            <a:extLst>
              <a:ext uri="{FF2B5EF4-FFF2-40B4-BE49-F238E27FC236}">
                <a16:creationId xmlns:a16="http://schemas.microsoft.com/office/drawing/2014/main" id="{ADCE3E2A-2164-4EAE-AE00-E61DDEFF467D}"/>
              </a:ext>
            </a:extLst>
          </p:cNvPr>
          <p:cNvSpPr/>
          <p:nvPr/>
        </p:nvSpPr>
        <p:spPr>
          <a:xfrm>
            <a:off x="4030827" y="2968451"/>
            <a:ext cx="5742913" cy="369332"/>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q"/>
            </a:pPr>
            <a:r>
              <a:rPr lang="en-US" altLang="en-US" b="1" dirty="0">
                <a:latin typeface="Lato" panose="020F0502020204030203"/>
                <a:ea typeface="Calibri" panose="020F0502020204030204" pitchFamily="34" charset="0"/>
                <a:cs typeface="Times New Roman" panose="02020603050405020304" pitchFamily="18" charset="0"/>
              </a:rPr>
              <a:t>Manually</a:t>
            </a:r>
            <a:endParaRPr lang="en-US" altLang="en-US" sz="1050" dirty="0">
              <a:latin typeface="Lato" panose="020F0502020204030203"/>
            </a:endParaRPr>
          </a:p>
        </p:txBody>
      </p:sp>
      <p:sp>
        <p:nvSpPr>
          <p:cNvPr id="18" name="Rectangle 17">
            <a:extLst>
              <a:ext uri="{FF2B5EF4-FFF2-40B4-BE49-F238E27FC236}">
                <a16:creationId xmlns:a16="http://schemas.microsoft.com/office/drawing/2014/main" id="{ACE6D6E7-703E-4AAA-ABBD-2CA389FA5FC3}"/>
              </a:ext>
            </a:extLst>
          </p:cNvPr>
          <p:cNvSpPr/>
          <p:nvPr/>
        </p:nvSpPr>
        <p:spPr>
          <a:xfrm>
            <a:off x="3873541" y="4865391"/>
            <a:ext cx="5742913" cy="369332"/>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q"/>
            </a:pPr>
            <a:r>
              <a:rPr lang="en-US" altLang="en-US" b="1" dirty="0">
                <a:latin typeface="Lato" panose="020F0502020204030203"/>
                <a:ea typeface="Calibri" panose="020F0502020204030204" pitchFamily="34" charset="0"/>
                <a:cs typeface="Times New Roman" panose="02020603050405020304" pitchFamily="18" charset="0"/>
              </a:rPr>
              <a:t>Automatically</a:t>
            </a:r>
            <a:endParaRPr lang="en-US" altLang="en-US" sz="1050" dirty="0">
              <a:latin typeface="Lato" panose="020F0502020204030203"/>
            </a:endParaRPr>
          </a:p>
        </p:txBody>
      </p:sp>
      <p:sp>
        <p:nvSpPr>
          <p:cNvPr id="6" name="Rectangle 5">
            <a:extLst>
              <a:ext uri="{FF2B5EF4-FFF2-40B4-BE49-F238E27FC236}">
                <a16:creationId xmlns:a16="http://schemas.microsoft.com/office/drawing/2014/main" id="{8015C19C-3CD4-4986-9E2D-0DC77B74D580}"/>
              </a:ext>
            </a:extLst>
          </p:cNvPr>
          <p:cNvSpPr/>
          <p:nvPr/>
        </p:nvSpPr>
        <p:spPr>
          <a:xfrm>
            <a:off x="4201032" y="5259863"/>
            <a:ext cx="6969192" cy="1200329"/>
          </a:xfrm>
          <a:prstGeom prst="rect">
            <a:avLst/>
          </a:prstGeom>
        </p:spPr>
        <p:txBody>
          <a:bodyPr wrap="square">
            <a:spAutoFit/>
          </a:bodyPr>
          <a:lstStyle/>
          <a:p>
            <a:pPr algn="just"/>
            <a:r>
              <a:rPr lang="en-US" dirty="0">
                <a:latin typeface="Lato Light"/>
              </a:rPr>
              <a:t>MUSIC HUNTER are continuously track user state. If an user listen a song frequently then it might be a favorite song for an user. Sometimes user is forget to set a rating of a song. But don’t worry. The algorithm of MUSIC HUNTER has taken the responsibility of it.</a:t>
            </a:r>
          </a:p>
        </p:txBody>
      </p:sp>
    </p:spTree>
    <p:extLst>
      <p:ext uri="{BB962C8B-B14F-4D97-AF65-F5344CB8AC3E}">
        <p14:creationId xmlns:p14="http://schemas.microsoft.com/office/powerpoint/2010/main" val="2676546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969313" y="179844"/>
            <a:ext cx="3862387" cy="131060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Introduction</a:t>
            </a:r>
          </a:p>
        </p:txBody>
      </p:sp>
      <p:sp>
        <p:nvSpPr>
          <p:cNvPr id="4" name="Rectangle 3">
            <a:extLst>
              <a:ext uri="{FF2B5EF4-FFF2-40B4-BE49-F238E27FC236}">
                <a16:creationId xmlns:a16="http://schemas.microsoft.com/office/drawing/2014/main" id="{2470A655-1B7B-4804-84E1-283AD81EA668}"/>
              </a:ext>
            </a:extLst>
          </p:cNvPr>
          <p:cNvSpPr/>
          <p:nvPr/>
        </p:nvSpPr>
        <p:spPr>
          <a:xfrm>
            <a:off x="5444453" y="2145660"/>
            <a:ext cx="6484689" cy="456215"/>
          </a:xfrm>
          <a:prstGeom prst="rect">
            <a:avLst/>
          </a:prstGeom>
        </p:spPr>
        <p:txBody>
          <a:bodyPr wrap="square">
            <a:spAutoFit/>
          </a:bodyPr>
          <a:lstStyle/>
          <a:p>
            <a:pPr marL="171450" indent="-171450" algn="just">
              <a:lnSpc>
                <a:spcPct val="150000"/>
              </a:lnSpc>
              <a:buFont typeface="Wingdings" panose="05000000000000000000" pitchFamily="2" charset="2"/>
              <a:buChar char="q"/>
              <a:defRPr/>
            </a:pPr>
            <a:r>
              <a:rPr lang="en-US" dirty="0">
                <a:latin typeface="Ebrima" panose="02000000000000000000" pitchFamily="2" charset="0"/>
                <a:ea typeface="Ebrima" panose="02000000000000000000" pitchFamily="2" charset="0"/>
                <a:cs typeface="Ebrima" panose="02000000000000000000" pitchFamily="2" charset="0"/>
              </a:rPr>
              <a:t> </a:t>
            </a:r>
            <a:r>
              <a:rPr lang="en-US" b="1" dirty="0">
                <a:latin typeface="Ebrima" panose="02000000000000000000" pitchFamily="2" charset="0"/>
                <a:ea typeface="Ebrima" panose="02000000000000000000" pitchFamily="2" charset="0"/>
                <a:cs typeface="Ebrima" panose="02000000000000000000" pitchFamily="2" charset="0"/>
              </a:rPr>
              <a:t>Import multiple song at a time and make a playlist</a:t>
            </a:r>
          </a:p>
        </p:txBody>
      </p:sp>
      <p:sp>
        <p:nvSpPr>
          <p:cNvPr id="5" name="TextBox 4">
            <a:extLst>
              <a:ext uri="{FF2B5EF4-FFF2-40B4-BE49-F238E27FC236}">
                <a16:creationId xmlns:a16="http://schemas.microsoft.com/office/drawing/2014/main" id="{4F4FE847-2EAF-4943-BB52-7CFC57E7B21F}"/>
              </a:ext>
            </a:extLst>
          </p:cNvPr>
          <p:cNvSpPr txBox="1"/>
          <p:nvPr/>
        </p:nvSpPr>
        <p:spPr>
          <a:xfrm>
            <a:off x="5172749" y="1198108"/>
            <a:ext cx="5557008"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8077018" y="978797"/>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sp>
        <p:nvSpPr>
          <p:cNvPr id="17" name="Rectangle 16">
            <a:extLst>
              <a:ext uri="{FF2B5EF4-FFF2-40B4-BE49-F238E27FC236}">
                <a16:creationId xmlns:a16="http://schemas.microsoft.com/office/drawing/2014/main" id="{1FE909BF-74FD-4B9E-99A7-73F39EA0254F}"/>
              </a:ext>
            </a:extLst>
          </p:cNvPr>
          <p:cNvSpPr/>
          <p:nvPr/>
        </p:nvSpPr>
        <p:spPr>
          <a:xfrm>
            <a:off x="5444454" y="2646876"/>
            <a:ext cx="6484689" cy="369332"/>
          </a:xfrm>
          <a:prstGeom prst="rect">
            <a:avLst/>
          </a:prstGeom>
        </p:spPr>
        <p:txBody>
          <a:bodyPr wrap="square">
            <a:spAutoFit/>
          </a:bodyPr>
          <a:lstStyle/>
          <a:p>
            <a:pPr marL="285750" indent="-285750">
              <a:buFont typeface="Wingdings" panose="05000000000000000000" pitchFamily="2" charset="2"/>
              <a:buChar char="q"/>
            </a:pPr>
            <a:r>
              <a:rPr lang="en-US" b="1" dirty="0">
                <a:latin typeface="Ebrima" panose="02000000000000000000" pitchFamily="2" charset="0"/>
                <a:ea typeface="Ebrima" panose="02000000000000000000" pitchFamily="2" charset="0"/>
                <a:cs typeface="Ebrima" panose="02000000000000000000" pitchFamily="2" charset="0"/>
              </a:rPr>
              <a:t>Play song from playlist</a:t>
            </a:r>
          </a:p>
        </p:txBody>
      </p:sp>
      <p:sp>
        <p:nvSpPr>
          <p:cNvPr id="18" name="Rectangle 17">
            <a:extLst>
              <a:ext uri="{FF2B5EF4-FFF2-40B4-BE49-F238E27FC236}">
                <a16:creationId xmlns:a16="http://schemas.microsoft.com/office/drawing/2014/main" id="{37147B2F-7860-460F-96DA-B187502CC85D}"/>
              </a:ext>
            </a:extLst>
          </p:cNvPr>
          <p:cNvSpPr/>
          <p:nvPr/>
        </p:nvSpPr>
        <p:spPr>
          <a:xfrm>
            <a:off x="5873692" y="3013089"/>
            <a:ext cx="6484689" cy="369332"/>
          </a:xfrm>
          <a:prstGeom prst="rect">
            <a:avLst/>
          </a:prstGeom>
        </p:spPr>
        <p:txBody>
          <a:bodyPr wrap="square">
            <a:spAutoFit/>
          </a:bodyPr>
          <a:lstStyle/>
          <a:p>
            <a:pPr marL="285750" indent="-285750">
              <a:buFont typeface="Wingdings" panose="05000000000000000000" pitchFamily="2" charset="2"/>
              <a:buChar char="ü"/>
            </a:pPr>
            <a:r>
              <a:rPr lang="en-US" b="1" dirty="0">
                <a:latin typeface="Ebrima" panose="02000000000000000000" pitchFamily="2" charset="0"/>
                <a:ea typeface="Ebrima" panose="02000000000000000000" pitchFamily="2" charset="0"/>
                <a:cs typeface="Ebrima" panose="02000000000000000000" pitchFamily="2" charset="0"/>
              </a:rPr>
              <a:t>Manually</a:t>
            </a:r>
          </a:p>
        </p:txBody>
      </p:sp>
      <p:sp>
        <p:nvSpPr>
          <p:cNvPr id="19" name="Rectangle 18">
            <a:extLst>
              <a:ext uri="{FF2B5EF4-FFF2-40B4-BE49-F238E27FC236}">
                <a16:creationId xmlns:a16="http://schemas.microsoft.com/office/drawing/2014/main" id="{8FA096A2-63D0-4780-9719-80ACE462E013}"/>
              </a:ext>
            </a:extLst>
          </p:cNvPr>
          <p:cNvSpPr/>
          <p:nvPr/>
        </p:nvSpPr>
        <p:spPr>
          <a:xfrm>
            <a:off x="5873692" y="3397883"/>
            <a:ext cx="6484689" cy="369332"/>
          </a:xfrm>
          <a:prstGeom prst="rect">
            <a:avLst/>
          </a:prstGeom>
        </p:spPr>
        <p:txBody>
          <a:bodyPr wrap="square">
            <a:spAutoFit/>
          </a:bodyPr>
          <a:lstStyle/>
          <a:p>
            <a:pPr marL="285750" indent="-285750">
              <a:buFont typeface="Wingdings" panose="05000000000000000000" pitchFamily="2" charset="2"/>
              <a:buChar char="ü"/>
            </a:pPr>
            <a:r>
              <a:rPr lang="en-US" b="1" dirty="0">
                <a:latin typeface="Ebrima" panose="02000000000000000000" pitchFamily="2" charset="0"/>
                <a:ea typeface="Ebrima" panose="02000000000000000000" pitchFamily="2" charset="0"/>
                <a:cs typeface="Ebrima" panose="02000000000000000000" pitchFamily="2" charset="0"/>
              </a:rPr>
              <a:t>Using Gesture</a:t>
            </a:r>
          </a:p>
        </p:txBody>
      </p:sp>
      <p:sp>
        <p:nvSpPr>
          <p:cNvPr id="20" name="Rectangle 19">
            <a:extLst>
              <a:ext uri="{FF2B5EF4-FFF2-40B4-BE49-F238E27FC236}">
                <a16:creationId xmlns:a16="http://schemas.microsoft.com/office/drawing/2014/main" id="{06DBFE1C-03C9-41CD-A732-92544667EE56}"/>
              </a:ext>
            </a:extLst>
          </p:cNvPr>
          <p:cNvSpPr/>
          <p:nvPr/>
        </p:nvSpPr>
        <p:spPr>
          <a:xfrm>
            <a:off x="5444454" y="3748634"/>
            <a:ext cx="6484689" cy="369332"/>
          </a:xfrm>
          <a:prstGeom prst="rect">
            <a:avLst/>
          </a:prstGeom>
        </p:spPr>
        <p:txBody>
          <a:bodyPr wrap="square">
            <a:spAutoFit/>
          </a:bodyPr>
          <a:lstStyle/>
          <a:p>
            <a:pPr marL="285750" indent="-285750">
              <a:buFont typeface="Wingdings" panose="05000000000000000000" pitchFamily="2" charset="2"/>
              <a:buChar char="q"/>
            </a:pPr>
            <a:r>
              <a:rPr lang="en-US" b="1" dirty="0">
                <a:latin typeface="Ebrima" panose="02000000000000000000" pitchFamily="2" charset="0"/>
                <a:ea typeface="Ebrima" panose="02000000000000000000" pitchFamily="2" charset="0"/>
                <a:cs typeface="Ebrima" panose="02000000000000000000" pitchFamily="2" charset="0"/>
              </a:rPr>
              <a:t>ADD or Remove Music from favorite list</a:t>
            </a:r>
          </a:p>
        </p:txBody>
      </p:sp>
      <p:sp>
        <p:nvSpPr>
          <p:cNvPr id="21" name="Rectangle 20">
            <a:extLst>
              <a:ext uri="{FF2B5EF4-FFF2-40B4-BE49-F238E27FC236}">
                <a16:creationId xmlns:a16="http://schemas.microsoft.com/office/drawing/2014/main" id="{BCA244A6-A3D0-48BF-84FE-F375B1BD8406}"/>
              </a:ext>
            </a:extLst>
          </p:cNvPr>
          <p:cNvSpPr/>
          <p:nvPr/>
        </p:nvSpPr>
        <p:spPr>
          <a:xfrm>
            <a:off x="5835940" y="4128279"/>
            <a:ext cx="6484689" cy="369332"/>
          </a:xfrm>
          <a:prstGeom prst="rect">
            <a:avLst/>
          </a:prstGeom>
        </p:spPr>
        <p:txBody>
          <a:bodyPr wrap="square">
            <a:spAutoFit/>
          </a:bodyPr>
          <a:lstStyle/>
          <a:p>
            <a:pPr marL="285750" indent="-285750">
              <a:buFont typeface="Wingdings" panose="05000000000000000000" pitchFamily="2" charset="2"/>
              <a:buChar char="ü"/>
            </a:pPr>
            <a:r>
              <a:rPr lang="en-US" b="1" dirty="0">
                <a:latin typeface="Ebrima" panose="02000000000000000000" pitchFamily="2" charset="0"/>
                <a:ea typeface="Ebrima" panose="02000000000000000000" pitchFamily="2" charset="0"/>
                <a:cs typeface="Ebrima" panose="02000000000000000000" pitchFamily="2" charset="0"/>
              </a:rPr>
              <a:t>Manually</a:t>
            </a:r>
          </a:p>
        </p:txBody>
      </p:sp>
      <p:sp>
        <p:nvSpPr>
          <p:cNvPr id="22" name="Rectangle 21">
            <a:extLst>
              <a:ext uri="{FF2B5EF4-FFF2-40B4-BE49-F238E27FC236}">
                <a16:creationId xmlns:a16="http://schemas.microsoft.com/office/drawing/2014/main" id="{FD4D6224-2939-4D6D-A577-2A7BFCAE5C00}"/>
              </a:ext>
            </a:extLst>
          </p:cNvPr>
          <p:cNvSpPr/>
          <p:nvPr/>
        </p:nvSpPr>
        <p:spPr>
          <a:xfrm>
            <a:off x="5835940" y="4507924"/>
            <a:ext cx="6484689" cy="369332"/>
          </a:xfrm>
          <a:prstGeom prst="rect">
            <a:avLst/>
          </a:prstGeom>
        </p:spPr>
        <p:txBody>
          <a:bodyPr wrap="square">
            <a:spAutoFit/>
          </a:bodyPr>
          <a:lstStyle/>
          <a:p>
            <a:pPr marL="285750" indent="-285750">
              <a:buFont typeface="Wingdings" panose="05000000000000000000" pitchFamily="2" charset="2"/>
              <a:buChar char="ü"/>
            </a:pPr>
            <a:r>
              <a:rPr lang="en-US" b="1" dirty="0">
                <a:latin typeface="Ebrima" panose="02000000000000000000" pitchFamily="2" charset="0"/>
                <a:ea typeface="Ebrima" panose="02000000000000000000" pitchFamily="2" charset="0"/>
                <a:cs typeface="Ebrima" panose="02000000000000000000" pitchFamily="2" charset="0"/>
              </a:rPr>
              <a:t>Automatically</a:t>
            </a:r>
          </a:p>
        </p:txBody>
      </p:sp>
      <p:sp>
        <p:nvSpPr>
          <p:cNvPr id="23" name="Rectangle 22">
            <a:extLst>
              <a:ext uri="{FF2B5EF4-FFF2-40B4-BE49-F238E27FC236}">
                <a16:creationId xmlns:a16="http://schemas.microsoft.com/office/drawing/2014/main" id="{AA7984E5-133E-4823-AF62-0BEFBEEC30FB}"/>
              </a:ext>
            </a:extLst>
          </p:cNvPr>
          <p:cNvSpPr/>
          <p:nvPr/>
        </p:nvSpPr>
        <p:spPr>
          <a:xfrm>
            <a:off x="5451028" y="4862017"/>
            <a:ext cx="6484689" cy="369332"/>
          </a:xfrm>
          <a:prstGeom prst="rect">
            <a:avLst/>
          </a:prstGeom>
        </p:spPr>
        <p:txBody>
          <a:bodyPr wrap="square">
            <a:spAutoFit/>
          </a:bodyPr>
          <a:lstStyle/>
          <a:p>
            <a:pPr marL="285750" indent="-285750">
              <a:buFont typeface="Wingdings" panose="05000000000000000000" pitchFamily="2" charset="2"/>
              <a:buChar char="q"/>
            </a:pPr>
            <a:r>
              <a:rPr lang="en-US" b="1" dirty="0">
                <a:latin typeface="Ebrima" panose="02000000000000000000" pitchFamily="2" charset="0"/>
                <a:ea typeface="Ebrima" panose="02000000000000000000" pitchFamily="2" charset="0"/>
                <a:cs typeface="Ebrima" panose="02000000000000000000" pitchFamily="2" charset="0"/>
              </a:rPr>
              <a:t>User Account with password encryption using SHA-1</a:t>
            </a:r>
          </a:p>
        </p:txBody>
      </p:sp>
      <p:sp>
        <p:nvSpPr>
          <p:cNvPr id="24" name="Rectangle 23">
            <a:extLst>
              <a:ext uri="{FF2B5EF4-FFF2-40B4-BE49-F238E27FC236}">
                <a16:creationId xmlns:a16="http://schemas.microsoft.com/office/drawing/2014/main" id="{65911561-D724-40AB-892D-10FBE0FD95F9}"/>
              </a:ext>
            </a:extLst>
          </p:cNvPr>
          <p:cNvSpPr/>
          <p:nvPr/>
        </p:nvSpPr>
        <p:spPr>
          <a:xfrm>
            <a:off x="5451028" y="5237842"/>
            <a:ext cx="6484689" cy="369332"/>
          </a:xfrm>
          <a:prstGeom prst="rect">
            <a:avLst/>
          </a:prstGeom>
        </p:spPr>
        <p:txBody>
          <a:bodyPr wrap="square">
            <a:spAutoFit/>
          </a:bodyPr>
          <a:lstStyle/>
          <a:p>
            <a:pPr marL="285750" indent="-285750">
              <a:buFont typeface="Wingdings" panose="05000000000000000000" pitchFamily="2" charset="2"/>
              <a:buChar char="q"/>
            </a:pPr>
            <a:r>
              <a:rPr lang="en-US" b="1" dirty="0">
                <a:latin typeface="Ebrima" panose="02000000000000000000" pitchFamily="2" charset="0"/>
                <a:ea typeface="Ebrima" panose="02000000000000000000" pitchFamily="2" charset="0"/>
                <a:cs typeface="Ebrima" panose="02000000000000000000" pitchFamily="2" charset="0"/>
              </a:rPr>
              <a:t>Server to Handle user account</a:t>
            </a:r>
          </a:p>
        </p:txBody>
      </p:sp>
      <p:sp>
        <p:nvSpPr>
          <p:cNvPr id="25" name="Rectangle 24">
            <a:extLst>
              <a:ext uri="{FF2B5EF4-FFF2-40B4-BE49-F238E27FC236}">
                <a16:creationId xmlns:a16="http://schemas.microsoft.com/office/drawing/2014/main" id="{862F6353-4F88-4C3D-91E2-F64E79A8BD1B}"/>
              </a:ext>
            </a:extLst>
          </p:cNvPr>
          <p:cNvSpPr/>
          <p:nvPr/>
        </p:nvSpPr>
        <p:spPr>
          <a:xfrm>
            <a:off x="5451028" y="5623746"/>
            <a:ext cx="6484689" cy="369332"/>
          </a:xfrm>
          <a:prstGeom prst="rect">
            <a:avLst/>
          </a:prstGeom>
        </p:spPr>
        <p:txBody>
          <a:bodyPr wrap="square">
            <a:spAutoFit/>
          </a:bodyPr>
          <a:lstStyle/>
          <a:p>
            <a:pPr marL="285750" indent="-285750">
              <a:buFont typeface="Wingdings" panose="05000000000000000000" pitchFamily="2" charset="2"/>
              <a:buChar char="q"/>
            </a:pPr>
            <a:r>
              <a:rPr lang="en-US" b="1" dirty="0">
                <a:latin typeface="Ebrima" panose="02000000000000000000" pitchFamily="2" charset="0"/>
                <a:ea typeface="Ebrima" panose="02000000000000000000" pitchFamily="2" charset="0"/>
                <a:cs typeface="Ebrima" panose="02000000000000000000" pitchFamily="2" charset="0"/>
              </a:rPr>
              <a:t>Message Encryption and Decryption</a:t>
            </a:r>
          </a:p>
        </p:txBody>
      </p:sp>
    </p:spTree>
    <p:extLst>
      <p:ext uri="{BB962C8B-B14F-4D97-AF65-F5344CB8AC3E}">
        <p14:creationId xmlns:p14="http://schemas.microsoft.com/office/powerpoint/2010/main" val="2993359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Project overview</a:t>
            </a:r>
          </a:p>
        </p:txBody>
      </p:sp>
      <p:sp>
        <p:nvSpPr>
          <p:cNvPr id="5" name="TextBox 4">
            <a:extLst>
              <a:ext uri="{FF2B5EF4-FFF2-40B4-BE49-F238E27FC236}">
                <a16:creationId xmlns:a16="http://schemas.microsoft.com/office/drawing/2014/main" id="{4F4FE847-2EAF-4943-BB52-7CFC57E7B21F}"/>
              </a:ext>
            </a:extLst>
          </p:cNvPr>
          <p:cNvSpPr txBox="1"/>
          <p:nvPr/>
        </p:nvSpPr>
        <p:spPr>
          <a:xfrm>
            <a:off x="6187440" y="1305778"/>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9106080" y="1033243"/>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sp>
        <p:nvSpPr>
          <p:cNvPr id="7" name="Rectangle 6">
            <a:extLst>
              <a:ext uri="{FF2B5EF4-FFF2-40B4-BE49-F238E27FC236}">
                <a16:creationId xmlns:a16="http://schemas.microsoft.com/office/drawing/2014/main" id="{6640B490-C1E4-4E37-BA1D-BCBBCB942055}"/>
              </a:ext>
            </a:extLst>
          </p:cNvPr>
          <p:cNvSpPr/>
          <p:nvPr/>
        </p:nvSpPr>
        <p:spPr>
          <a:xfrm>
            <a:off x="4030826" y="2389226"/>
            <a:ext cx="5742913" cy="369332"/>
          </a:xfrm>
          <a:prstGeom prst="rect">
            <a:avLst/>
          </a:prstGeom>
        </p:spPr>
        <p:txBody>
          <a:bodyPr wrap="square">
            <a:spAutoFit/>
          </a:bodyPr>
          <a:lstStyle/>
          <a:p>
            <a:pPr lvl="0" eaLnBrk="0" fontAlgn="base" hangingPunct="0">
              <a:spcBef>
                <a:spcPct val="0"/>
              </a:spcBef>
              <a:spcAft>
                <a:spcPct val="0"/>
              </a:spcAft>
            </a:pPr>
            <a:r>
              <a:rPr lang="en-US" altLang="en-US" b="1" dirty="0">
                <a:latin typeface="Lato" panose="020F0502020204030203"/>
                <a:ea typeface="Calibri" panose="020F0502020204030204" pitchFamily="34" charset="0"/>
                <a:cs typeface="Times New Roman" panose="02020603050405020304" pitchFamily="18" charset="0"/>
              </a:rPr>
              <a:t>ADD song into favorite list</a:t>
            </a:r>
            <a:endParaRPr lang="en-US" altLang="en-US" sz="1050" dirty="0">
              <a:latin typeface="Lato" panose="020F0502020204030203"/>
            </a:endParaRPr>
          </a:p>
        </p:txBody>
      </p:sp>
      <p:sp>
        <p:nvSpPr>
          <p:cNvPr id="4" name="Rectangle 3">
            <a:extLst>
              <a:ext uri="{FF2B5EF4-FFF2-40B4-BE49-F238E27FC236}">
                <a16:creationId xmlns:a16="http://schemas.microsoft.com/office/drawing/2014/main" id="{08D09872-1741-4108-AF8B-E459A8C9A9C5}"/>
              </a:ext>
            </a:extLst>
          </p:cNvPr>
          <p:cNvSpPr/>
          <p:nvPr/>
        </p:nvSpPr>
        <p:spPr>
          <a:xfrm>
            <a:off x="4333472" y="3244173"/>
            <a:ext cx="7008177" cy="1200329"/>
          </a:xfrm>
          <a:prstGeom prst="rect">
            <a:avLst/>
          </a:prstGeom>
        </p:spPr>
        <p:txBody>
          <a:bodyPr wrap="square">
            <a:spAutoFit/>
          </a:bodyPr>
          <a:lstStyle/>
          <a:p>
            <a:pPr algn="just"/>
            <a:r>
              <a:rPr lang="en-US" dirty="0">
                <a:latin typeface="Lato Light"/>
              </a:rPr>
              <a:t>If a user listened a song 70% of total duration without seeking a song and without set a manual rating then MUSIC HUNTER will assume that user listened it and priority of that song will increasing by one</a:t>
            </a:r>
          </a:p>
        </p:txBody>
      </p:sp>
      <p:sp>
        <p:nvSpPr>
          <p:cNvPr id="19" name="Rectangle 18">
            <a:extLst>
              <a:ext uri="{FF2B5EF4-FFF2-40B4-BE49-F238E27FC236}">
                <a16:creationId xmlns:a16="http://schemas.microsoft.com/office/drawing/2014/main" id="{50DB0395-4043-42FD-BF06-B24BA5191C6A}"/>
              </a:ext>
            </a:extLst>
          </p:cNvPr>
          <p:cNvSpPr/>
          <p:nvPr/>
        </p:nvSpPr>
        <p:spPr>
          <a:xfrm>
            <a:off x="4030826" y="2874841"/>
            <a:ext cx="5742913" cy="369332"/>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q"/>
            </a:pPr>
            <a:r>
              <a:rPr lang="en-US" altLang="en-US" b="1" dirty="0">
                <a:latin typeface="Lato" panose="020F0502020204030203"/>
                <a:ea typeface="Calibri" panose="020F0502020204030204" pitchFamily="34" charset="0"/>
                <a:cs typeface="Times New Roman" panose="02020603050405020304" pitchFamily="18" charset="0"/>
              </a:rPr>
              <a:t>Automatically</a:t>
            </a:r>
            <a:endParaRPr lang="en-US" altLang="en-US" sz="1050" dirty="0">
              <a:latin typeface="Lato" panose="020F0502020204030203"/>
            </a:endParaRPr>
          </a:p>
        </p:txBody>
      </p:sp>
      <p:sp>
        <p:nvSpPr>
          <p:cNvPr id="8" name="Rectangle 1">
            <a:extLst>
              <a:ext uri="{FF2B5EF4-FFF2-40B4-BE49-F238E27FC236}">
                <a16:creationId xmlns:a16="http://schemas.microsoft.com/office/drawing/2014/main" id="{CCFEDA47-4914-4BB9-A4D8-22D8C26B97EF}"/>
              </a:ext>
            </a:extLst>
          </p:cNvPr>
          <p:cNvSpPr>
            <a:spLocks noChangeArrowheads="1"/>
          </p:cNvSpPr>
          <p:nvPr/>
        </p:nvSpPr>
        <p:spPr bwMode="auto">
          <a:xfrm>
            <a:off x="4193391" y="4451600"/>
            <a:ext cx="7148257" cy="215443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if </a:t>
            </a:r>
            <a:r>
              <a:rPr kumimoji="0" lang="en-US" altLang="en-US" sz="14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4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current.toSeconds</a:t>
            </a:r>
            <a:r>
              <a:rPr kumimoji="0" lang="en-US" altLang="en-US" sz="14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&gt;= </a:t>
            </a:r>
            <a:r>
              <a:rPr kumimoji="0" lang="en-US" altLang="en-US" sz="1400" b="0" i="0" u="none" strike="noStrike" cap="none" normalizeH="0" baseline="0" dirty="0" err="1">
                <a:ln>
                  <a:noFill/>
                </a:ln>
                <a:solidFill>
                  <a:srgbClr val="B389C5"/>
                </a:solidFill>
                <a:effectLst/>
                <a:latin typeface="Consolas" panose="020B0609020204030204" pitchFamily="49" charset="0"/>
                <a:ea typeface="Times New Roman" panose="02020603050405020304" pitchFamily="18" charset="0"/>
                <a:cs typeface="Courier New" panose="02070309020205020404" pitchFamily="49" charset="0"/>
              </a:rPr>
              <a:t>percent</a:t>
            </a:r>
            <a:r>
              <a:rPr kumimoji="0" lang="en-US" altLang="en-US" sz="14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.get</a:t>
            </a:r>
            <a:r>
              <a:rPr kumimoji="0" lang="en-US" altLang="en-US" sz="14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&amp;&amp; !</a:t>
            </a:r>
            <a:r>
              <a:rPr kumimoji="0" lang="en-US" altLang="en-US" sz="14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isSeekingOccurs</a:t>
            </a:r>
            <a:r>
              <a:rPr kumimoji="0" lang="en-US" altLang="en-US" sz="14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4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&amp;&amp; !</a:t>
            </a:r>
            <a:r>
              <a:rPr kumimoji="0" lang="en-US" altLang="en-US" sz="14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isListened</a:t>
            </a:r>
            <a:r>
              <a:rPr kumimoji="0" lang="en-US" altLang="en-US" sz="14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4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&amp;&amp; !</a:t>
            </a:r>
            <a:r>
              <a:rPr kumimoji="0" lang="en-US" altLang="en-US" sz="14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isClickRatingSlider</a:t>
            </a:r>
            <a:r>
              <a:rPr kumimoji="0" lang="en-US" altLang="en-US" sz="14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4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&amp;&amp; </a:t>
            </a:r>
            <a:r>
              <a:rPr kumimoji="0" lang="en-US" altLang="en-US" sz="14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currMusic</a:t>
            </a:r>
            <a:r>
              <a:rPr kumimoji="0" lang="en-US" altLang="en-US" sz="14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4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priority</a:t>
            </a:r>
            <a:r>
              <a:rPr kumimoji="0" lang="en-US" altLang="en-US" sz="14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4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 </a:t>
            </a:r>
            <a:r>
              <a:rPr kumimoji="0" lang="en-US" altLang="en-US" sz="14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10</a:t>
            </a:r>
            <a:r>
              <a:rPr kumimoji="0" lang="en-US" altLang="en-US" sz="14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4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4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currMusic</a:t>
            </a:r>
            <a:r>
              <a:rPr kumimoji="0" lang="en-US" altLang="en-US" sz="14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4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priority</a:t>
            </a:r>
            <a:r>
              <a:rPr kumimoji="0" lang="en-US" altLang="en-US" sz="14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4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Playlist.</a:t>
            </a:r>
            <a:r>
              <a:rPr kumimoji="0" lang="en-US" altLang="en-US" sz="1400" b="0" i="1"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updateCurrentMusicInfo</a:t>
            </a:r>
            <a:r>
              <a:rPr kumimoji="0" lang="en-US" altLang="en-US" sz="14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4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currMusic</a:t>
            </a:r>
            <a:r>
              <a:rPr kumimoji="0" lang="en-US" altLang="en-US" sz="14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4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path</a:t>
            </a:r>
            <a:r>
              <a:rPr kumimoji="0" lang="en-US" altLang="en-US" sz="14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4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currMusic</a:t>
            </a:r>
            <a:r>
              <a:rPr kumimoji="0" lang="en-US" altLang="en-US" sz="14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4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rating</a:t>
            </a:r>
            <a:r>
              <a:rPr kumimoji="0" lang="en-US" altLang="en-US" sz="14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4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currMusic</a:t>
            </a:r>
            <a:r>
              <a:rPr kumimoji="0" lang="en-US" altLang="en-US" sz="14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4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priority</a:t>
            </a:r>
            <a:r>
              <a:rPr kumimoji="0" lang="en-US" altLang="en-US" sz="14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4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currMusic</a:t>
            </a:r>
            <a:r>
              <a:rPr kumimoji="0" lang="en-US" altLang="en-US" sz="14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4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dateToAddedFavList</a:t>
            </a:r>
            <a:r>
              <a:rPr kumimoji="0" lang="en-US" altLang="en-US" sz="14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4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updatetmpMusic</a:t>
            </a:r>
            <a:r>
              <a:rPr kumimoji="0" lang="en-US" altLang="en-US" sz="14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4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4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4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4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isListened</a:t>
            </a:r>
            <a:r>
              <a:rPr kumimoji="0" lang="en-US" altLang="en-US" sz="14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4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4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true;</a:t>
            </a:r>
            <a:r>
              <a:rPr kumimoji="0" lang="en-US" altLang="en-US" sz="14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45622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Project overview</a:t>
            </a:r>
          </a:p>
        </p:txBody>
      </p:sp>
      <p:sp>
        <p:nvSpPr>
          <p:cNvPr id="5" name="TextBox 4">
            <a:extLst>
              <a:ext uri="{FF2B5EF4-FFF2-40B4-BE49-F238E27FC236}">
                <a16:creationId xmlns:a16="http://schemas.microsoft.com/office/drawing/2014/main" id="{4F4FE847-2EAF-4943-BB52-7CFC57E7B21F}"/>
              </a:ext>
            </a:extLst>
          </p:cNvPr>
          <p:cNvSpPr txBox="1"/>
          <p:nvPr/>
        </p:nvSpPr>
        <p:spPr>
          <a:xfrm>
            <a:off x="6187440" y="1305778"/>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9106080" y="1033243"/>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sp>
        <p:nvSpPr>
          <p:cNvPr id="7" name="Rectangle 6">
            <a:extLst>
              <a:ext uri="{FF2B5EF4-FFF2-40B4-BE49-F238E27FC236}">
                <a16:creationId xmlns:a16="http://schemas.microsoft.com/office/drawing/2014/main" id="{6640B490-C1E4-4E37-BA1D-BCBBCB942055}"/>
              </a:ext>
            </a:extLst>
          </p:cNvPr>
          <p:cNvSpPr/>
          <p:nvPr/>
        </p:nvSpPr>
        <p:spPr>
          <a:xfrm>
            <a:off x="4030826" y="2389226"/>
            <a:ext cx="5742913" cy="369332"/>
          </a:xfrm>
          <a:prstGeom prst="rect">
            <a:avLst/>
          </a:prstGeom>
        </p:spPr>
        <p:txBody>
          <a:bodyPr wrap="square">
            <a:spAutoFit/>
          </a:bodyPr>
          <a:lstStyle/>
          <a:p>
            <a:pPr lvl="0" eaLnBrk="0" fontAlgn="base" hangingPunct="0">
              <a:spcBef>
                <a:spcPct val="0"/>
              </a:spcBef>
              <a:spcAft>
                <a:spcPct val="0"/>
              </a:spcAft>
            </a:pPr>
            <a:r>
              <a:rPr lang="en-US" altLang="en-US" b="1" dirty="0">
                <a:latin typeface="Lato" panose="020F0502020204030203"/>
                <a:ea typeface="Calibri" panose="020F0502020204030204" pitchFamily="34" charset="0"/>
                <a:cs typeface="Times New Roman" panose="02020603050405020304" pitchFamily="18" charset="0"/>
              </a:rPr>
              <a:t>ADD song into favorite list</a:t>
            </a:r>
            <a:endParaRPr lang="en-US" altLang="en-US" sz="1050" dirty="0">
              <a:latin typeface="Lato" panose="020F0502020204030203"/>
            </a:endParaRPr>
          </a:p>
        </p:txBody>
      </p:sp>
      <p:sp>
        <p:nvSpPr>
          <p:cNvPr id="19" name="Rectangle 18">
            <a:extLst>
              <a:ext uri="{FF2B5EF4-FFF2-40B4-BE49-F238E27FC236}">
                <a16:creationId xmlns:a16="http://schemas.microsoft.com/office/drawing/2014/main" id="{50DB0395-4043-42FD-BF06-B24BA5191C6A}"/>
              </a:ext>
            </a:extLst>
          </p:cNvPr>
          <p:cNvSpPr/>
          <p:nvPr/>
        </p:nvSpPr>
        <p:spPr>
          <a:xfrm>
            <a:off x="4030826" y="2874841"/>
            <a:ext cx="5742913" cy="369332"/>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q"/>
            </a:pPr>
            <a:r>
              <a:rPr lang="en-US" altLang="en-US" b="1" dirty="0">
                <a:latin typeface="Lato" panose="020F0502020204030203"/>
                <a:ea typeface="Calibri" panose="020F0502020204030204" pitchFamily="34" charset="0"/>
                <a:cs typeface="Times New Roman" panose="02020603050405020304" pitchFamily="18" charset="0"/>
              </a:rPr>
              <a:t>Automatically</a:t>
            </a:r>
            <a:endParaRPr lang="en-US" altLang="en-US" sz="1050" dirty="0">
              <a:latin typeface="Lato" panose="020F0502020204030203"/>
            </a:endParaRPr>
          </a:p>
        </p:txBody>
      </p:sp>
      <p:sp>
        <p:nvSpPr>
          <p:cNvPr id="10" name="Rectangle 4">
            <a:extLst>
              <a:ext uri="{FF2B5EF4-FFF2-40B4-BE49-F238E27FC236}">
                <a16:creationId xmlns:a16="http://schemas.microsoft.com/office/drawing/2014/main" id="{4E9581F0-5CB7-4C0C-85DD-A3130652EA6D}"/>
              </a:ext>
            </a:extLst>
          </p:cNvPr>
          <p:cNvSpPr>
            <a:spLocks noChangeArrowheads="1"/>
          </p:cNvSpPr>
          <p:nvPr/>
        </p:nvSpPr>
        <p:spPr bwMode="auto">
          <a:xfrm>
            <a:off x="4058612" y="3472674"/>
            <a:ext cx="7907174"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if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currMusic</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priority</a:t>
            </a:r>
            <a:r>
              <a:rPr kumimoji="0" lang="en-US" altLang="en-US" sz="12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0</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b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String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formatedDate</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 </a:t>
            </a:r>
            <a:r>
              <a:rPr kumimoji="0" lang="en-US" altLang="en-US" sz="1200" b="0" i="0" u="none" strike="noStrike" cap="none" normalizeH="0" baseline="0" dirty="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"01-Jan-2000 23:01:01"</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currMusic</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rating</a:t>
            </a:r>
            <a:r>
              <a:rPr kumimoji="0" lang="en-US" altLang="en-US" sz="12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0</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currMusic</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dateToAddedFavList</a:t>
            </a:r>
            <a:r>
              <a:rPr kumimoji="0" lang="en-US" altLang="en-US" sz="12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formatedDate</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Playlist.</a:t>
            </a:r>
            <a:r>
              <a:rPr kumimoji="0" lang="en-US" altLang="en-US" sz="1200" b="0" i="1"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updateCurrentMusicInfo</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currMusic</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path</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0</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currMusic</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priority</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formatedDate</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updatetmpMusic</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else if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currMusic</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priority</a:t>
            </a:r>
            <a:r>
              <a:rPr kumimoji="0" lang="en-US" altLang="en-US" sz="12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2</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b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Date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dateAddedtoFavlist</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 </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new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Date()</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SimpleDateFormat</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format = </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new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SimpleDateFormat</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"dd-MMM-</a:t>
            </a:r>
            <a:r>
              <a:rPr kumimoji="0" lang="en-US" altLang="en-US" sz="1200" b="0" i="0" u="none" strike="noStrike" cap="none" normalizeH="0" baseline="0" dirty="0" err="1">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yyyy</a:t>
            </a:r>
            <a:r>
              <a:rPr kumimoji="0" lang="en-US" altLang="en-US" sz="1200" b="0" i="0" u="none" strike="noStrike" cap="none" normalizeH="0" baseline="0" dirty="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HH:mm:ss</a:t>
            </a:r>
            <a:r>
              <a:rPr kumimoji="0" lang="en-US" altLang="en-US" sz="1200" b="0" i="0" u="none" strike="noStrike" cap="none" normalizeH="0" baseline="0" dirty="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String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formatedDate</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format.format</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dateAddedtoFavlist</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currMusic</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rating</a:t>
            </a:r>
            <a:r>
              <a:rPr kumimoji="0" lang="en-US" altLang="en-US" sz="12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1</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currMusic</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dateToAddedFavList</a:t>
            </a:r>
            <a:r>
              <a:rPr kumimoji="0" lang="en-US" altLang="en-US" sz="12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formatedDate</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Playlist.</a:t>
            </a:r>
            <a:r>
              <a:rPr kumimoji="0" lang="en-US" altLang="en-US" sz="1200" b="0" i="1"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updateCurrentMusicInfo</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currMusic</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path</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1</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currMusic</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priority</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formatedDate</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updatetmpMusic</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808080"/>
                </a:solidFill>
                <a:effectLst/>
                <a:latin typeface="Consolas" panose="020B0609020204030204" pitchFamily="49" charset="0"/>
                <a:ea typeface="Times New Roman" panose="02020603050405020304" pitchFamily="18" charset="0"/>
                <a:cs typeface="Courier New" panose="02070309020205020404" pitchFamily="49" charset="0"/>
              </a:rPr>
              <a:t>// and so on</a:t>
            </a:r>
            <a:r>
              <a:rPr kumimoji="0" lang="en-US" altLang="en-US" sz="12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3504037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Project overview</a:t>
            </a:r>
          </a:p>
        </p:txBody>
      </p:sp>
      <p:sp>
        <p:nvSpPr>
          <p:cNvPr id="5" name="TextBox 4">
            <a:extLst>
              <a:ext uri="{FF2B5EF4-FFF2-40B4-BE49-F238E27FC236}">
                <a16:creationId xmlns:a16="http://schemas.microsoft.com/office/drawing/2014/main" id="{4F4FE847-2EAF-4943-BB52-7CFC57E7B21F}"/>
              </a:ext>
            </a:extLst>
          </p:cNvPr>
          <p:cNvSpPr txBox="1"/>
          <p:nvPr/>
        </p:nvSpPr>
        <p:spPr>
          <a:xfrm>
            <a:off x="6187440" y="1305778"/>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9106080" y="1033243"/>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sp>
        <p:nvSpPr>
          <p:cNvPr id="7" name="Rectangle 6">
            <a:extLst>
              <a:ext uri="{FF2B5EF4-FFF2-40B4-BE49-F238E27FC236}">
                <a16:creationId xmlns:a16="http://schemas.microsoft.com/office/drawing/2014/main" id="{6640B490-C1E4-4E37-BA1D-BCBBCB942055}"/>
              </a:ext>
            </a:extLst>
          </p:cNvPr>
          <p:cNvSpPr/>
          <p:nvPr/>
        </p:nvSpPr>
        <p:spPr>
          <a:xfrm>
            <a:off x="4030826" y="2389226"/>
            <a:ext cx="5742913" cy="369332"/>
          </a:xfrm>
          <a:prstGeom prst="rect">
            <a:avLst/>
          </a:prstGeom>
        </p:spPr>
        <p:txBody>
          <a:bodyPr wrap="square">
            <a:spAutoFit/>
          </a:bodyPr>
          <a:lstStyle/>
          <a:p>
            <a:pPr lvl="0" eaLnBrk="0" fontAlgn="base" hangingPunct="0">
              <a:spcBef>
                <a:spcPct val="0"/>
              </a:spcBef>
              <a:spcAft>
                <a:spcPct val="0"/>
              </a:spcAft>
            </a:pPr>
            <a:r>
              <a:rPr lang="en-US" altLang="en-US" b="1" dirty="0">
                <a:latin typeface="Lato" panose="020F0502020204030203"/>
                <a:ea typeface="Calibri" panose="020F0502020204030204" pitchFamily="34" charset="0"/>
                <a:cs typeface="Times New Roman" panose="02020603050405020304" pitchFamily="18" charset="0"/>
              </a:rPr>
              <a:t>ADD song into favorite list</a:t>
            </a:r>
            <a:endParaRPr lang="en-US" altLang="en-US" sz="1050" dirty="0">
              <a:latin typeface="Lato" panose="020F0502020204030203"/>
            </a:endParaRPr>
          </a:p>
        </p:txBody>
      </p:sp>
      <p:sp>
        <p:nvSpPr>
          <p:cNvPr id="19" name="Rectangle 18">
            <a:extLst>
              <a:ext uri="{FF2B5EF4-FFF2-40B4-BE49-F238E27FC236}">
                <a16:creationId xmlns:a16="http://schemas.microsoft.com/office/drawing/2014/main" id="{50DB0395-4043-42FD-BF06-B24BA5191C6A}"/>
              </a:ext>
            </a:extLst>
          </p:cNvPr>
          <p:cNvSpPr/>
          <p:nvPr/>
        </p:nvSpPr>
        <p:spPr>
          <a:xfrm>
            <a:off x="4030826" y="2874841"/>
            <a:ext cx="5742913" cy="369332"/>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q"/>
            </a:pPr>
            <a:r>
              <a:rPr lang="en-US" altLang="en-US" b="1" dirty="0">
                <a:latin typeface="Lato" panose="020F0502020204030203"/>
                <a:ea typeface="Calibri" panose="020F0502020204030204" pitchFamily="34" charset="0"/>
                <a:cs typeface="Times New Roman" panose="02020603050405020304" pitchFamily="18" charset="0"/>
              </a:rPr>
              <a:t>Automatically</a:t>
            </a:r>
            <a:endParaRPr lang="en-US" altLang="en-US" sz="1050" dirty="0">
              <a:latin typeface="Lato" panose="020F0502020204030203"/>
            </a:endParaRPr>
          </a:p>
        </p:txBody>
      </p:sp>
      <p:sp>
        <p:nvSpPr>
          <p:cNvPr id="2" name="Rectangle 1">
            <a:extLst>
              <a:ext uri="{FF2B5EF4-FFF2-40B4-BE49-F238E27FC236}">
                <a16:creationId xmlns:a16="http://schemas.microsoft.com/office/drawing/2014/main" id="{950CDC5F-56AC-4CB0-9504-647D732AB0B7}"/>
              </a:ext>
            </a:extLst>
          </p:cNvPr>
          <p:cNvSpPr/>
          <p:nvPr/>
        </p:nvSpPr>
        <p:spPr>
          <a:xfrm>
            <a:off x="4030826" y="3360456"/>
            <a:ext cx="7139398" cy="2646622"/>
          </a:xfrm>
          <a:prstGeom prst="rect">
            <a:avLst/>
          </a:prstGeom>
        </p:spPr>
        <p:txBody>
          <a:bodyPr wrap="square">
            <a:spAutoFit/>
          </a:bodyPr>
          <a:lstStyle/>
          <a:p>
            <a:pPr algn="just">
              <a:lnSpc>
                <a:spcPct val="107000"/>
              </a:lnSpc>
              <a:spcAft>
                <a:spcPts val="800"/>
              </a:spcAft>
            </a:pPr>
            <a:r>
              <a:rPr lang="en-US" dirty="0">
                <a:latin typeface="Lato Light"/>
                <a:ea typeface="Calibri" panose="020F0502020204030204" pitchFamily="34" charset="0"/>
                <a:cs typeface="Times New Roman" panose="02020603050405020304" pitchFamily="18" charset="0"/>
              </a:rPr>
              <a:t>Here I am showing that if priority is 0 then rating of a song has to be default value 0 and set the </a:t>
            </a:r>
            <a:r>
              <a:rPr lang="en-US" b="1" dirty="0" err="1">
                <a:latin typeface="Lato Light"/>
                <a:ea typeface="Calibri" panose="020F0502020204030204" pitchFamily="34" charset="0"/>
                <a:cs typeface="Times New Roman" panose="02020603050405020304" pitchFamily="18" charset="0"/>
              </a:rPr>
              <a:t>dateToAddedFavList</a:t>
            </a:r>
            <a:r>
              <a:rPr lang="en-US" b="1" dirty="0">
                <a:latin typeface="Lato Light"/>
                <a:ea typeface="Calibri" panose="020F0502020204030204" pitchFamily="34" charset="0"/>
                <a:cs typeface="Times New Roman" panose="02020603050405020304" pitchFamily="18" charset="0"/>
              </a:rPr>
              <a:t> </a:t>
            </a:r>
            <a:r>
              <a:rPr lang="en-US" dirty="0">
                <a:latin typeface="Lato Light"/>
                <a:ea typeface="Calibri" panose="020F0502020204030204" pitchFamily="34" charset="0"/>
                <a:cs typeface="Times New Roman" panose="02020603050405020304" pitchFamily="18" charset="0"/>
              </a:rPr>
              <a:t>attribute to default value </a:t>
            </a:r>
            <a:r>
              <a:rPr lang="en-US" b="1" dirty="0">
                <a:solidFill>
                  <a:srgbClr val="000000"/>
                </a:solidFill>
                <a:latin typeface="Lato Light"/>
                <a:ea typeface="Calibri" panose="020F0502020204030204" pitchFamily="34" charset="0"/>
                <a:cs typeface="Times New Roman" panose="02020603050405020304" pitchFamily="18" charset="0"/>
              </a:rPr>
              <a:t>"01-Jan-2000 23:01:01" </a:t>
            </a:r>
            <a:r>
              <a:rPr lang="en-US" dirty="0">
                <a:solidFill>
                  <a:srgbClr val="000000"/>
                </a:solidFill>
                <a:latin typeface="Lato Light"/>
                <a:ea typeface="Calibri" panose="020F0502020204030204" pitchFamily="34" charset="0"/>
                <a:cs typeface="Times New Roman" panose="02020603050405020304" pitchFamily="18" charset="0"/>
              </a:rPr>
              <a:t>which represent this song has no rating.</a:t>
            </a:r>
          </a:p>
          <a:p>
            <a:pPr algn="just">
              <a:lnSpc>
                <a:spcPct val="107000"/>
              </a:lnSpc>
              <a:spcAft>
                <a:spcPts val="800"/>
              </a:spcAft>
            </a:pPr>
            <a:endParaRPr lang="en-US" dirty="0">
              <a:latin typeface="Lato Light"/>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Lato Light"/>
                <a:ea typeface="Calibri" panose="020F0502020204030204" pitchFamily="34" charset="0"/>
                <a:cs typeface="Times New Roman" panose="02020603050405020304" pitchFamily="18" charset="0"/>
              </a:rPr>
              <a:t>And if the priority is 2 or grater, then my program captured current date and store it to </a:t>
            </a:r>
            <a:r>
              <a:rPr lang="en-US" b="1" dirty="0" err="1">
                <a:latin typeface="Lato Light"/>
                <a:ea typeface="Calibri" panose="020F0502020204030204" pitchFamily="34" charset="0"/>
                <a:cs typeface="Times New Roman" panose="02020603050405020304" pitchFamily="18" charset="0"/>
              </a:rPr>
              <a:t>dateToAddedFavList</a:t>
            </a:r>
            <a:r>
              <a:rPr lang="en-US" b="1" dirty="0">
                <a:latin typeface="Lato Light"/>
                <a:ea typeface="Calibri" panose="020F0502020204030204" pitchFamily="34" charset="0"/>
                <a:cs typeface="Times New Roman" panose="02020603050405020304" pitchFamily="18" charset="0"/>
              </a:rPr>
              <a:t> </a:t>
            </a:r>
            <a:r>
              <a:rPr lang="en-US" dirty="0">
                <a:latin typeface="Lato Light"/>
                <a:ea typeface="Calibri" panose="020F0502020204030204" pitchFamily="34" charset="0"/>
                <a:cs typeface="Times New Roman" panose="02020603050405020304" pitchFamily="18" charset="0"/>
              </a:rPr>
              <a:t>attribute which represent when a song is added into favorite list.</a:t>
            </a:r>
            <a:endParaRPr lang="en-US" dirty="0">
              <a:effectLst/>
              <a:latin typeface="Lato Ligh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4624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Project overview</a:t>
            </a:r>
          </a:p>
        </p:txBody>
      </p:sp>
      <p:sp>
        <p:nvSpPr>
          <p:cNvPr id="5" name="TextBox 4">
            <a:extLst>
              <a:ext uri="{FF2B5EF4-FFF2-40B4-BE49-F238E27FC236}">
                <a16:creationId xmlns:a16="http://schemas.microsoft.com/office/drawing/2014/main" id="{4F4FE847-2EAF-4943-BB52-7CFC57E7B21F}"/>
              </a:ext>
            </a:extLst>
          </p:cNvPr>
          <p:cNvSpPr txBox="1"/>
          <p:nvPr/>
        </p:nvSpPr>
        <p:spPr>
          <a:xfrm>
            <a:off x="6187440" y="1305778"/>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9106080" y="1033243"/>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sp>
        <p:nvSpPr>
          <p:cNvPr id="7" name="Rectangle 6">
            <a:extLst>
              <a:ext uri="{FF2B5EF4-FFF2-40B4-BE49-F238E27FC236}">
                <a16:creationId xmlns:a16="http://schemas.microsoft.com/office/drawing/2014/main" id="{6640B490-C1E4-4E37-BA1D-BCBBCB942055}"/>
              </a:ext>
            </a:extLst>
          </p:cNvPr>
          <p:cNvSpPr/>
          <p:nvPr/>
        </p:nvSpPr>
        <p:spPr>
          <a:xfrm>
            <a:off x="4030826" y="2389226"/>
            <a:ext cx="5742913" cy="369332"/>
          </a:xfrm>
          <a:prstGeom prst="rect">
            <a:avLst/>
          </a:prstGeom>
        </p:spPr>
        <p:txBody>
          <a:bodyPr wrap="square">
            <a:spAutoFit/>
          </a:bodyPr>
          <a:lstStyle/>
          <a:p>
            <a:pPr lvl="0" eaLnBrk="0" fontAlgn="base" hangingPunct="0">
              <a:spcBef>
                <a:spcPct val="0"/>
              </a:spcBef>
              <a:spcAft>
                <a:spcPct val="0"/>
              </a:spcAft>
            </a:pPr>
            <a:r>
              <a:rPr lang="en-US" altLang="en-US" b="1" dirty="0">
                <a:latin typeface="Lato" panose="020F0502020204030203"/>
                <a:ea typeface="Calibri" panose="020F0502020204030204" pitchFamily="34" charset="0"/>
                <a:cs typeface="Times New Roman" panose="02020603050405020304" pitchFamily="18" charset="0"/>
              </a:rPr>
              <a:t>ADD song into favorite list</a:t>
            </a:r>
            <a:endParaRPr lang="en-US" altLang="en-US" sz="1050" dirty="0">
              <a:latin typeface="Lato" panose="020F0502020204030203"/>
            </a:endParaRPr>
          </a:p>
        </p:txBody>
      </p:sp>
      <p:sp>
        <p:nvSpPr>
          <p:cNvPr id="19" name="Rectangle 18">
            <a:extLst>
              <a:ext uri="{FF2B5EF4-FFF2-40B4-BE49-F238E27FC236}">
                <a16:creationId xmlns:a16="http://schemas.microsoft.com/office/drawing/2014/main" id="{50DB0395-4043-42FD-BF06-B24BA5191C6A}"/>
              </a:ext>
            </a:extLst>
          </p:cNvPr>
          <p:cNvSpPr/>
          <p:nvPr/>
        </p:nvSpPr>
        <p:spPr>
          <a:xfrm>
            <a:off x="4030826" y="2874841"/>
            <a:ext cx="5742913" cy="369332"/>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q"/>
            </a:pPr>
            <a:r>
              <a:rPr lang="en-US" altLang="en-US" b="1" dirty="0">
                <a:latin typeface="Lato" panose="020F0502020204030203"/>
                <a:ea typeface="Calibri" panose="020F0502020204030204" pitchFamily="34" charset="0"/>
                <a:cs typeface="Times New Roman" panose="02020603050405020304" pitchFamily="18" charset="0"/>
              </a:rPr>
              <a:t>Automatically</a:t>
            </a:r>
            <a:endParaRPr lang="en-US" altLang="en-US" sz="1050" dirty="0">
              <a:latin typeface="Lato" panose="020F0502020204030203"/>
            </a:endParaRPr>
          </a:p>
        </p:txBody>
      </p:sp>
      <p:sp>
        <p:nvSpPr>
          <p:cNvPr id="6" name="Rectangle 2">
            <a:extLst>
              <a:ext uri="{FF2B5EF4-FFF2-40B4-BE49-F238E27FC236}">
                <a16:creationId xmlns:a16="http://schemas.microsoft.com/office/drawing/2014/main" id="{7F5175AA-72F0-4208-A1F6-1CFB2CEBA5A7}"/>
              </a:ext>
            </a:extLst>
          </p:cNvPr>
          <p:cNvSpPr>
            <a:spLocks noChangeArrowheads="1"/>
          </p:cNvSpPr>
          <p:nvPr/>
        </p:nvSpPr>
        <p:spPr bwMode="auto">
          <a:xfrm>
            <a:off x="3835948" y="3402338"/>
            <a:ext cx="7614372" cy="11079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C:\Users\ASUS\Music\Britney spares.mp3?3?6?27-May-2019 12:19:12</a:t>
            </a:r>
            <a:r>
              <a:rPr kumimoji="0" lang="en-US" altLang="en-US" b="0" i="0" u="none" strike="noStrike" cap="none" normalizeH="0" baseline="0" dirty="0">
                <a:ln>
                  <a:noFill/>
                </a:ln>
                <a:solidFill>
                  <a:schemeClr val="tx1"/>
                </a:solidFill>
                <a:effectLst/>
                <a:latin typeface="Consolas" panose="020B0609020204030204" pitchFamily="49" charset="0"/>
              </a:rPr>
              <a:t> </a:t>
            </a:r>
            <a:endParaRPr lang="en-US" altLang="en-US" dirty="0">
              <a:latin typeface="Consolas" panose="020B06090202040302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06C0E571-5724-4720-842C-02DC1A361A84}"/>
              </a:ext>
            </a:extLst>
          </p:cNvPr>
          <p:cNvSpPr/>
          <p:nvPr/>
        </p:nvSpPr>
        <p:spPr>
          <a:xfrm>
            <a:off x="3854282" y="4796373"/>
            <a:ext cx="7596038" cy="1754326"/>
          </a:xfrm>
          <a:prstGeom prst="rect">
            <a:avLst/>
          </a:prstGeom>
        </p:spPr>
        <p:txBody>
          <a:bodyPr wrap="square">
            <a:spAutoFit/>
          </a:bodyPr>
          <a:lstStyle/>
          <a:p>
            <a:pPr algn="just"/>
            <a:r>
              <a:rPr lang="en-US" dirty="0">
                <a:latin typeface="Lato Light"/>
              </a:rPr>
              <a:t>Here I am showing the format of an user playlist. Where ‘?’ is used for delimiter and first portion before the ‘?’ mark represent the path of a music and second one is for rating and third one is for priority of a song and last one is for when a music was added into favorite list.</a:t>
            </a:r>
          </a:p>
          <a:p>
            <a:pPr algn="just"/>
            <a:r>
              <a:rPr lang="en-US" dirty="0">
                <a:latin typeface="Lato Light"/>
              </a:rPr>
              <a:t>And this is a mechanism to added music into favorite list automatically by tracking an user state.</a:t>
            </a:r>
          </a:p>
        </p:txBody>
      </p:sp>
    </p:spTree>
    <p:extLst>
      <p:ext uri="{BB962C8B-B14F-4D97-AF65-F5344CB8AC3E}">
        <p14:creationId xmlns:p14="http://schemas.microsoft.com/office/powerpoint/2010/main" val="3207153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Project overview</a:t>
            </a:r>
          </a:p>
        </p:txBody>
      </p:sp>
      <p:sp>
        <p:nvSpPr>
          <p:cNvPr id="5" name="TextBox 4">
            <a:extLst>
              <a:ext uri="{FF2B5EF4-FFF2-40B4-BE49-F238E27FC236}">
                <a16:creationId xmlns:a16="http://schemas.microsoft.com/office/drawing/2014/main" id="{4F4FE847-2EAF-4943-BB52-7CFC57E7B21F}"/>
              </a:ext>
            </a:extLst>
          </p:cNvPr>
          <p:cNvSpPr txBox="1"/>
          <p:nvPr/>
        </p:nvSpPr>
        <p:spPr>
          <a:xfrm>
            <a:off x="6187440" y="1305778"/>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9106080" y="1033243"/>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sp>
        <p:nvSpPr>
          <p:cNvPr id="7" name="Rectangle 6">
            <a:extLst>
              <a:ext uri="{FF2B5EF4-FFF2-40B4-BE49-F238E27FC236}">
                <a16:creationId xmlns:a16="http://schemas.microsoft.com/office/drawing/2014/main" id="{6640B490-C1E4-4E37-BA1D-BCBBCB942055}"/>
              </a:ext>
            </a:extLst>
          </p:cNvPr>
          <p:cNvSpPr/>
          <p:nvPr/>
        </p:nvSpPr>
        <p:spPr>
          <a:xfrm>
            <a:off x="4030826" y="2389226"/>
            <a:ext cx="5742913" cy="369332"/>
          </a:xfrm>
          <a:prstGeom prst="rect">
            <a:avLst/>
          </a:prstGeom>
        </p:spPr>
        <p:txBody>
          <a:bodyPr wrap="square">
            <a:spAutoFit/>
          </a:bodyPr>
          <a:lstStyle/>
          <a:p>
            <a:pPr lvl="0" eaLnBrk="0" fontAlgn="base" hangingPunct="0">
              <a:spcBef>
                <a:spcPct val="0"/>
              </a:spcBef>
              <a:spcAft>
                <a:spcPct val="0"/>
              </a:spcAft>
            </a:pPr>
            <a:r>
              <a:rPr lang="en-US" altLang="en-US" b="1" dirty="0">
                <a:latin typeface="Lato" panose="020F0502020204030203"/>
                <a:ea typeface="Calibri" panose="020F0502020204030204" pitchFamily="34" charset="0"/>
                <a:cs typeface="Times New Roman" panose="02020603050405020304" pitchFamily="18" charset="0"/>
              </a:rPr>
              <a:t>Remove song from favorite list</a:t>
            </a:r>
            <a:endParaRPr lang="en-US" altLang="en-US" sz="1050" dirty="0">
              <a:latin typeface="Lato" panose="020F0502020204030203"/>
            </a:endParaRPr>
          </a:p>
        </p:txBody>
      </p:sp>
      <p:sp>
        <p:nvSpPr>
          <p:cNvPr id="4" name="Rectangle 3">
            <a:extLst>
              <a:ext uri="{FF2B5EF4-FFF2-40B4-BE49-F238E27FC236}">
                <a16:creationId xmlns:a16="http://schemas.microsoft.com/office/drawing/2014/main" id="{83643CB1-1EE6-491A-93C3-E5B6C4E7E028}"/>
              </a:ext>
            </a:extLst>
          </p:cNvPr>
          <p:cNvSpPr/>
          <p:nvPr/>
        </p:nvSpPr>
        <p:spPr>
          <a:xfrm>
            <a:off x="4284826" y="4347429"/>
            <a:ext cx="6821744" cy="1477328"/>
          </a:xfrm>
          <a:prstGeom prst="rect">
            <a:avLst/>
          </a:prstGeom>
        </p:spPr>
        <p:txBody>
          <a:bodyPr wrap="square">
            <a:spAutoFit/>
          </a:bodyPr>
          <a:lstStyle/>
          <a:p>
            <a:pPr algn="just"/>
            <a:r>
              <a:rPr lang="en-US" dirty="0">
                <a:latin typeface="Lato Light"/>
              </a:rPr>
              <a:t>When an user liked a song he/she will listen it thousand times. After listening it thousand time he/she will start ignoring it. But it will still remain in favorite list. But don’t worry. MUSIC HUNTER has taken the responsibility to remove unwanted song from user favorite list.</a:t>
            </a:r>
          </a:p>
        </p:txBody>
      </p:sp>
      <p:sp>
        <p:nvSpPr>
          <p:cNvPr id="17" name="Rectangle 16">
            <a:extLst>
              <a:ext uri="{FF2B5EF4-FFF2-40B4-BE49-F238E27FC236}">
                <a16:creationId xmlns:a16="http://schemas.microsoft.com/office/drawing/2014/main" id="{8DFD487A-ED23-40CE-A411-7A18272AB63F}"/>
              </a:ext>
            </a:extLst>
          </p:cNvPr>
          <p:cNvSpPr/>
          <p:nvPr/>
        </p:nvSpPr>
        <p:spPr>
          <a:xfrm>
            <a:off x="4030826" y="2854512"/>
            <a:ext cx="5742913" cy="369332"/>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q"/>
            </a:pPr>
            <a:r>
              <a:rPr lang="en-US" altLang="en-US" b="1" dirty="0">
                <a:latin typeface="Lato" panose="020F0502020204030203"/>
                <a:ea typeface="Calibri" panose="020F0502020204030204" pitchFamily="34" charset="0"/>
                <a:cs typeface="Times New Roman" panose="02020603050405020304" pitchFamily="18" charset="0"/>
              </a:rPr>
              <a:t>Manually</a:t>
            </a:r>
            <a:endParaRPr lang="en-US" altLang="en-US" sz="1050" dirty="0">
              <a:latin typeface="Lato" panose="020F0502020204030203"/>
            </a:endParaRPr>
          </a:p>
        </p:txBody>
      </p:sp>
      <p:sp>
        <p:nvSpPr>
          <p:cNvPr id="18" name="Rectangle 17">
            <a:extLst>
              <a:ext uri="{FF2B5EF4-FFF2-40B4-BE49-F238E27FC236}">
                <a16:creationId xmlns:a16="http://schemas.microsoft.com/office/drawing/2014/main" id="{CDA00AFB-E6C2-413B-8D30-BDB02F73B32A}"/>
              </a:ext>
            </a:extLst>
          </p:cNvPr>
          <p:cNvSpPr/>
          <p:nvPr/>
        </p:nvSpPr>
        <p:spPr>
          <a:xfrm>
            <a:off x="4284826" y="3218657"/>
            <a:ext cx="7775094" cy="369332"/>
          </a:xfrm>
          <a:prstGeom prst="rect">
            <a:avLst/>
          </a:prstGeom>
        </p:spPr>
        <p:txBody>
          <a:bodyPr wrap="square">
            <a:spAutoFit/>
          </a:bodyPr>
          <a:lstStyle/>
          <a:p>
            <a:pPr algn="just"/>
            <a:r>
              <a:rPr lang="en-US" dirty="0">
                <a:latin typeface="Lato Light"/>
              </a:rPr>
              <a:t>By setting the rate of a song ‘0’ it will be removed from favorite list.</a:t>
            </a:r>
          </a:p>
        </p:txBody>
      </p:sp>
      <p:sp>
        <p:nvSpPr>
          <p:cNvPr id="20" name="Rectangle 19">
            <a:extLst>
              <a:ext uri="{FF2B5EF4-FFF2-40B4-BE49-F238E27FC236}">
                <a16:creationId xmlns:a16="http://schemas.microsoft.com/office/drawing/2014/main" id="{513FE1B4-DF31-4AC0-AF37-31B597E2E8F3}"/>
              </a:ext>
            </a:extLst>
          </p:cNvPr>
          <p:cNvSpPr/>
          <p:nvPr/>
        </p:nvSpPr>
        <p:spPr>
          <a:xfrm>
            <a:off x="4030825" y="3863422"/>
            <a:ext cx="5742913" cy="369332"/>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q"/>
            </a:pPr>
            <a:r>
              <a:rPr lang="en-US" altLang="en-US" b="1" dirty="0">
                <a:latin typeface="Lato" panose="020F0502020204030203"/>
                <a:ea typeface="Calibri" panose="020F0502020204030204" pitchFamily="34" charset="0"/>
                <a:cs typeface="Times New Roman" panose="02020603050405020304" pitchFamily="18" charset="0"/>
              </a:rPr>
              <a:t>Automatically</a:t>
            </a:r>
            <a:endParaRPr lang="en-US" altLang="en-US" sz="1050" dirty="0">
              <a:latin typeface="Lato" panose="020F0502020204030203"/>
            </a:endParaRPr>
          </a:p>
        </p:txBody>
      </p:sp>
    </p:spTree>
    <p:extLst>
      <p:ext uri="{BB962C8B-B14F-4D97-AF65-F5344CB8AC3E}">
        <p14:creationId xmlns:p14="http://schemas.microsoft.com/office/powerpoint/2010/main" val="3023850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Project overview</a:t>
            </a:r>
          </a:p>
        </p:txBody>
      </p:sp>
      <p:sp>
        <p:nvSpPr>
          <p:cNvPr id="5" name="TextBox 4">
            <a:extLst>
              <a:ext uri="{FF2B5EF4-FFF2-40B4-BE49-F238E27FC236}">
                <a16:creationId xmlns:a16="http://schemas.microsoft.com/office/drawing/2014/main" id="{4F4FE847-2EAF-4943-BB52-7CFC57E7B21F}"/>
              </a:ext>
            </a:extLst>
          </p:cNvPr>
          <p:cNvSpPr txBox="1"/>
          <p:nvPr/>
        </p:nvSpPr>
        <p:spPr>
          <a:xfrm>
            <a:off x="6187440" y="1305778"/>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9106080" y="1033243"/>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sp>
        <p:nvSpPr>
          <p:cNvPr id="7" name="Rectangle 6">
            <a:extLst>
              <a:ext uri="{FF2B5EF4-FFF2-40B4-BE49-F238E27FC236}">
                <a16:creationId xmlns:a16="http://schemas.microsoft.com/office/drawing/2014/main" id="{6640B490-C1E4-4E37-BA1D-BCBBCB942055}"/>
              </a:ext>
            </a:extLst>
          </p:cNvPr>
          <p:cNvSpPr/>
          <p:nvPr/>
        </p:nvSpPr>
        <p:spPr>
          <a:xfrm>
            <a:off x="4071466" y="2006840"/>
            <a:ext cx="5742913" cy="369332"/>
          </a:xfrm>
          <a:prstGeom prst="rect">
            <a:avLst/>
          </a:prstGeom>
        </p:spPr>
        <p:txBody>
          <a:bodyPr wrap="square">
            <a:spAutoFit/>
          </a:bodyPr>
          <a:lstStyle/>
          <a:p>
            <a:pPr lvl="0" eaLnBrk="0" fontAlgn="base" hangingPunct="0">
              <a:spcBef>
                <a:spcPct val="0"/>
              </a:spcBef>
              <a:spcAft>
                <a:spcPct val="0"/>
              </a:spcAft>
            </a:pPr>
            <a:r>
              <a:rPr lang="en-US" altLang="en-US" b="1" dirty="0">
                <a:latin typeface="Lato" panose="020F0502020204030203"/>
                <a:ea typeface="Calibri" panose="020F0502020204030204" pitchFamily="34" charset="0"/>
                <a:cs typeface="Times New Roman" panose="02020603050405020304" pitchFamily="18" charset="0"/>
              </a:rPr>
              <a:t>Remove song from favorite list</a:t>
            </a:r>
            <a:endParaRPr lang="en-US" altLang="en-US" sz="1050" dirty="0">
              <a:latin typeface="Lato" panose="020F0502020204030203"/>
            </a:endParaRPr>
          </a:p>
        </p:txBody>
      </p:sp>
      <p:sp>
        <p:nvSpPr>
          <p:cNvPr id="20" name="Rectangle 19">
            <a:extLst>
              <a:ext uri="{FF2B5EF4-FFF2-40B4-BE49-F238E27FC236}">
                <a16:creationId xmlns:a16="http://schemas.microsoft.com/office/drawing/2014/main" id="{513FE1B4-DF31-4AC0-AF37-31B597E2E8F3}"/>
              </a:ext>
            </a:extLst>
          </p:cNvPr>
          <p:cNvSpPr/>
          <p:nvPr/>
        </p:nvSpPr>
        <p:spPr>
          <a:xfrm>
            <a:off x="4071465" y="2418658"/>
            <a:ext cx="5742913" cy="369332"/>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q"/>
            </a:pPr>
            <a:r>
              <a:rPr lang="en-US" altLang="en-US" b="1" dirty="0">
                <a:latin typeface="Lato" panose="020F0502020204030203"/>
                <a:ea typeface="Calibri" panose="020F0502020204030204" pitchFamily="34" charset="0"/>
                <a:cs typeface="Times New Roman" panose="02020603050405020304" pitchFamily="18" charset="0"/>
              </a:rPr>
              <a:t>Automatically</a:t>
            </a:r>
            <a:endParaRPr lang="en-US" altLang="en-US" sz="1050" dirty="0">
              <a:latin typeface="Lato" panose="020F0502020204030203"/>
            </a:endParaRPr>
          </a:p>
        </p:txBody>
      </p:sp>
      <p:sp>
        <p:nvSpPr>
          <p:cNvPr id="2" name="Rectangle 1">
            <a:extLst>
              <a:ext uri="{FF2B5EF4-FFF2-40B4-BE49-F238E27FC236}">
                <a16:creationId xmlns:a16="http://schemas.microsoft.com/office/drawing/2014/main" id="{49DBFBA2-5225-4444-B790-DE042E001CA5}"/>
              </a:ext>
            </a:extLst>
          </p:cNvPr>
          <p:cNvSpPr>
            <a:spLocks noChangeArrowheads="1"/>
          </p:cNvSpPr>
          <p:nvPr/>
        </p:nvSpPr>
        <p:spPr bwMode="auto">
          <a:xfrm>
            <a:off x="4165600" y="2913404"/>
            <a:ext cx="6512560"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long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duration =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currDate.getTime</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addedDate.getTime</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if</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(tmp1.</a:t>
            </a:r>
            <a:r>
              <a:rPr kumimoji="0" lang="en-US" altLang="en-US" sz="12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rating</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&gt;</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0</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if</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TimeUnit.</a:t>
            </a:r>
            <a:r>
              <a:rPr kumimoji="0" lang="en-US" altLang="en-US" sz="1200" b="0" i="1"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MILLISECONDS</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.toSeconds</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(duration)&gt;=</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10</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b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tmp1.</a:t>
            </a:r>
            <a:r>
              <a:rPr kumimoji="0" lang="en-US" altLang="en-US" sz="12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rating</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tmp1.</a:t>
            </a:r>
            <a:r>
              <a:rPr kumimoji="0" lang="en-US" altLang="en-US" sz="12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priority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tmp1.</a:t>
            </a:r>
            <a:r>
              <a:rPr kumimoji="0" lang="en-US" altLang="en-US" sz="12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priority</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2</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Consolas" panose="020B0609020204030204" pitchFamily="49" charset="0"/>
              </a:rPr>
              <a:t> </a:t>
            </a:r>
          </a:p>
        </p:txBody>
      </p:sp>
      <p:sp>
        <p:nvSpPr>
          <p:cNvPr id="8" name="Rectangle 7">
            <a:extLst>
              <a:ext uri="{FF2B5EF4-FFF2-40B4-BE49-F238E27FC236}">
                <a16:creationId xmlns:a16="http://schemas.microsoft.com/office/drawing/2014/main" id="{5EDAAA23-3715-4933-AD5A-D8D5EA370064}"/>
              </a:ext>
            </a:extLst>
          </p:cNvPr>
          <p:cNvSpPr/>
          <p:nvPr/>
        </p:nvSpPr>
        <p:spPr>
          <a:xfrm>
            <a:off x="4071465" y="5070143"/>
            <a:ext cx="7487920" cy="1754326"/>
          </a:xfrm>
          <a:prstGeom prst="rect">
            <a:avLst/>
          </a:prstGeom>
        </p:spPr>
        <p:txBody>
          <a:bodyPr wrap="square">
            <a:spAutoFit/>
          </a:bodyPr>
          <a:lstStyle/>
          <a:p>
            <a:pPr algn="just"/>
            <a:r>
              <a:rPr lang="en-US" dirty="0">
                <a:latin typeface="Lato Light"/>
              </a:rPr>
              <a:t>To remove music from favorite list automatically, I calculate the duration by subtracting current date and date added into favorite list. </a:t>
            </a:r>
          </a:p>
          <a:p>
            <a:pPr algn="just"/>
            <a:r>
              <a:rPr lang="en-US" dirty="0">
                <a:latin typeface="Lato Light"/>
              </a:rPr>
              <a:t>If an user doesn’t listened a song certain period of time then the priority of a song is decreasing by 2 and rating of a song is also decreasing by one and so on. If a rating will be 0 then the song will be automatically removed from user favorite list.</a:t>
            </a:r>
          </a:p>
        </p:txBody>
      </p:sp>
    </p:spTree>
    <p:extLst>
      <p:ext uri="{BB962C8B-B14F-4D97-AF65-F5344CB8AC3E}">
        <p14:creationId xmlns:p14="http://schemas.microsoft.com/office/powerpoint/2010/main" val="3508266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Project overview</a:t>
            </a:r>
          </a:p>
        </p:txBody>
      </p:sp>
      <p:sp>
        <p:nvSpPr>
          <p:cNvPr id="5" name="TextBox 4">
            <a:extLst>
              <a:ext uri="{FF2B5EF4-FFF2-40B4-BE49-F238E27FC236}">
                <a16:creationId xmlns:a16="http://schemas.microsoft.com/office/drawing/2014/main" id="{4F4FE847-2EAF-4943-BB52-7CFC57E7B21F}"/>
              </a:ext>
            </a:extLst>
          </p:cNvPr>
          <p:cNvSpPr txBox="1"/>
          <p:nvPr/>
        </p:nvSpPr>
        <p:spPr>
          <a:xfrm>
            <a:off x="6187440" y="1305778"/>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9106080" y="1033243"/>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sp>
        <p:nvSpPr>
          <p:cNvPr id="7" name="Rectangle 6">
            <a:extLst>
              <a:ext uri="{FF2B5EF4-FFF2-40B4-BE49-F238E27FC236}">
                <a16:creationId xmlns:a16="http://schemas.microsoft.com/office/drawing/2014/main" id="{6640B490-C1E4-4E37-BA1D-BCBBCB942055}"/>
              </a:ext>
            </a:extLst>
          </p:cNvPr>
          <p:cNvSpPr/>
          <p:nvPr/>
        </p:nvSpPr>
        <p:spPr>
          <a:xfrm>
            <a:off x="4071466" y="2006840"/>
            <a:ext cx="5742913" cy="369332"/>
          </a:xfrm>
          <a:prstGeom prst="rect">
            <a:avLst/>
          </a:prstGeom>
        </p:spPr>
        <p:txBody>
          <a:bodyPr wrap="square">
            <a:spAutoFit/>
          </a:bodyPr>
          <a:lstStyle/>
          <a:p>
            <a:pPr lvl="0" eaLnBrk="0" fontAlgn="base" hangingPunct="0">
              <a:spcBef>
                <a:spcPct val="0"/>
              </a:spcBef>
              <a:spcAft>
                <a:spcPct val="0"/>
              </a:spcAft>
            </a:pPr>
            <a:r>
              <a:rPr lang="en-US" altLang="en-US" b="1" dirty="0">
                <a:latin typeface="Lato" panose="020F0502020204030203"/>
                <a:ea typeface="Calibri" panose="020F0502020204030204" pitchFamily="34" charset="0"/>
                <a:cs typeface="Times New Roman" panose="02020603050405020304" pitchFamily="18" charset="0"/>
              </a:rPr>
              <a:t>User Account</a:t>
            </a:r>
            <a:endParaRPr lang="en-US" altLang="en-US" sz="1050" dirty="0">
              <a:latin typeface="Lato" panose="020F0502020204030203"/>
            </a:endParaRPr>
          </a:p>
        </p:txBody>
      </p:sp>
      <p:sp>
        <p:nvSpPr>
          <p:cNvPr id="20" name="Rectangle 19">
            <a:extLst>
              <a:ext uri="{FF2B5EF4-FFF2-40B4-BE49-F238E27FC236}">
                <a16:creationId xmlns:a16="http://schemas.microsoft.com/office/drawing/2014/main" id="{513FE1B4-DF31-4AC0-AF37-31B597E2E8F3}"/>
              </a:ext>
            </a:extLst>
          </p:cNvPr>
          <p:cNvSpPr/>
          <p:nvPr/>
        </p:nvSpPr>
        <p:spPr>
          <a:xfrm>
            <a:off x="4071465" y="2418658"/>
            <a:ext cx="5742913" cy="369332"/>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q"/>
            </a:pPr>
            <a:r>
              <a:rPr lang="en-US" altLang="en-US" b="1" dirty="0">
                <a:latin typeface="Lato" panose="020F0502020204030203"/>
                <a:ea typeface="Calibri" panose="020F0502020204030204" pitchFamily="34" charset="0"/>
                <a:cs typeface="Times New Roman" panose="02020603050405020304" pitchFamily="18" charset="0"/>
              </a:rPr>
              <a:t>Create Account</a:t>
            </a:r>
            <a:endParaRPr lang="en-US" altLang="en-US" sz="1050" dirty="0">
              <a:latin typeface="Lato" panose="020F0502020204030203"/>
            </a:endParaRPr>
          </a:p>
        </p:txBody>
      </p:sp>
      <p:sp>
        <p:nvSpPr>
          <p:cNvPr id="6" name="Rectangle 5">
            <a:extLst>
              <a:ext uri="{FF2B5EF4-FFF2-40B4-BE49-F238E27FC236}">
                <a16:creationId xmlns:a16="http://schemas.microsoft.com/office/drawing/2014/main" id="{92C4CD18-717E-4178-8D1F-44059068836B}"/>
              </a:ext>
            </a:extLst>
          </p:cNvPr>
          <p:cNvSpPr/>
          <p:nvPr/>
        </p:nvSpPr>
        <p:spPr>
          <a:xfrm>
            <a:off x="4350405" y="2892568"/>
            <a:ext cx="7163963" cy="369332"/>
          </a:xfrm>
          <a:prstGeom prst="rect">
            <a:avLst/>
          </a:prstGeom>
        </p:spPr>
        <p:txBody>
          <a:bodyPr wrap="square">
            <a:spAutoFit/>
          </a:bodyPr>
          <a:lstStyle/>
          <a:p>
            <a:pPr marL="285750" indent="-285750">
              <a:buFont typeface="Wingdings" panose="05000000000000000000" pitchFamily="2" charset="2"/>
              <a:buChar char="ü"/>
            </a:pPr>
            <a:r>
              <a:rPr lang="en-US" dirty="0">
                <a:latin typeface="Lato Light"/>
              </a:rPr>
              <a:t>User can create an account along with a private playlist.</a:t>
            </a:r>
          </a:p>
        </p:txBody>
      </p:sp>
      <p:sp>
        <p:nvSpPr>
          <p:cNvPr id="11" name="Rectangle 10">
            <a:extLst>
              <a:ext uri="{FF2B5EF4-FFF2-40B4-BE49-F238E27FC236}">
                <a16:creationId xmlns:a16="http://schemas.microsoft.com/office/drawing/2014/main" id="{0ECCBBD4-64E0-4D28-80F8-B0CF85D888D9}"/>
              </a:ext>
            </a:extLst>
          </p:cNvPr>
          <p:cNvSpPr/>
          <p:nvPr/>
        </p:nvSpPr>
        <p:spPr>
          <a:xfrm>
            <a:off x="4362491" y="3272935"/>
            <a:ext cx="7163962" cy="646331"/>
          </a:xfrm>
          <a:prstGeom prst="rect">
            <a:avLst/>
          </a:prstGeom>
        </p:spPr>
        <p:txBody>
          <a:bodyPr wrap="square">
            <a:spAutoFit/>
          </a:bodyPr>
          <a:lstStyle/>
          <a:p>
            <a:pPr marL="285750" indent="-285750">
              <a:buFont typeface="Wingdings" panose="05000000000000000000" pitchFamily="2" charset="2"/>
              <a:buChar char="ü"/>
            </a:pPr>
            <a:r>
              <a:rPr lang="en-US" dirty="0">
                <a:latin typeface="Lato Light"/>
              </a:rPr>
              <a:t>If user doesn’t provide a profile picture then a default profile picture will be set for an user.</a:t>
            </a:r>
          </a:p>
        </p:txBody>
      </p:sp>
      <p:sp>
        <p:nvSpPr>
          <p:cNvPr id="12" name="Rectangle 11">
            <a:extLst>
              <a:ext uri="{FF2B5EF4-FFF2-40B4-BE49-F238E27FC236}">
                <a16:creationId xmlns:a16="http://schemas.microsoft.com/office/drawing/2014/main" id="{37DD20AE-5D95-4D5D-8AD3-7E1A4E94F196}"/>
              </a:ext>
            </a:extLst>
          </p:cNvPr>
          <p:cNvSpPr/>
          <p:nvPr/>
        </p:nvSpPr>
        <p:spPr>
          <a:xfrm>
            <a:off x="4362491" y="3961118"/>
            <a:ext cx="6835754" cy="646331"/>
          </a:xfrm>
          <a:prstGeom prst="rect">
            <a:avLst/>
          </a:prstGeom>
        </p:spPr>
        <p:txBody>
          <a:bodyPr wrap="square">
            <a:spAutoFit/>
          </a:bodyPr>
          <a:lstStyle/>
          <a:p>
            <a:pPr marL="285750" indent="-285750">
              <a:buFont typeface="Wingdings" panose="05000000000000000000" pitchFamily="2" charset="2"/>
              <a:buChar char="ü"/>
            </a:pPr>
            <a:r>
              <a:rPr lang="en-US" dirty="0">
                <a:latin typeface="Lato Light"/>
                <a:ea typeface="Calibri" panose="020F0502020204030204" pitchFamily="34" charset="0"/>
              </a:rPr>
              <a:t>It is mentioned that password of an user will be encrypted using SHA-1 algorithm </a:t>
            </a:r>
            <a:endParaRPr lang="en-US" dirty="0">
              <a:latin typeface="Lato Light"/>
            </a:endParaRPr>
          </a:p>
        </p:txBody>
      </p:sp>
      <p:sp>
        <p:nvSpPr>
          <p:cNvPr id="18" name="Rectangle 17">
            <a:extLst>
              <a:ext uri="{FF2B5EF4-FFF2-40B4-BE49-F238E27FC236}">
                <a16:creationId xmlns:a16="http://schemas.microsoft.com/office/drawing/2014/main" id="{12C23E4C-9652-440D-B3A5-FD39F175F4BD}"/>
              </a:ext>
            </a:extLst>
          </p:cNvPr>
          <p:cNvSpPr/>
          <p:nvPr/>
        </p:nvSpPr>
        <p:spPr>
          <a:xfrm>
            <a:off x="4350405" y="4649301"/>
            <a:ext cx="7232991" cy="646331"/>
          </a:xfrm>
          <a:prstGeom prst="rect">
            <a:avLst/>
          </a:prstGeom>
        </p:spPr>
        <p:txBody>
          <a:bodyPr wrap="square">
            <a:spAutoFit/>
          </a:bodyPr>
          <a:lstStyle/>
          <a:p>
            <a:pPr marL="285750" indent="-285750">
              <a:buFont typeface="Wingdings" panose="05000000000000000000" pitchFamily="2" charset="2"/>
              <a:buChar char="ü"/>
            </a:pPr>
            <a:r>
              <a:rPr lang="en-US" dirty="0">
                <a:latin typeface="Lato Light"/>
              </a:rPr>
              <a:t>User will also not be able to create an account if he/she will provide a duplicate </a:t>
            </a:r>
            <a:r>
              <a:rPr lang="en-US" dirty="0" err="1">
                <a:latin typeface="Lato Light"/>
              </a:rPr>
              <a:t>userID</a:t>
            </a:r>
            <a:r>
              <a:rPr lang="en-US" dirty="0">
                <a:latin typeface="Lato Light"/>
              </a:rPr>
              <a:t>.</a:t>
            </a:r>
          </a:p>
        </p:txBody>
      </p:sp>
      <p:sp>
        <p:nvSpPr>
          <p:cNvPr id="22" name="Rectangle 21">
            <a:extLst>
              <a:ext uri="{FF2B5EF4-FFF2-40B4-BE49-F238E27FC236}">
                <a16:creationId xmlns:a16="http://schemas.microsoft.com/office/drawing/2014/main" id="{DA7EDAC5-7B4F-428E-A46F-4989E9776088}"/>
              </a:ext>
            </a:extLst>
          </p:cNvPr>
          <p:cNvSpPr/>
          <p:nvPr/>
        </p:nvSpPr>
        <p:spPr>
          <a:xfrm>
            <a:off x="4161101" y="5411491"/>
            <a:ext cx="5742913" cy="369332"/>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q"/>
            </a:pPr>
            <a:r>
              <a:rPr lang="en-US" altLang="en-US" b="1" dirty="0">
                <a:latin typeface="Lato" panose="020F0502020204030203"/>
                <a:ea typeface="Calibri" panose="020F0502020204030204" pitchFamily="34" charset="0"/>
                <a:cs typeface="Times New Roman" panose="02020603050405020304" pitchFamily="18" charset="0"/>
              </a:rPr>
              <a:t>Login</a:t>
            </a:r>
            <a:endParaRPr lang="en-US" altLang="en-US" sz="1050" dirty="0">
              <a:latin typeface="Lato" panose="020F0502020204030203"/>
            </a:endParaRPr>
          </a:p>
        </p:txBody>
      </p:sp>
      <p:sp>
        <p:nvSpPr>
          <p:cNvPr id="23" name="Rectangle 22">
            <a:extLst>
              <a:ext uri="{FF2B5EF4-FFF2-40B4-BE49-F238E27FC236}">
                <a16:creationId xmlns:a16="http://schemas.microsoft.com/office/drawing/2014/main" id="{D1623686-96D1-4328-A741-EFED7231BA1C}"/>
              </a:ext>
            </a:extLst>
          </p:cNvPr>
          <p:cNvSpPr/>
          <p:nvPr/>
        </p:nvSpPr>
        <p:spPr>
          <a:xfrm>
            <a:off x="4362491" y="5824757"/>
            <a:ext cx="6096000" cy="646331"/>
          </a:xfrm>
          <a:prstGeom prst="rect">
            <a:avLst/>
          </a:prstGeom>
        </p:spPr>
        <p:txBody>
          <a:bodyPr>
            <a:spAutoFit/>
          </a:bodyPr>
          <a:lstStyle/>
          <a:p>
            <a:pPr marL="285750" indent="-285750">
              <a:buFont typeface="Wingdings" panose="05000000000000000000" pitchFamily="2" charset="2"/>
              <a:buChar char="ü"/>
            </a:pPr>
            <a:r>
              <a:rPr lang="en-US" dirty="0">
                <a:latin typeface="Lato Light"/>
                <a:ea typeface="Calibri" panose="020F0502020204030204" pitchFamily="34" charset="0"/>
              </a:rPr>
              <a:t>User can login into MUSIC HUNTER using his/her </a:t>
            </a:r>
            <a:r>
              <a:rPr lang="en-US" dirty="0" err="1">
                <a:latin typeface="Lato Light"/>
                <a:ea typeface="Calibri" panose="020F0502020204030204" pitchFamily="34" charset="0"/>
              </a:rPr>
              <a:t>userID</a:t>
            </a:r>
            <a:r>
              <a:rPr lang="en-US" dirty="0">
                <a:latin typeface="Lato Light"/>
                <a:ea typeface="Calibri" panose="020F0502020204030204" pitchFamily="34" charset="0"/>
              </a:rPr>
              <a:t> and password. </a:t>
            </a:r>
            <a:endParaRPr lang="en-US" dirty="0">
              <a:latin typeface="Lato Light"/>
            </a:endParaRPr>
          </a:p>
        </p:txBody>
      </p:sp>
    </p:spTree>
    <p:extLst>
      <p:ext uri="{BB962C8B-B14F-4D97-AF65-F5344CB8AC3E}">
        <p14:creationId xmlns:p14="http://schemas.microsoft.com/office/powerpoint/2010/main" val="449318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Project overview</a:t>
            </a:r>
          </a:p>
        </p:txBody>
      </p:sp>
      <p:sp>
        <p:nvSpPr>
          <p:cNvPr id="5" name="TextBox 4">
            <a:extLst>
              <a:ext uri="{FF2B5EF4-FFF2-40B4-BE49-F238E27FC236}">
                <a16:creationId xmlns:a16="http://schemas.microsoft.com/office/drawing/2014/main" id="{4F4FE847-2EAF-4943-BB52-7CFC57E7B21F}"/>
              </a:ext>
            </a:extLst>
          </p:cNvPr>
          <p:cNvSpPr txBox="1"/>
          <p:nvPr/>
        </p:nvSpPr>
        <p:spPr>
          <a:xfrm>
            <a:off x="6187440" y="1305778"/>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9106080" y="1033243"/>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sp>
        <p:nvSpPr>
          <p:cNvPr id="7" name="Rectangle 6">
            <a:extLst>
              <a:ext uri="{FF2B5EF4-FFF2-40B4-BE49-F238E27FC236}">
                <a16:creationId xmlns:a16="http://schemas.microsoft.com/office/drawing/2014/main" id="{6640B490-C1E4-4E37-BA1D-BCBBCB942055}"/>
              </a:ext>
            </a:extLst>
          </p:cNvPr>
          <p:cNvSpPr/>
          <p:nvPr/>
        </p:nvSpPr>
        <p:spPr>
          <a:xfrm>
            <a:off x="4071466" y="2006840"/>
            <a:ext cx="5742913" cy="369332"/>
          </a:xfrm>
          <a:prstGeom prst="rect">
            <a:avLst/>
          </a:prstGeom>
        </p:spPr>
        <p:txBody>
          <a:bodyPr wrap="square">
            <a:spAutoFit/>
          </a:bodyPr>
          <a:lstStyle/>
          <a:p>
            <a:pPr lvl="0" eaLnBrk="0" fontAlgn="base" hangingPunct="0">
              <a:spcBef>
                <a:spcPct val="0"/>
              </a:spcBef>
              <a:spcAft>
                <a:spcPct val="0"/>
              </a:spcAft>
            </a:pPr>
            <a:r>
              <a:rPr lang="en-US" altLang="en-US" b="1" dirty="0">
                <a:latin typeface="Lato Light"/>
                <a:ea typeface="Calibri" panose="020F0502020204030204" pitchFamily="34" charset="0"/>
                <a:cs typeface="Times New Roman" panose="02020603050405020304" pitchFamily="18" charset="0"/>
              </a:rPr>
              <a:t>Sever</a:t>
            </a:r>
            <a:endParaRPr lang="en-US" altLang="en-US" sz="1050" dirty="0">
              <a:latin typeface="Lato Light"/>
            </a:endParaRPr>
          </a:p>
        </p:txBody>
      </p:sp>
      <p:sp>
        <p:nvSpPr>
          <p:cNvPr id="2" name="Rectangle 1">
            <a:extLst>
              <a:ext uri="{FF2B5EF4-FFF2-40B4-BE49-F238E27FC236}">
                <a16:creationId xmlns:a16="http://schemas.microsoft.com/office/drawing/2014/main" id="{56AB58F0-CDBC-4FBC-9A43-882DA02588FB}"/>
              </a:ext>
            </a:extLst>
          </p:cNvPr>
          <p:cNvSpPr>
            <a:spLocks noChangeArrowheads="1"/>
          </p:cNvSpPr>
          <p:nvPr/>
        </p:nvSpPr>
        <p:spPr bwMode="auto">
          <a:xfrm>
            <a:off x="4145280" y="2514323"/>
            <a:ext cx="7112000" cy="270843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ServerSocket</a:t>
            </a: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server = </a:t>
            </a: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new </a:t>
            </a:r>
            <a:r>
              <a:rPr kumimoji="0" lang="en-US" altLang="en-US" sz="16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ServerSocket</a:t>
            </a: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(PORT);</a:t>
            </a:r>
            <a:b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b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while</a:t>
            </a: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true</a:t>
            </a: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System.</a:t>
            </a:r>
            <a:r>
              <a:rPr kumimoji="0" lang="en-US" altLang="en-US" sz="1600" b="0" i="1"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out</a:t>
            </a:r>
            <a:r>
              <a:rPr kumimoji="0" lang="en-US" altLang="en-US" sz="16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.println</a:t>
            </a: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"Waiting for connection..."</a:t>
            </a: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Socket client = </a:t>
            </a:r>
            <a:r>
              <a:rPr kumimoji="0" lang="en-US" altLang="en-US" sz="16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server.accept</a:t>
            </a: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System.</a:t>
            </a:r>
            <a:r>
              <a:rPr kumimoji="0" lang="en-US" altLang="en-US" sz="1600" b="0" i="1"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out</a:t>
            </a:r>
            <a:r>
              <a:rPr kumimoji="0" lang="en-US" altLang="en-US" sz="16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.println</a:t>
            </a: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"Connected with: " </a:t>
            </a: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client.toString</a:t>
            </a: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Thread </a:t>
            </a:r>
            <a:r>
              <a:rPr kumimoji="0" lang="en-US" altLang="en-US" sz="16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eachClient</a:t>
            </a: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 </a:t>
            </a: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new </a:t>
            </a: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Controller(client)</a:t>
            </a: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eachClient.start</a:t>
            </a: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b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chemeClr val="tx1"/>
                </a:solidFill>
                <a:effectLst/>
                <a:latin typeface="Consolas" panose="020B0609020204030204" pitchFamily="49" charset="0"/>
              </a:rPr>
              <a:t> </a:t>
            </a:r>
          </a:p>
        </p:txBody>
      </p:sp>
      <p:sp>
        <p:nvSpPr>
          <p:cNvPr id="8" name="Rectangle 7">
            <a:extLst>
              <a:ext uri="{FF2B5EF4-FFF2-40B4-BE49-F238E27FC236}">
                <a16:creationId xmlns:a16="http://schemas.microsoft.com/office/drawing/2014/main" id="{45E6B7DD-F111-4AAC-BCEC-3D76D0759E1F}"/>
              </a:ext>
            </a:extLst>
          </p:cNvPr>
          <p:cNvSpPr/>
          <p:nvPr/>
        </p:nvSpPr>
        <p:spPr>
          <a:xfrm>
            <a:off x="4041256" y="5471965"/>
            <a:ext cx="7320047" cy="923330"/>
          </a:xfrm>
          <a:prstGeom prst="rect">
            <a:avLst/>
          </a:prstGeom>
        </p:spPr>
        <p:txBody>
          <a:bodyPr wrap="square">
            <a:spAutoFit/>
          </a:bodyPr>
          <a:lstStyle/>
          <a:p>
            <a:pPr algn="just"/>
            <a:r>
              <a:rPr lang="en-US" dirty="0">
                <a:latin typeface="Lato Light"/>
              </a:rPr>
              <a:t>Server is for handle user account and user playlist.</a:t>
            </a:r>
          </a:p>
          <a:p>
            <a:pPr algn="just"/>
            <a:endParaRPr lang="en-US" dirty="0">
              <a:latin typeface="Lato Light"/>
            </a:endParaRPr>
          </a:p>
          <a:p>
            <a:pPr algn="just"/>
            <a:r>
              <a:rPr lang="en-US" dirty="0">
                <a:latin typeface="Lato Light"/>
              </a:rPr>
              <a:t>First it take a request from client and run a thread for each client.</a:t>
            </a:r>
          </a:p>
        </p:txBody>
      </p:sp>
    </p:spTree>
    <p:extLst>
      <p:ext uri="{BB962C8B-B14F-4D97-AF65-F5344CB8AC3E}">
        <p14:creationId xmlns:p14="http://schemas.microsoft.com/office/powerpoint/2010/main" val="286627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Project overview</a:t>
            </a:r>
          </a:p>
        </p:txBody>
      </p:sp>
      <p:sp>
        <p:nvSpPr>
          <p:cNvPr id="5" name="TextBox 4">
            <a:extLst>
              <a:ext uri="{FF2B5EF4-FFF2-40B4-BE49-F238E27FC236}">
                <a16:creationId xmlns:a16="http://schemas.microsoft.com/office/drawing/2014/main" id="{4F4FE847-2EAF-4943-BB52-7CFC57E7B21F}"/>
              </a:ext>
            </a:extLst>
          </p:cNvPr>
          <p:cNvSpPr txBox="1"/>
          <p:nvPr/>
        </p:nvSpPr>
        <p:spPr>
          <a:xfrm>
            <a:off x="6187440" y="1305778"/>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9106080" y="1033243"/>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sp>
        <p:nvSpPr>
          <p:cNvPr id="7" name="Rectangle 6">
            <a:extLst>
              <a:ext uri="{FF2B5EF4-FFF2-40B4-BE49-F238E27FC236}">
                <a16:creationId xmlns:a16="http://schemas.microsoft.com/office/drawing/2014/main" id="{6640B490-C1E4-4E37-BA1D-BCBBCB942055}"/>
              </a:ext>
            </a:extLst>
          </p:cNvPr>
          <p:cNvSpPr/>
          <p:nvPr/>
        </p:nvSpPr>
        <p:spPr>
          <a:xfrm>
            <a:off x="4071466" y="2006840"/>
            <a:ext cx="5742913" cy="369332"/>
          </a:xfrm>
          <a:prstGeom prst="rect">
            <a:avLst/>
          </a:prstGeom>
        </p:spPr>
        <p:txBody>
          <a:bodyPr wrap="square">
            <a:spAutoFit/>
          </a:bodyPr>
          <a:lstStyle/>
          <a:p>
            <a:pPr lvl="0" eaLnBrk="0" fontAlgn="base" hangingPunct="0">
              <a:spcBef>
                <a:spcPct val="0"/>
              </a:spcBef>
              <a:spcAft>
                <a:spcPct val="0"/>
              </a:spcAft>
            </a:pPr>
            <a:r>
              <a:rPr lang="en-US" altLang="en-US" b="1" dirty="0">
                <a:latin typeface="Lato Light"/>
                <a:ea typeface="Calibri" panose="020F0502020204030204" pitchFamily="34" charset="0"/>
                <a:cs typeface="Times New Roman" panose="02020603050405020304" pitchFamily="18" charset="0"/>
              </a:rPr>
              <a:t>Sever</a:t>
            </a:r>
            <a:endParaRPr lang="en-US" altLang="en-US" sz="1050" dirty="0">
              <a:latin typeface="Lato Light"/>
            </a:endParaRPr>
          </a:p>
        </p:txBody>
      </p:sp>
      <p:sp>
        <p:nvSpPr>
          <p:cNvPr id="8" name="Rectangle 7">
            <a:extLst>
              <a:ext uri="{FF2B5EF4-FFF2-40B4-BE49-F238E27FC236}">
                <a16:creationId xmlns:a16="http://schemas.microsoft.com/office/drawing/2014/main" id="{45E6B7DD-F111-4AAC-BCEC-3D76D0759E1F}"/>
              </a:ext>
            </a:extLst>
          </p:cNvPr>
          <p:cNvSpPr/>
          <p:nvPr/>
        </p:nvSpPr>
        <p:spPr>
          <a:xfrm>
            <a:off x="4163936" y="5513558"/>
            <a:ext cx="7320047" cy="646331"/>
          </a:xfrm>
          <a:prstGeom prst="rect">
            <a:avLst/>
          </a:prstGeom>
        </p:spPr>
        <p:txBody>
          <a:bodyPr wrap="square">
            <a:spAutoFit/>
          </a:bodyPr>
          <a:lstStyle/>
          <a:p>
            <a:pPr algn="just"/>
            <a:r>
              <a:rPr lang="en-US" dirty="0">
                <a:latin typeface="Lato Light"/>
              </a:rPr>
              <a:t>To send and receive data, server and client use a class called </a:t>
            </a:r>
            <a:r>
              <a:rPr lang="en-US" b="1" dirty="0" err="1">
                <a:latin typeface="Lato Light"/>
              </a:rPr>
              <a:t>ObjectPacking</a:t>
            </a:r>
            <a:r>
              <a:rPr lang="en-US" b="1" dirty="0">
                <a:latin typeface="Lato Light"/>
              </a:rPr>
              <a:t>.</a:t>
            </a:r>
          </a:p>
        </p:txBody>
      </p:sp>
      <p:sp>
        <p:nvSpPr>
          <p:cNvPr id="4" name="Rectangle 1">
            <a:extLst>
              <a:ext uri="{FF2B5EF4-FFF2-40B4-BE49-F238E27FC236}">
                <a16:creationId xmlns:a16="http://schemas.microsoft.com/office/drawing/2014/main" id="{41CE5523-9116-44C2-AAEA-35DC409C1B17}"/>
              </a:ext>
            </a:extLst>
          </p:cNvPr>
          <p:cNvSpPr>
            <a:spLocks noChangeArrowheads="1"/>
          </p:cNvSpPr>
          <p:nvPr/>
        </p:nvSpPr>
        <p:spPr bwMode="auto">
          <a:xfrm>
            <a:off x="4163937" y="2498681"/>
            <a:ext cx="7320047" cy="24622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public class </a:t>
            </a:r>
            <a:r>
              <a:rPr kumimoji="0" lang="en-US" altLang="en-US" sz="16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ObjectPacking</a:t>
            </a: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implements </a:t>
            </a: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Serializable {</a:t>
            </a:r>
            <a:b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b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public </a:t>
            </a: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String </a:t>
            </a:r>
            <a:r>
              <a:rPr kumimoji="0" lang="en-US" altLang="en-US" sz="16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command</a:t>
            </a: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public </a:t>
            </a: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String </a:t>
            </a:r>
            <a:r>
              <a:rPr kumimoji="0" lang="en-US" altLang="en-US" sz="16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from</a:t>
            </a: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public </a:t>
            </a: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String </a:t>
            </a:r>
            <a:r>
              <a:rPr kumimoji="0" lang="en-US" altLang="en-US" sz="16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to</a:t>
            </a: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public </a:t>
            </a: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String </a:t>
            </a:r>
            <a:r>
              <a:rPr kumimoji="0" lang="en-US" altLang="en-US" sz="16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comment</a:t>
            </a: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b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public </a:t>
            </a: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Object </a:t>
            </a:r>
            <a:r>
              <a:rPr kumimoji="0" lang="en-US" altLang="en-US" sz="16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data</a:t>
            </a:r>
            <a: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br>
              <a:rPr kumimoji="0" lang="en-US" altLang="en-US" sz="16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6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3928465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Project overview</a:t>
            </a:r>
          </a:p>
        </p:txBody>
      </p:sp>
      <p:sp>
        <p:nvSpPr>
          <p:cNvPr id="5" name="TextBox 4">
            <a:extLst>
              <a:ext uri="{FF2B5EF4-FFF2-40B4-BE49-F238E27FC236}">
                <a16:creationId xmlns:a16="http://schemas.microsoft.com/office/drawing/2014/main" id="{4F4FE847-2EAF-4943-BB52-7CFC57E7B21F}"/>
              </a:ext>
            </a:extLst>
          </p:cNvPr>
          <p:cNvSpPr txBox="1"/>
          <p:nvPr/>
        </p:nvSpPr>
        <p:spPr>
          <a:xfrm>
            <a:off x="6187440" y="1305778"/>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9106080" y="1033243"/>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sp>
        <p:nvSpPr>
          <p:cNvPr id="7" name="Rectangle 6">
            <a:extLst>
              <a:ext uri="{FF2B5EF4-FFF2-40B4-BE49-F238E27FC236}">
                <a16:creationId xmlns:a16="http://schemas.microsoft.com/office/drawing/2014/main" id="{6640B490-C1E4-4E37-BA1D-BCBBCB942055}"/>
              </a:ext>
            </a:extLst>
          </p:cNvPr>
          <p:cNvSpPr/>
          <p:nvPr/>
        </p:nvSpPr>
        <p:spPr>
          <a:xfrm>
            <a:off x="4071466" y="2006840"/>
            <a:ext cx="5742913" cy="369332"/>
          </a:xfrm>
          <a:prstGeom prst="rect">
            <a:avLst/>
          </a:prstGeom>
        </p:spPr>
        <p:txBody>
          <a:bodyPr wrap="square">
            <a:spAutoFit/>
          </a:bodyPr>
          <a:lstStyle/>
          <a:p>
            <a:pPr lvl="0" eaLnBrk="0" fontAlgn="base" hangingPunct="0">
              <a:spcBef>
                <a:spcPct val="0"/>
              </a:spcBef>
              <a:spcAft>
                <a:spcPct val="0"/>
              </a:spcAft>
            </a:pPr>
            <a:r>
              <a:rPr lang="en-US" altLang="en-US" b="1" dirty="0">
                <a:latin typeface="Lato Light"/>
                <a:ea typeface="Calibri" panose="020F0502020204030204" pitchFamily="34" charset="0"/>
                <a:cs typeface="Times New Roman" panose="02020603050405020304" pitchFamily="18" charset="0"/>
              </a:rPr>
              <a:t>Sever</a:t>
            </a:r>
            <a:endParaRPr lang="en-US" altLang="en-US" sz="1050" dirty="0">
              <a:latin typeface="Lato Light"/>
            </a:endParaRPr>
          </a:p>
        </p:txBody>
      </p:sp>
      <p:sp>
        <p:nvSpPr>
          <p:cNvPr id="8" name="Rectangle 7">
            <a:extLst>
              <a:ext uri="{FF2B5EF4-FFF2-40B4-BE49-F238E27FC236}">
                <a16:creationId xmlns:a16="http://schemas.microsoft.com/office/drawing/2014/main" id="{45E6B7DD-F111-4AAC-BCEC-3D76D0759E1F}"/>
              </a:ext>
            </a:extLst>
          </p:cNvPr>
          <p:cNvSpPr/>
          <p:nvPr/>
        </p:nvSpPr>
        <p:spPr>
          <a:xfrm>
            <a:off x="3835948" y="4878940"/>
            <a:ext cx="7878532" cy="2031325"/>
          </a:xfrm>
          <a:prstGeom prst="rect">
            <a:avLst/>
          </a:prstGeom>
        </p:spPr>
        <p:txBody>
          <a:bodyPr wrap="square">
            <a:spAutoFit/>
          </a:bodyPr>
          <a:lstStyle/>
          <a:p>
            <a:pPr algn="just"/>
            <a:r>
              <a:rPr lang="en-US" dirty="0">
                <a:latin typeface="Lato Light"/>
              </a:rPr>
              <a:t>This is one kind of packet where “command” attribute represent which task have to perform in the server. “from” and “to” attribute represent from and destination and if user have any comment about packet he/she can put that comment in “comment” attribute. It is optional. And finally the “data” attribute hold the actual data.</a:t>
            </a:r>
          </a:p>
          <a:p>
            <a:pPr algn="just"/>
            <a:r>
              <a:rPr lang="en-US" dirty="0">
                <a:latin typeface="Lato Light"/>
              </a:rPr>
              <a:t>Client or Server make an object of </a:t>
            </a:r>
            <a:r>
              <a:rPr lang="en-US" dirty="0" err="1">
                <a:latin typeface="Lato Light"/>
              </a:rPr>
              <a:t>ObjectPacking</a:t>
            </a:r>
            <a:r>
              <a:rPr lang="en-US" dirty="0">
                <a:latin typeface="Lato Light"/>
              </a:rPr>
              <a:t> class and send it throw the socket.</a:t>
            </a:r>
          </a:p>
        </p:txBody>
      </p:sp>
      <p:sp>
        <p:nvSpPr>
          <p:cNvPr id="2" name="Rectangle 1">
            <a:extLst>
              <a:ext uri="{FF2B5EF4-FFF2-40B4-BE49-F238E27FC236}">
                <a16:creationId xmlns:a16="http://schemas.microsoft.com/office/drawing/2014/main" id="{B34E992F-9071-46F3-8E71-FE177FCB2994}"/>
              </a:ext>
            </a:extLst>
          </p:cNvPr>
          <p:cNvSpPr>
            <a:spLocks noChangeArrowheads="1"/>
          </p:cNvSpPr>
          <p:nvPr/>
        </p:nvSpPr>
        <p:spPr bwMode="auto">
          <a:xfrm>
            <a:off x="3962890" y="2385345"/>
            <a:ext cx="7378759" cy="236988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if</a:t>
            </a:r>
            <a:r>
              <a:rPr kumimoji="0" lang="en-US" altLang="en-US" sz="11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1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object.</a:t>
            </a:r>
            <a:r>
              <a:rPr kumimoji="0" lang="en-US" altLang="en-US" sz="11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command</a:t>
            </a:r>
            <a:r>
              <a:rPr kumimoji="0" lang="en-US" altLang="en-US" sz="11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.equals</a:t>
            </a:r>
            <a:r>
              <a:rPr kumimoji="0" lang="en-US" altLang="en-US" sz="11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100" b="0" i="0" u="none" strike="noStrike" cap="none" normalizeH="0" baseline="0" dirty="0" err="1">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createAccount</a:t>
            </a:r>
            <a:r>
              <a:rPr kumimoji="0" lang="en-US" altLang="en-US" sz="1100" b="0" i="0" u="none" strike="noStrike" cap="none" normalizeH="0" baseline="0" dirty="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User </a:t>
            </a:r>
            <a:r>
              <a:rPr kumimoji="0" lang="en-US" altLang="en-US" sz="11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user</a:t>
            </a:r>
            <a:r>
              <a:rPr kumimoji="0" lang="en-US" altLang="en-US" sz="11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 (User)</a:t>
            </a:r>
            <a:r>
              <a:rPr kumimoji="0" lang="en-US" altLang="en-US" sz="11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object.</a:t>
            </a:r>
            <a:r>
              <a:rPr kumimoji="0" lang="en-US" altLang="en-US" sz="11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data</a:t>
            </a:r>
            <a: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Account acc = </a:t>
            </a:r>
            <a: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new </a:t>
            </a:r>
            <a:r>
              <a:rPr kumimoji="0" lang="en-US" altLang="en-US" sz="11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Account()</a:t>
            </a:r>
            <a: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Boolean feedback = </a:t>
            </a:r>
            <a:r>
              <a:rPr kumimoji="0" lang="en-US" altLang="en-US" sz="11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acc.createAccount</a:t>
            </a:r>
            <a:r>
              <a:rPr kumimoji="0" lang="en-US" altLang="en-US" sz="11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(user)</a:t>
            </a:r>
            <a: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b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response.</a:t>
            </a:r>
            <a:r>
              <a:rPr kumimoji="0" lang="en-US" altLang="en-US" sz="11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command</a:t>
            </a:r>
            <a:r>
              <a:rPr kumimoji="0" lang="en-US" altLang="en-US" sz="11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100" b="0" i="0" u="none" strike="noStrike" cap="none" normalizeH="0" baseline="0" dirty="0" err="1">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createAccount</a:t>
            </a:r>
            <a:r>
              <a:rPr kumimoji="0" lang="en-US" altLang="en-US" sz="1100" b="0" i="0" u="none" strike="noStrike" cap="none" normalizeH="0" baseline="0" dirty="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response.</a:t>
            </a:r>
            <a:r>
              <a:rPr kumimoji="0" lang="en-US" altLang="en-US" sz="11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from</a:t>
            </a:r>
            <a:r>
              <a:rPr kumimoji="0" lang="en-US" altLang="en-US" sz="11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"server"</a:t>
            </a:r>
            <a: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response.</a:t>
            </a:r>
            <a:r>
              <a:rPr kumimoji="0" lang="en-US" altLang="en-US" sz="11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to </a:t>
            </a:r>
            <a:r>
              <a:rPr kumimoji="0" lang="en-US" altLang="en-US" sz="11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user.</a:t>
            </a:r>
            <a:r>
              <a:rPr kumimoji="0" lang="en-US" altLang="en-US" sz="11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userID</a:t>
            </a:r>
            <a: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b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if</a:t>
            </a:r>
            <a:r>
              <a:rPr kumimoji="0" lang="en-US" altLang="en-US" sz="11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(feedback) </a:t>
            </a:r>
            <a:r>
              <a:rPr kumimoji="0" lang="en-US" altLang="en-US" sz="11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response.</a:t>
            </a:r>
            <a:r>
              <a:rPr kumimoji="0" lang="en-US" altLang="en-US" sz="11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comment</a:t>
            </a:r>
            <a:r>
              <a:rPr kumimoji="0" lang="en-US" altLang="en-US" sz="11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"true"</a:t>
            </a:r>
            <a: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else </a:t>
            </a:r>
            <a:r>
              <a:rPr kumimoji="0" lang="en-US" altLang="en-US" sz="11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response.</a:t>
            </a:r>
            <a:r>
              <a:rPr kumimoji="0" lang="en-US" altLang="en-US" sz="11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comment</a:t>
            </a:r>
            <a:r>
              <a:rPr kumimoji="0" lang="en-US" altLang="en-US" sz="11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100" b="0" i="0" u="none" strike="noStrike" cap="none" normalizeH="0" baseline="0" dirty="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"false"</a:t>
            </a:r>
            <a: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1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br>
              <a:rPr kumimoji="0" lang="en-US" altLang="en-US" sz="11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11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3154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Background study</a:t>
            </a:r>
          </a:p>
        </p:txBody>
      </p:sp>
      <p:sp>
        <p:nvSpPr>
          <p:cNvPr id="4" name="Rectangle 3">
            <a:extLst>
              <a:ext uri="{FF2B5EF4-FFF2-40B4-BE49-F238E27FC236}">
                <a16:creationId xmlns:a16="http://schemas.microsoft.com/office/drawing/2014/main" id="{2470A655-1B7B-4804-84E1-283AD81EA668}"/>
              </a:ext>
            </a:extLst>
          </p:cNvPr>
          <p:cNvSpPr/>
          <p:nvPr/>
        </p:nvSpPr>
        <p:spPr>
          <a:xfrm>
            <a:off x="6096000" y="2006843"/>
            <a:ext cx="5833144" cy="456215"/>
          </a:xfrm>
          <a:prstGeom prst="rect">
            <a:avLst/>
          </a:prstGeom>
        </p:spPr>
        <p:txBody>
          <a:bodyPr wrap="square">
            <a:spAutoFit/>
          </a:bodyPr>
          <a:lstStyle/>
          <a:p>
            <a:pPr marL="171450" indent="-171450" algn="just">
              <a:lnSpc>
                <a:spcPct val="150000"/>
              </a:lnSpc>
              <a:buFont typeface="Wingdings" panose="05000000000000000000" pitchFamily="2" charset="2"/>
              <a:buChar char="q"/>
              <a:defRPr/>
            </a:pPr>
            <a:r>
              <a:rPr lang="en-US" dirty="0">
                <a:latin typeface="Ebrima" panose="02000000000000000000" pitchFamily="2" charset="0"/>
                <a:ea typeface="Ebrima" panose="02000000000000000000" pitchFamily="2" charset="0"/>
                <a:cs typeface="Ebrima" panose="02000000000000000000" pitchFamily="2" charset="0"/>
              </a:rPr>
              <a:t> </a:t>
            </a:r>
            <a:r>
              <a:rPr lang="en-US" b="1" dirty="0">
                <a:latin typeface="Ebrima" panose="02000000000000000000" pitchFamily="2" charset="0"/>
                <a:ea typeface="Ebrima" panose="02000000000000000000" pitchFamily="2" charset="0"/>
                <a:cs typeface="Ebrima" panose="02000000000000000000" pitchFamily="2" charset="0"/>
              </a:rPr>
              <a:t>Morphological Image Processing</a:t>
            </a:r>
          </a:p>
        </p:txBody>
      </p:sp>
      <p:sp>
        <p:nvSpPr>
          <p:cNvPr id="5" name="TextBox 4">
            <a:extLst>
              <a:ext uri="{FF2B5EF4-FFF2-40B4-BE49-F238E27FC236}">
                <a16:creationId xmlns:a16="http://schemas.microsoft.com/office/drawing/2014/main" id="{4F4FE847-2EAF-4943-BB52-7CFC57E7B21F}"/>
              </a:ext>
            </a:extLst>
          </p:cNvPr>
          <p:cNvSpPr txBox="1"/>
          <p:nvPr/>
        </p:nvSpPr>
        <p:spPr>
          <a:xfrm>
            <a:off x="6142658" y="1205726"/>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9012485" y="994823"/>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sp>
        <p:nvSpPr>
          <p:cNvPr id="18" name="Rectangle 17">
            <a:extLst>
              <a:ext uri="{FF2B5EF4-FFF2-40B4-BE49-F238E27FC236}">
                <a16:creationId xmlns:a16="http://schemas.microsoft.com/office/drawing/2014/main" id="{37147B2F-7860-460F-96DA-B187502CC85D}"/>
              </a:ext>
            </a:extLst>
          </p:cNvPr>
          <p:cNvSpPr/>
          <p:nvPr/>
        </p:nvSpPr>
        <p:spPr>
          <a:xfrm>
            <a:off x="6487485" y="2489943"/>
            <a:ext cx="5833144" cy="369332"/>
          </a:xfrm>
          <a:prstGeom prst="rect">
            <a:avLst/>
          </a:prstGeom>
        </p:spPr>
        <p:txBody>
          <a:bodyPr wrap="square">
            <a:spAutoFit/>
          </a:bodyPr>
          <a:lstStyle/>
          <a:p>
            <a:pPr marL="285750" indent="-285750">
              <a:buFont typeface="Wingdings" panose="05000000000000000000" pitchFamily="2" charset="2"/>
              <a:buChar char="ü"/>
            </a:pPr>
            <a:r>
              <a:rPr lang="en-US" b="1" dirty="0">
                <a:latin typeface="Ebrima" panose="02000000000000000000" pitchFamily="2" charset="0"/>
                <a:ea typeface="Ebrima" panose="02000000000000000000" pitchFamily="2" charset="0"/>
                <a:cs typeface="Ebrima" panose="02000000000000000000" pitchFamily="2" charset="0"/>
              </a:rPr>
              <a:t>Erosion</a:t>
            </a:r>
          </a:p>
        </p:txBody>
      </p:sp>
      <p:sp>
        <p:nvSpPr>
          <p:cNvPr id="19" name="Rectangle 18">
            <a:extLst>
              <a:ext uri="{FF2B5EF4-FFF2-40B4-BE49-F238E27FC236}">
                <a16:creationId xmlns:a16="http://schemas.microsoft.com/office/drawing/2014/main" id="{8FA096A2-63D0-4780-9719-80ACE462E013}"/>
              </a:ext>
            </a:extLst>
          </p:cNvPr>
          <p:cNvSpPr/>
          <p:nvPr/>
        </p:nvSpPr>
        <p:spPr>
          <a:xfrm>
            <a:off x="6487485" y="2880749"/>
            <a:ext cx="5833144" cy="369332"/>
          </a:xfrm>
          <a:prstGeom prst="rect">
            <a:avLst/>
          </a:prstGeom>
        </p:spPr>
        <p:txBody>
          <a:bodyPr wrap="square">
            <a:spAutoFit/>
          </a:bodyPr>
          <a:lstStyle/>
          <a:p>
            <a:pPr marL="285750" indent="-285750">
              <a:buFont typeface="Wingdings" panose="05000000000000000000" pitchFamily="2" charset="2"/>
              <a:buChar char="ü"/>
            </a:pPr>
            <a:r>
              <a:rPr lang="en-US" b="1" dirty="0">
                <a:latin typeface="Ebrima" panose="02000000000000000000" pitchFamily="2" charset="0"/>
                <a:ea typeface="Ebrima" panose="02000000000000000000" pitchFamily="2" charset="0"/>
                <a:cs typeface="Ebrima" panose="02000000000000000000" pitchFamily="2" charset="0"/>
              </a:rPr>
              <a:t>Dilation</a:t>
            </a:r>
          </a:p>
        </p:txBody>
      </p:sp>
      <p:sp>
        <p:nvSpPr>
          <p:cNvPr id="20" name="Rectangle 19">
            <a:extLst>
              <a:ext uri="{FF2B5EF4-FFF2-40B4-BE49-F238E27FC236}">
                <a16:creationId xmlns:a16="http://schemas.microsoft.com/office/drawing/2014/main" id="{06DBFE1C-03C9-41CD-A732-92544667EE56}"/>
              </a:ext>
            </a:extLst>
          </p:cNvPr>
          <p:cNvSpPr/>
          <p:nvPr/>
        </p:nvSpPr>
        <p:spPr>
          <a:xfrm>
            <a:off x="6095999" y="3668630"/>
            <a:ext cx="5833144" cy="369332"/>
          </a:xfrm>
          <a:prstGeom prst="rect">
            <a:avLst/>
          </a:prstGeom>
        </p:spPr>
        <p:txBody>
          <a:bodyPr wrap="square">
            <a:spAutoFit/>
          </a:bodyPr>
          <a:lstStyle/>
          <a:p>
            <a:pPr marL="285750" indent="-285750">
              <a:buFont typeface="Wingdings" panose="05000000000000000000" pitchFamily="2" charset="2"/>
              <a:buChar char="q"/>
            </a:pPr>
            <a:r>
              <a:rPr lang="en-US" b="1" dirty="0">
                <a:latin typeface="Ebrima" panose="02000000000000000000" pitchFamily="2" charset="0"/>
                <a:ea typeface="Ebrima" panose="02000000000000000000" pitchFamily="2" charset="0"/>
                <a:cs typeface="Ebrima" panose="02000000000000000000" pitchFamily="2" charset="0"/>
              </a:rPr>
              <a:t>Message Encryption and Decryption</a:t>
            </a:r>
          </a:p>
        </p:txBody>
      </p:sp>
      <p:sp>
        <p:nvSpPr>
          <p:cNvPr id="21" name="Rectangle 20">
            <a:extLst>
              <a:ext uri="{FF2B5EF4-FFF2-40B4-BE49-F238E27FC236}">
                <a16:creationId xmlns:a16="http://schemas.microsoft.com/office/drawing/2014/main" id="{BCA244A6-A3D0-48BF-84FE-F375B1BD8406}"/>
              </a:ext>
            </a:extLst>
          </p:cNvPr>
          <p:cNvSpPr/>
          <p:nvPr/>
        </p:nvSpPr>
        <p:spPr>
          <a:xfrm>
            <a:off x="6487485" y="4059436"/>
            <a:ext cx="5833144" cy="369332"/>
          </a:xfrm>
          <a:prstGeom prst="rect">
            <a:avLst/>
          </a:prstGeom>
        </p:spPr>
        <p:txBody>
          <a:bodyPr wrap="square">
            <a:spAutoFit/>
          </a:bodyPr>
          <a:lstStyle/>
          <a:p>
            <a:pPr marL="285750" indent="-285750">
              <a:buFont typeface="Wingdings" panose="05000000000000000000" pitchFamily="2" charset="2"/>
              <a:buChar char="ü"/>
            </a:pPr>
            <a:r>
              <a:rPr lang="en-US" b="1" dirty="0">
                <a:latin typeface="Ebrima" panose="02000000000000000000" pitchFamily="2" charset="0"/>
                <a:ea typeface="Ebrima" panose="02000000000000000000" pitchFamily="2" charset="0"/>
                <a:cs typeface="Ebrima" panose="02000000000000000000" pitchFamily="2" charset="0"/>
              </a:rPr>
              <a:t>WAV file specifications</a:t>
            </a:r>
          </a:p>
        </p:txBody>
      </p:sp>
      <p:sp>
        <p:nvSpPr>
          <p:cNvPr id="24" name="Rectangle 23">
            <a:extLst>
              <a:ext uri="{FF2B5EF4-FFF2-40B4-BE49-F238E27FC236}">
                <a16:creationId xmlns:a16="http://schemas.microsoft.com/office/drawing/2014/main" id="{65911561-D724-40AB-892D-10FBE0FD95F9}"/>
              </a:ext>
            </a:extLst>
          </p:cNvPr>
          <p:cNvSpPr/>
          <p:nvPr/>
        </p:nvSpPr>
        <p:spPr>
          <a:xfrm>
            <a:off x="6102573" y="5193735"/>
            <a:ext cx="5833144" cy="369332"/>
          </a:xfrm>
          <a:prstGeom prst="rect">
            <a:avLst/>
          </a:prstGeom>
        </p:spPr>
        <p:txBody>
          <a:bodyPr wrap="square">
            <a:spAutoFit/>
          </a:bodyPr>
          <a:lstStyle/>
          <a:p>
            <a:pPr marL="742950" lvl="1" indent="-285750">
              <a:buFont typeface="Wingdings" panose="05000000000000000000" pitchFamily="2" charset="2"/>
              <a:buChar char="ü"/>
            </a:pPr>
            <a:r>
              <a:rPr lang="en-US" b="1" dirty="0">
                <a:latin typeface="Ebrima" panose="02000000000000000000" pitchFamily="2" charset="0"/>
                <a:ea typeface="Ebrima" panose="02000000000000000000" pitchFamily="2" charset="0"/>
                <a:cs typeface="Ebrima" panose="02000000000000000000" pitchFamily="2" charset="0"/>
              </a:rPr>
              <a:t>SHA-1</a:t>
            </a:r>
          </a:p>
        </p:txBody>
      </p:sp>
      <p:sp>
        <p:nvSpPr>
          <p:cNvPr id="25" name="Rectangle 24">
            <a:extLst>
              <a:ext uri="{FF2B5EF4-FFF2-40B4-BE49-F238E27FC236}">
                <a16:creationId xmlns:a16="http://schemas.microsoft.com/office/drawing/2014/main" id="{862F6353-4F88-4C3D-91E2-F64E79A8BD1B}"/>
              </a:ext>
            </a:extLst>
          </p:cNvPr>
          <p:cNvSpPr/>
          <p:nvPr/>
        </p:nvSpPr>
        <p:spPr>
          <a:xfrm>
            <a:off x="6102573" y="4792876"/>
            <a:ext cx="5833144" cy="369332"/>
          </a:xfrm>
          <a:prstGeom prst="rect">
            <a:avLst/>
          </a:prstGeom>
        </p:spPr>
        <p:txBody>
          <a:bodyPr wrap="square">
            <a:spAutoFit/>
          </a:bodyPr>
          <a:lstStyle/>
          <a:p>
            <a:pPr marL="285750" indent="-285750">
              <a:buFont typeface="Wingdings" panose="05000000000000000000" pitchFamily="2" charset="2"/>
              <a:buChar char="q"/>
            </a:pPr>
            <a:r>
              <a:rPr lang="en-US" b="1" dirty="0">
                <a:latin typeface="Ebrima" panose="02000000000000000000" pitchFamily="2" charset="0"/>
                <a:ea typeface="Ebrima" panose="02000000000000000000" pitchFamily="2" charset="0"/>
                <a:cs typeface="Ebrima" panose="02000000000000000000" pitchFamily="2" charset="0"/>
              </a:rPr>
              <a:t>Cryptographic Hash algorithm</a:t>
            </a:r>
          </a:p>
        </p:txBody>
      </p:sp>
    </p:spTree>
    <p:extLst>
      <p:ext uri="{BB962C8B-B14F-4D97-AF65-F5344CB8AC3E}">
        <p14:creationId xmlns:p14="http://schemas.microsoft.com/office/powerpoint/2010/main" val="414125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Project overview</a:t>
            </a:r>
          </a:p>
        </p:txBody>
      </p:sp>
      <p:sp>
        <p:nvSpPr>
          <p:cNvPr id="5" name="TextBox 4">
            <a:extLst>
              <a:ext uri="{FF2B5EF4-FFF2-40B4-BE49-F238E27FC236}">
                <a16:creationId xmlns:a16="http://schemas.microsoft.com/office/drawing/2014/main" id="{4F4FE847-2EAF-4943-BB52-7CFC57E7B21F}"/>
              </a:ext>
            </a:extLst>
          </p:cNvPr>
          <p:cNvSpPr txBox="1"/>
          <p:nvPr/>
        </p:nvSpPr>
        <p:spPr>
          <a:xfrm>
            <a:off x="6187440" y="1305778"/>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9106080" y="1033243"/>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sp>
        <p:nvSpPr>
          <p:cNvPr id="7" name="Rectangle 6">
            <a:extLst>
              <a:ext uri="{FF2B5EF4-FFF2-40B4-BE49-F238E27FC236}">
                <a16:creationId xmlns:a16="http://schemas.microsoft.com/office/drawing/2014/main" id="{6640B490-C1E4-4E37-BA1D-BCBBCB942055}"/>
              </a:ext>
            </a:extLst>
          </p:cNvPr>
          <p:cNvSpPr/>
          <p:nvPr/>
        </p:nvSpPr>
        <p:spPr>
          <a:xfrm>
            <a:off x="4071466" y="2006840"/>
            <a:ext cx="5742913" cy="369332"/>
          </a:xfrm>
          <a:prstGeom prst="rect">
            <a:avLst/>
          </a:prstGeom>
        </p:spPr>
        <p:txBody>
          <a:bodyPr wrap="square">
            <a:spAutoFit/>
          </a:bodyPr>
          <a:lstStyle/>
          <a:p>
            <a:pPr lvl="0" eaLnBrk="0" fontAlgn="base" hangingPunct="0">
              <a:spcBef>
                <a:spcPct val="0"/>
              </a:spcBef>
              <a:spcAft>
                <a:spcPct val="0"/>
              </a:spcAft>
            </a:pPr>
            <a:r>
              <a:rPr lang="en-US" altLang="en-US" b="1" dirty="0">
                <a:latin typeface="Lato Light"/>
                <a:ea typeface="Calibri" panose="020F0502020204030204" pitchFamily="34" charset="0"/>
                <a:cs typeface="Times New Roman" panose="02020603050405020304" pitchFamily="18" charset="0"/>
              </a:rPr>
              <a:t>Message Encryption and Decryption</a:t>
            </a:r>
            <a:endParaRPr lang="en-US" altLang="en-US" sz="1050" dirty="0">
              <a:latin typeface="Lato Light"/>
            </a:endParaRPr>
          </a:p>
        </p:txBody>
      </p:sp>
      <p:sp>
        <p:nvSpPr>
          <p:cNvPr id="12" name="Rectangle 11">
            <a:extLst>
              <a:ext uri="{FF2B5EF4-FFF2-40B4-BE49-F238E27FC236}">
                <a16:creationId xmlns:a16="http://schemas.microsoft.com/office/drawing/2014/main" id="{1CA1641B-FC09-4B7C-97AA-DF5CA91013F9}"/>
              </a:ext>
            </a:extLst>
          </p:cNvPr>
          <p:cNvSpPr/>
          <p:nvPr/>
        </p:nvSpPr>
        <p:spPr>
          <a:xfrm>
            <a:off x="4078932" y="2782551"/>
            <a:ext cx="5742913" cy="369332"/>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q"/>
            </a:pPr>
            <a:r>
              <a:rPr lang="en-US" altLang="en-US" b="1" dirty="0">
                <a:latin typeface="Lato Light"/>
                <a:ea typeface="Calibri" panose="020F0502020204030204" pitchFamily="34" charset="0"/>
                <a:cs typeface="Times New Roman" panose="02020603050405020304" pitchFamily="18" charset="0"/>
              </a:rPr>
              <a:t>Encryption</a:t>
            </a:r>
            <a:endParaRPr lang="en-US" altLang="en-US" sz="1050" dirty="0">
              <a:latin typeface="Lato Light"/>
            </a:endParaRPr>
          </a:p>
        </p:txBody>
      </p:sp>
      <p:sp>
        <p:nvSpPr>
          <p:cNvPr id="6" name="Rectangle 5">
            <a:extLst>
              <a:ext uri="{FF2B5EF4-FFF2-40B4-BE49-F238E27FC236}">
                <a16:creationId xmlns:a16="http://schemas.microsoft.com/office/drawing/2014/main" id="{8316AA32-BD62-48C4-B3F6-88CB84C7A070}"/>
              </a:ext>
            </a:extLst>
          </p:cNvPr>
          <p:cNvSpPr/>
          <p:nvPr/>
        </p:nvSpPr>
        <p:spPr>
          <a:xfrm>
            <a:off x="4234026" y="3380483"/>
            <a:ext cx="7317894" cy="2308324"/>
          </a:xfrm>
          <a:prstGeom prst="rect">
            <a:avLst/>
          </a:prstGeom>
        </p:spPr>
        <p:txBody>
          <a:bodyPr wrap="square">
            <a:spAutoFit/>
          </a:bodyPr>
          <a:lstStyle/>
          <a:p>
            <a:r>
              <a:rPr lang="en-US" sz="2400" dirty="0">
                <a:latin typeface="Lato Light" panose="020F0302020204030203"/>
              </a:rPr>
              <a:t>User can push a message into WAV file audio data and after pushing the message the audio holds some distortion. </a:t>
            </a:r>
          </a:p>
          <a:p>
            <a:endParaRPr lang="en-US" sz="2400" dirty="0">
              <a:latin typeface="Lato Light" panose="020F0302020204030203"/>
            </a:endParaRPr>
          </a:p>
          <a:p>
            <a:r>
              <a:rPr lang="en-US" sz="2400" dirty="0">
                <a:latin typeface="Lato Light" panose="020F0302020204030203"/>
              </a:rPr>
              <a:t>But the change of an audio is </a:t>
            </a:r>
            <a:r>
              <a:rPr lang="en-US" sz="2400" b="1" dirty="0">
                <a:latin typeface="Lato Light" panose="020F0302020204030203"/>
              </a:rPr>
              <a:t>impossible to recognize</a:t>
            </a:r>
            <a:r>
              <a:rPr lang="en-US" sz="2400" dirty="0">
                <a:latin typeface="Lato Light" panose="020F0302020204030203"/>
              </a:rPr>
              <a:t>.</a:t>
            </a:r>
          </a:p>
        </p:txBody>
      </p:sp>
    </p:spTree>
    <p:extLst>
      <p:ext uri="{BB962C8B-B14F-4D97-AF65-F5344CB8AC3E}">
        <p14:creationId xmlns:p14="http://schemas.microsoft.com/office/powerpoint/2010/main" val="4060853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Project overview</a:t>
            </a:r>
          </a:p>
        </p:txBody>
      </p:sp>
      <p:sp>
        <p:nvSpPr>
          <p:cNvPr id="5" name="TextBox 4">
            <a:extLst>
              <a:ext uri="{FF2B5EF4-FFF2-40B4-BE49-F238E27FC236}">
                <a16:creationId xmlns:a16="http://schemas.microsoft.com/office/drawing/2014/main" id="{4F4FE847-2EAF-4943-BB52-7CFC57E7B21F}"/>
              </a:ext>
            </a:extLst>
          </p:cNvPr>
          <p:cNvSpPr txBox="1"/>
          <p:nvPr/>
        </p:nvSpPr>
        <p:spPr>
          <a:xfrm>
            <a:off x="6187440" y="1305778"/>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9106080" y="1033243"/>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sp>
        <p:nvSpPr>
          <p:cNvPr id="7" name="Rectangle 6">
            <a:extLst>
              <a:ext uri="{FF2B5EF4-FFF2-40B4-BE49-F238E27FC236}">
                <a16:creationId xmlns:a16="http://schemas.microsoft.com/office/drawing/2014/main" id="{6640B490-C1E4-4E37-BA1D-BCBBCB942055}"/>
              </a:ext>
            </a:extLst>
          </p:cNvPr>
          <p:cNvSpPr/>
          <p:nvPr/>
        </p:nvSpPr>
        <p:spPr>
          <a:xfrm>
            <a:off x="4071466" y="2006840"/>
            <a:ext cx="5742913" cy="369332"/>
          </a:xfrm>
          <a:prstGeom prst="rect">
            <a:avLst/>
          </a:prstGeom>
        </p:spPr>
        <p:txBody>
          <a:bodyPr wrap="square">
            <a:spAutoFit/>
          </a:bodyPr>
          <a:lstStyle/>
          <a:p>
            <a:pPr lvl="0" eaLnBrk="0" fontAlgn="base" hangingPunct="0">
              <a:spcBef>
                <a:spcPct val="0"/>
              </a:spcBef>
              <a:spcAft>
                <a:spcPct val="0"/>
              </a:spcAft>
            </a:pPr>
            <a:r>
              <a:rPr lang="en-US" altLang="en-US" b="1" dirty="0">
                <a:latin typeface="Lato Light"/>
                <a:ea typeface="Calibri" panose="020F0502020204030204" pitchFamily="34" charset="0"/>
                <a:cs typeface="Times New Roman" panose="02020603050405020304" pitchFamily="18" charset="0"/>
              </a:rPr>
              <a:t>Message Encryption and Decryption</a:t>
            </a:r>
            <a:endParaRPr lang="en-US" altLang="en-US" sz="1050" dirty="0">
              <a:latin typeface="Lato Light"/>
            </a:endParaRPr>
          </a:p>
        </p:txBody>
      </p:sp>
      <p:sp>
        <p:nvSpPr>
          <p:cNvPr id="12" name="Rectangle 11">
            <a:extLst>
              <a:ext uri="{FF2B5EF4-FFF2-40B4-BE49-F238E27FC236}">
                <a16:creationId xmlns:a16="http://schemas.microsoft.com/office/drawing/2014/main" id="{1CA1641B-FC09-4B7C-97AA-DF5CA91013F9}"/>
              </a:ext>
            </a:extLst>
          </p:cNvPr>
          <p:cNvSpPr/>
          <p:nvPr/>
        </p:nvSpPr>
        <p:spPr>
          <a:xfrm>
            <a:off x="4078932" y="2782551"/>
            <a:ext cx="5742913" cy="369332"/>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q"/>
            </a:pPr>
            <a:r>
              <a:rPr lang="en-US" altLang="en-US" b="1" dirty="0">
                <a:latin typeface="Lato Light"/>
                <a:ea typeface="Calibri" panose="020F0502020204030204" pitchFamily="34" charset="0"/>
                <a:cs typeface="Times New Roman" panose="02020603050405020304" pitchFamily="18" charset="0"/>
              </a:rPr>
              <a:t>Encryption</a:t>
            </a:r>
            <a:endParaRPr lang="en-US" altLang="en-US" sz="1050" dirty="0">
              <a:latin typeface="Lato Light"/>
            </a:endParaRPr>
          </a:p>
        </p:txBody>
      </p:sp>
      <p:sp>
        <p:nvSpPr>
          <p:cNvPr id="2" name="Rectangle 1">
            <a:extLst>
              <a:ext uri="{FF2B5EF4-FFF2-40B4-BE49-F238E27FC236}">
                <a16:creationId xmlns:a16="http://schemas.microsoft.com/office/drawing/2014/main" id="{CFB16B26-C919-42B1-A260-C15E476CF467}"/>
              </a:ext>
            </a:extLst>
          </p:cNvPr>
          <p:cNvSpPr>
            <a:spLocks noChangeArrowheads="1"/>
          </p:cNvSpPr>
          <p:nvPr/>
        </p:nvSpPr>
        <p:spPr bwMode="auto">
          <a:xfrm>
            <a:off x="4439920" y="3326011"/>
            <a:ext cx="3312160" cy="276998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public </a:t>
            </a:r>
            <a:r>
              <a:rPr kumimoji="0" lang="en-US" altLang="en-US" sz="1200" b="0" i="0" u="none" strike="noStrike" cap="none" normalizeH="0" baseline="0" dirty="0">
                <a:ln>
                  <a:noFill/>
                </a:ln>
                <a:solidFill>
                  <a:srgbClr val="FFC66D"/>
                </a:solidFill>
                <a:effectLst/>
                <a:latin typeface="Consolas" panose="020B0609020204030204" pitchFamily="49" charset="0"/>
                <a:ea typeface="Times New Roman" panose="02020603050405020304" pitchFamily="18" charset="0"/>
                <a:cs typeface="Courier New" panose="02070309020205020404" pitchFamily="49" charset="0"/>
              </a:rPr>
              <a:t>Encryption</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(File path)</a:t>
            </a:r>
            <a:b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orginalFile</a:t>
            </a:r>
            <a:r>
              <a:rPr kumimoji="0" lang="en-US" altLang="en-US" sz="12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path</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chunkSize</a:t>
            </a:r>
            <a:r>
              <a:rPr kumimoji="0" lang="en-US" altLang="en-US" sz="12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new byte</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4</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subchunkSize</a:t>
            </a:r>
            <a:r>
              <a:rPr kumimoji="0" lang="en-US" altLang="en-US" sz="12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new byte</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4</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audioFormat</a:t>
            </a:r>
            <a:r>
              <a:rPr kumimoji="0" lang="en-US" altLang="en-US" sz="12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new byte</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2</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numberOfChannels</a:t>
            </a:r>
            <a:r>
              <a:rPr kumimoji="0" lang="en-US" altLang="en-US" sz="12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new byte</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2</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sampleRate</a:t>
            </a:r>
            <a:r>
              <a:rPr kumimoji="0" lang="en-US" altLang="en-US" sz="12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new byte</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4</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byteRate</a:t>
            </a:r>
            <a:r>
              <a:rPr kumimoji="0" lang="en-US" altLang="en-US" sz="12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new byte</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4</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blockAlign</a:t>
            </a:r>
            <a:r>
              <a:rPr kumimoji="0" lang="en-US" altLang="en-US" sz="12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new byte</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2</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bitsPerSample</a:t>
            </a:r>
            <a:r>
              <a:rPr kumimoji="0" lang="en-US" altLang="en-US" sz="12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new byte</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2</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dataSubchunkSize</a:t>
            </a:r>
            <a:r>
              <a:rPr kumimoji="0" lang="en-US" altLang="en-US" sz="12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new byte</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4</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readOrginalFile</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Consolas" panose="020B0609020204030204" pitchFamily="49" charset="0"/>
              </a:rPr>
              <a:t> </a:t>
            </a:r>
          </a:p>
        </p:txBody>
      </p:sp>
      <p:sp>
        <p:nvSpPr>
          <p:cNvPr id="8" name="Rectangle 7">
            <a:extLst>
              <a:ext uri="{FF2B5EF4-FFF2-40B4-BE49-F238E27FC236}">
                <a16:creationId xmlns:a16="http://schemas.microsoft.com/office/drawing/2014/main" id="{D2B8CE4B-6546-45AC-8DF4-790ACF787A02}"/>
              </a:ext>
            </a:extLst>
          </p:cNvPr>
          <p:cNvSpPr/>
          <p:nvPr/>
        </p:nvSpPr>
        <p:spPr>
          <a:xfrm>
            <a:off x="7923530" y="3588229"/>
            <a:ext cx="3547110" cy="2031325"/>
          </a:xfrm>
          <a:prstGeom prst="rect">
            <a:avLst/>
          </a:prstGeom>
        </p:spPr>
        <p:txBody>
          <a:bodyPr wrap="square">
            <a:spAutoFit/>
          </a:bodyPr>
          <a:lstStyle/>
          <a:p>
            <a:pPr algn="just"/>
            <a:r>
              <a:rPr lang="en-US" dirty="0">
                <a:latin typeface="Lato Light" panose="020F0302020204030203"/>
              </a:rPr>
              <a:t>To push message into a audio data first we need to declare some attribute to hold the header of WAV file. This code portion shows that how to make a space for each of the header portion.</a:t>
            </a:r>
          </a:p>
        </p:txBody>
      </p:sp>
    </p:spTree>
    <p:extLst>
      <p:ext uri="{BB962C8B-B14F-4D97-AF65-F5344CB8AC3E}">
        <p14:creationId xmlns:p14="http://schemas.microsoft.com/office/powerpoint/2010/main" val="1225714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Project overview</a:t>
            </a:r>
          </a:p>
        </p:txBody>
      </p:sp>
      <p:sp>
        <p:nvSpPr>
          <p:cNvPr id="5" name="TextBox 4">
            <a:extLst>
              <a:ext uri="{FF2B5EF4-FFF2-40B4-BE49-F238E27FC236}">
                <a16:creationId xmlns:a16="http://schemas.microsoft.com/office/drawing/2014/main" id="{4F4FE847-2EAF-4943-BB52-7CFC57E7B21F}"/>
              </a:ext>
            </a:extLst>
          </p:cNvPr>
          <p:cNvSpPr txBox="1"/>
          <p:nvPr/>
        </p:nvSpPr>
        <p:spPr>
          <a:xfrm>
            <a:off x="6187440" y="1305778"/>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9106080" y="1033243"/>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sp>
        <p:nvSpPr>
          <p:cNvPr id="7" name="Rectangle 6">
            <a:extLst>
              <a:ext uri="{FF2B5EF4-FFF2-40B4-BE49-F238E27FC236}">
                <a16:creationId xmlns:a16="http://schemas.microsoft.com/office/drawing/2014/main" id="{6640B490-C1E4-4E37-BA1D-BCBBCB942055}"/>
              </a:ext>
            </a:extLst>
          </p:cNvPr>
          <p:cNvSpPr/>
          <p:nvPr/>
        </p:nvSpPr>
        <p:spPr>
          <a:xfrm>
            <a:off x="4071464" y="1782297"/>
            <a:ext cx="5742913" cy="369332"/>
          </a:xfrm>
          <a:prstGeom prst="rect">
            <a:avLst/>
          </a:prstGeom>
        </p:spPr>
        <p:txBody>
          <a:bodyPr wrap="square">
            <a:spAutoFit/>
          </a:bodyPr>
          <a:lstStyle/>
          <a:p>
            <a:pPr lvl="0" eaLnBrk="0" fontAlgn="base" hangingPunct="0">
              <a:spcBef>
                <a:spcPct val="0"/>
              </a:spcBef>
              <a:spcAft>
                <a:spcPct val="0"/>
              </a:spcAft>
            </a:pPr>
            <a:r>
              <a:rPr lang="en-US" altLang="en-US" b="1" dirty="0">
                <a:latin typeface="Lato Light"/>
                <a:ea typeface="Calibri" panose="020F0502020204030204" pitchFamily="34" charset="0"/>
                <a:cs typeface="Times New Roman" panose="02020603050405020304" pitchFamily="18" charset="0"/>
              </a:rPr>
              <a:t>Message Encryption and Decryption</a:t>
            </a:r>
            <a:endParaRPr lang="en-US" altLang="en-US" sz="1050" dirty="0">
              <a:latin typeface="Lato Light"/>
            </a:endParaRPr>
          </a:p>
        </p:txBody>
      </p:sp>
      <p:sp>
        <p:nvSpPr>
          <p:cNvPr id="12" name="Rectangle 11">
            <a:extLst>
              <a:ext uri="{FF2B5EF4-FFF2-40B4-BE49-F238E27FC236}">
                <a16:creationId xmlns:a16="http://schemas.microsoft.com/office/drawing/2014/main" id="{1CA1641B-FC09-4B7C-97AA-DF5CA91013F9}"/>
              </a:ext>
            </a:extLst>
          </p:cNvPr>
          <p:cNvSpPr/>
          <p:nvPr/>
        </p:nvSpPr>
        <p:spPr>
          <a:xfrm>
            <a:off x="4071464" y="2218870"/>
            <a:ext cx="5742913" cy="369332"/>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q"/>
            </a:pPr>
            <a:r>
              <a:rPr lang="en-US" altLang="en-US" b="1" dirty="0">
                <a:latin typeface="Lato Light"/>
                <a:ea typeface="Calibri" panose="020F0502020204030204" pitchFamily="34" charset="0"/>
                <a:cs typeface="Times New Roman" panose="02020603050405020304" pitchFamily="18" charset="0"/>
              </a:rPr>
              <a:t>Encryption</a:t>
            </a:r>
            <a:endParaRPr lang="en-US" altLang="en-US" sz="1050" dirty="0">
              <a:latin typeface="Lato Light"/>
            </a:endParaRPr>
          </a:p>
        </p:txBody>
      </p:sp>
      <p:sp>
        <p:nvSpPr>
          <p:cNvPr id="4" name="Rectangle 1">
            <a:extLst>
              <a:ext uri="{FF2B5EF4-FFF2-40B4-BE49-F238E27FC236}">
                <a16:creationId xmlns:a16="http://schemas.microsoft.com/office/drawing/2014/main" id="{A797B8F4-063B-45CB-A021-0AA9C9DB3132}"/>
              </a:ext>
            </a:extLst>
          </p:cNvPr>
          <p:cNvSpPr>
            <a:spLocks noChangeArrowheads="1"/>
          </p:cNvSpPr>
          <p:nvPr/>
        </p:nvSpPr>
        <p:spPr bwMode="auto">
          <a:xfrm>
            <a:off x="4503970" y="2613945"/>
            <a:ext cx="6837679" cy="41395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private void </a:t>
            </a:r>
            <a:r>
              <a:rPr kumimoji="0" lang="en-US" altLang="en-US" sz="900" b="0" i="0" u="none" strike="noStrike" cap="none" normalizeH="0" baseline="0" dirty="0" err="1">
                <a:ln>
                  <a:noFill/>
                </a:ln>
                <a:solidFill>
                  <a:srgbClr val="FFC66D"/>
                </a:solidFill>
                <a:effectLst/>
                <a:latin typeface="Arial Unicode MS"/>
                <a:ea typeface="Times New Roman" panose="02020603050405020304" pitchFamily="18" charset="0"/>
                <a:cs typeface="Courier New" panose="02070309020205020404" pitchFamily="49" charset="0"/>
              </a:rPr>
              <a:t>readOrginalFile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DataInputStream</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input = </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null;</a:t>
            </a:r>
            <a:b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b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try</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b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input = </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new </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DataInputStream</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new </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FileInputStream</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9876AA"/>
                </a:solidFill>
                <a:effectLst/>
                <a:latin typeface="Arial Unicode MS"/>
                <a:ea typeface="Times New Roman" panose="02020603050405020304" pitchFamily="18" charset="0"/>
                <a:cs typeface="Courier New" panose="02070309020205020404" pitchFamily="49" charset="0"/>
              </a:rPr>
              <a:t>orginalFile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b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err="1">
                <a:ln>
                  <a:noFill/>
                </a:ln>
                <a:solidFill>
                  <a:srgbClr val="9876AA"/>
                </a:solidFill>
                <a:effectLst/>
                <a:latin typeface="Arial Unicode MS"/>
                <a:ea typeface="Times New Roman" panose="02020603050405020304" pitchFamily="18" charset="0"/>
                <a:cs typeface="Courier New" panose="02070309020205020404" pitchFamily="49" charset="0"/>
              </a:rPr>
              <a:t>chunkIdentifier</a:t>
            </a:r>
            <a:r>
              <a:rPr kumimoji="0" lang="en-US" altLang="en-US" sz="900" b="0" i="0" u="none" strike="noStrike" cap="none" normalizeH="0" baseline="0" dirty="0">
                <a:ln>
                  <a:noFill/>
                </a:ln>
                <a:solidFill>
                  <a:srgbClr val="9876AA"/>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char</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input.readByte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 (</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char</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input.readByte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 (</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char</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input.readByte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 (</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char</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input.readByte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9876AA"/>
                </a:solidFill>
                <a:effectLst/>
                <a:latin typeface="Arial Unicode MS"/>
                <a:ea typeface="Times New Roman" panose="02020603050405020304" pitchFamily="18" charset="0"/>
                <a:cs typeface="Courier New" panose="02070309020205020404" pitchFamily="49" charset="0"/>
              </a:rPr>
              <a:t>chunkSize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a:ln>
                  <a:noFill/>
                </a:ln>
                <a:solidFill>
                  <a:srgbClr val="9876AA"/>
                </a:solidFill>
                <a:effectLst/>
                <a:latin typeface="Arial Unicode MS"/>
                <a:ea typeface="Times New Roman" panose="02020603050405020304" pitchFamily="18" charset="0"/>
                <a:cs typeface="Courier New" panose="02070309020205020404" pitchFamily="49" charset="0"/>
              </a:rPr>
              <a:t>format </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char</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input.readByte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 (</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char</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input.readByte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 (</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char</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input.readByte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 (</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char</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input.readByte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b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err="1">
                <a:ln>
                  <a:noFill/>
                </a:ln>
                <a:solidFill>
                  <a:srgbClr val="9876AA"/>
                </a:solidFill>
                <a:effectLst/>
                <a:latin typeface="Arial Unicode MS"/>
                <a:ea typeface="Times New Roman" panose="02020603050405020304" pitchFamily="18" charset="0"/>
                <a:cs typeface="Courier New" panose="02070309020205020404" pitchFamily="49" charset="0"/>
              </a:rPr>
              <a:t>subchunkIdentifier</a:t>
            </a:r>
            <a:r>
              <a:rPr kumimoji="0" lang="en-US" altLang="en-US" sz="900" b="0" i="0" u="none" strike="noStrike" cap="none" normalizeH="0" baseline="0" dirty="0">
                <a:ln>
                  <a:noFill/>
                </a:ln>
                <a:solidFill>
                  <a:srgbClr val="9876AA"/>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char</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input.readByte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 (</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char</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input.readByte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 (</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char</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input.readByte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 (</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char</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input.readByte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9876AA"/>
                </a:solidFill>
                <a:effectLst/>
                <a:latin typeface="Arial Unicode MS"/>
                <a:ea typeface="Times New Roman" panose="02020603050405020304" pitchFamily="18" charset="0"/>
                <a:cs typeface="Courier New" panose="02070309020205020404" pitchFamily="49" charset="0"/>
              </a:rPr>
              <a:t>subchunkSize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9876AA"/>
                </a:solidFill>
                <a:effectLst/>
                <a:latin typeface="Arial Unicode MS"/>
                <a:ea typeface="Times New Roman" panose="02020603050405020304" pitchFamily="18" charset="0"/>
                <a:cs typeface="Courier New" panose="02070309020205020404" pitchFamily="49" charset="0"/>
              </a:rPr>
              <a:t>audioFormat</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9876AA"/>
                </a:solidFill>
                <a:effectLst/>
                <a:latin typeface="Arial Unicode MS"/>
                <a:ea typeface="Times New Roman" panose="02020603050405020304" pitchFamily="18" charset="0"/>
                <a:cs typeface="Courier New" panose="02070309020205020404" pitchFamily="49" charset="0"/>
              </a:rPr>
              <a:t>numberOfChannels</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9876AA"/>
                </a:solidFill>
                <a:effectLst/>
                <a:latin typeface="Arial Unicode MS"/>
                <a:ea typeface="Times New Roman" panose="02020603050405020304" pitchFamily="18" charset="0"/>
                <a:cs typeface="Courier New" panose="02070309020205020404" pitchFamily="49" charset="0"/>
              </a:rPr>
              <a:t>sampleRate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9876AA"/>
                </a:solidFill>
                <a:effectLst/>
                <a:latin typeface="Arial Unicode MS"/>
                <a:ea typeface="Times New Roman" panose="02020603050405020304" pitchFamily="18" charset="0"/>
                <a:cs typeface="Courier New" panose="02070309020205020404" pitchFamily="49" charset="0"/>
              </a:rPr>
              <a:t>byteRate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9876AA"/>
                </a:solidFill>
                <a:effectLst/>
                <a:latin typeface="Arial Unicode MS"/>
                <a:ea typeface="Times New Roman" panose="02020603050405020304" pitchFamily="18" charset="0"/>
                <a:cs typeface="Courier New" panose="02070309020205020404" pitchFamily="49" charset="0"/>
              </a:rPr>
              <a:t>blockAlign</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b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9876AA"/>
                </a:solidFill>
                <a:effectLst/>
                <a:latin typeface="Arial Unicode MS"/>
                <a:ea typeface="Times New Roman" panose="02020603050405020304" pitchFamily="18" charset="0"/>
                <a:cs typeface="Courier New" panose="02070309020205020404" pitchFamily="49" charset="0"/>
              </a:rPr>
              <a:t>bitsPerSample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err="1">
                <a:ln>
                  <a:noFill/>
                </a:ln>
                <a:solidFill>
                  <a:srgbClr val="9876AA"/>
                </a:solidFill>
                <a:effectLst/>
                <a:latin typeface="Arial Unicode MS"/>
                <a:ea typeface="Times New Roman" panose="02020603050405020304" pitchFamily="18" charset="0"/>
                <a:cs typeface="Courier New" panose="02070309020205020404" pitchFamily="49" charset="0"/>
              </a:rPr>
              <a:t>dataSubchunkIdentifier</a:t>
            </a:r>
            <a:r>
              <a:rPr kumimoji="0" lang="en-US" altLang="en-US" sz="900" b="0" i="0" u="none" strike="noStrike" cap="none" normalizeH="0" baseline="0" dirty="0">
                <a:ln>
                  <a:noFill/>
                </a:ln>
                <a:solidFill>
                  <a:srgbClr val="9876AA"/>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char</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input.readByte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 (</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char</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input.readByte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 (</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char</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input.readByte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 (</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char</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input.readByte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9876AA"/>
                </a:solidFill>
                <a:effectLst/>
                <a:latin typeface="Arial Unicode MS"/>
                <a:ea typeface="Times New Roman" panose="02020603050405020304" pitchFamily="18" charset="0"/>
                <a:cs typeface="Courier New" panose="02070309020205020404" pitchFamily="49" charset="0"/>
              </a:rPr>
              <a:t>dataSubchunkSize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b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err="1">
                <a:ln>
                  <a:noFill/>
                </a:ln>
                <a:solidFill>
                  <a:srgbClr val="9876AA"/>
                </a:solidFill>
                <a:effectLst/>
                <a:latin typeface="Arial Unicode MS"/>
                <a:ea typeface="Times New Roman" panose="02020603050405020304" pitchFamily="18" charset="0"/>
                <a:cs typeface="Courier New" panose="02070309020205020404" pitchFamily="49" charset="0"/>
              </a:rPr>
              <a:t>soundData</a:t>
            </a:r>
            <a:r>
              <a:rPr kumimoji="0" lang="en-US" altLang="en-US" sz="900" b="0" i="0" u="none" strike="noStrike" cap="none" normalizeH="0" baseline="0" dirty="0">
                <a:ln>
                  <a:noFill/>
                </a:ln>
                <a:solidFill>
                  <a:srgbClr val="9876AA"/>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new byte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9876AA"/>
                </a:solidFill>
                <a:effectLst/>
                <a:latin typeface="Arial Unicode MS"/>
                <a:ea typeface="Times New Roman" panose="02020603050405020304" pitchFamily="18" charset="0"/>
                <a:cs typeface="Courier New" panose="02070309020205020404" pitchFamily="49" charset="0"/>
              </a:rPr>
              <a:t>dataSubchunkSize</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input.read</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err="1">
                <a:ln>
                  <a:noFill/>
                </a:ln>
                <a:solidFill>
                  <a:srgbClr val="9876AA"/>
                </a:solidFill>
                <a:effectLst/>
                <a:latin typeface="Arial Unicode MS"/>
                <a:ea typeface="Times New Roman" panose="02020603050405020304" pitchFamily="18" charset="0"/>
                <a:cs typeface="Courier New" panose="02070309020205020404" pitchFamily="49" charset="0"/>
              </a:rPr>
              <a:t>soundData</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b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catch</a:t>
            </a: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(Exception e){}</a:t>
            </a:r>
            <a:b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b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sz="9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900" b="0" i="0" u="none" strike="noStrike" cap="none" normalizeH="0" baseline="0" dirty="0">
                <a:ln>
                  <a:noFill/>
                </a:ln>
                <a:solidFill>
                  <a:schemeClr val="tx1"/>
                </a:solidFill>
                <a:effectLst/>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1976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Project overview</a:t>
            </a:r>
          </a:p>
        </p:txBody>
      </p:sp>
      <p:sp>
        <p:nvSpPr>
          <p:cNvPr id="5" name="TextBox 4">
            <a:extLst>
              <a:ext uri="{FF2B5EF4-FFF2-40B4-BE49-F238E27FC236}">
                <a16:creationId xmlns:a16="http://schemas.microsoft.com/office/drawing/2014/main" id="{4F4FE847-2EAF-4943-BB52-7CFC57E7B21F}"/>
              </a:ext>
            </a:extLst>
          </p:cNvPr>
          <p:cNvSpPr txBox="1"/>
          <p:nvPr/>
        </p:nvSpPr>
        <p:spPr>
          <a:xfrm>
            <a:off x="6187440" y="1305778"/>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9106080" y="1033243"/>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sp>
        <p:nvSpPr>
          <p:cNvPr id="7" name="Rectangle 6">
            <a:extLst>
              <a:ext uri="{FF2B5EF4-FFF2-40B4-BE49-F238E27FC236}">
                <a16:creationId xmlns:a16="http://schemas.microsoft.com/office/drawing/2014/main" id="{6640B490-C1E4-4E37-BA1D-BCBBCB942055}"/>
              </a:ext>
            </a:extLst>
          </p:cNvPr>
          <p:cNvSpPr/>
          <p:nvPr/>
        </p:nvSpPr>
        <p:spPr>
          <a:xfrm>
            <a:off x="4071464" y="1782297"/>
            <a:ext cx="5742913" cy="369332"/>
          </a:xfrm>
          <a:prstGeom prst="rect">
            <a:avLst/>
          </a:prstGeom>
        </p:spPr>
        <p:txBody>
          <a:bodyPr wrap="square">
            <a:spAutoFit/>
          </a:bodyPr>
          <a:lstStyle/>
          <a:p>
            <a:pPr lvl="0" eaLnBrk="0" fontAlgn="base" hangingPunct="0">
              <a:spcBef>
                <a:spcPct val="0"/>
              </a:spcBef>
              <a:spcAft>
                <a:spcPct val="0"/>
              </a:spcAft>
            </a:pPr>
            <a:r>
              <a:rPr lang="en-US" altLang="en-US" b="1" dirty="0">
                <a:latin typeface="Lato Light"/>
                <a:ea typeface="Calibri" panose="020F0502020204030204" pitchFamily="34" charset="0"/>
                <a:cs typeface="Times New Roman" panose="02020603050405020304" pitchFamily="18" charset="0"/>
              </a:rPr>
              <a:t>Message Encryption and Decryption</a:t>
            </a:r>
            <a:endParaRPr lang="en-US" altLang="en-US" sz="1050" dirty="0">
              <a:latin typeface="Lato Light"/>
            </a:endParaRPr>
          </a:p>
        </p:txBody>
      </p:sp>
      <p:sp>
        <p:nvSpPr>
          <p:cNvPr id="12" name="Rectangle 11">
            <a:extLst>
              <a:ext uri="{FF2B5EF4-FFF2-40B4-BE49-F238E27FC236}">
                <a16:creationId xmlns:a16="http://schemas.microsoft.com/office/drawing/2014/main" id="{1CA1641B-FC09-4B7C-97AA-DF5CA91013F9}"/>
              </a:ext>
            </a:extLst>
          </p:cNvPr>
          <p:cNvSpPr/>
          <p:nvPr/>
        </p:nvSpPr>
        <p:spPr>
          <a:xfrm>
            <a:off x="4071463" y="2465765"/>
            <a:ext cx="5742913" cy="369332"/>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q"/>
            </a:pPr>
            <a:r>
              <a:rPr lang="en-US" altLang="en-US" b="1" dirty="0">
                <a:latin typeface="Lato Light"/>
                <a:ea typeface="Calibri" panose="020F0502020204030204" pitchFamily="34" charset="0"/>
                <a:cs typeface="Times New Roman" panose="02020603050405020304" pitchFamily="18" charset="0"/>
              </a:rPr>
              <a:t>Encryption</a:t>
            </a:r>
            <a:endParaRPr lang="en-US" altLang="en-US" sz="1050" dirty="0">
              <a:latin typeface="Lato Light"/>
            </a:endParaRPr>
          </a:p>
        </p:txBody>
      </p:sp>
      <p:sp>
        <p:nvSpPr>
          <p:cNvPr id="6" name="Rectangle 5">
            <a:extLst>
              <a:ext uri="{FF2B5EF4-FFF2-40B4-BE49-F238E27FC236}">
                <a16:creationId xmlns:a16="http://schemas.microsoft.com/office/drawing/2014/main" id="{7FB4BC89-09A1-4051-89FE-47B13D4CACD5}"/>
              </a:ext>
            </a:extLst>
          </p:cNvPr>
          <p:cNvSpPr/>
          <p:nvPr/>
        </p:nvSpPr>
        <p:spPr>
          <a:xfrm>
            <a:off x="4119186" y="4026247"/>
            <a:ext cx="6975533" cy="707886"/>
          </a:xfrm>
          <a:prstGeom prst="rect">
            <a:avLst/>
          </a:prstGeom>
        </p:spPr>
        <p:txBody>
          <a:bodyPr wrap="square">
            <a:spAutoFit/>
          </a:bodyPr>
          <a:lstStyle/>
          <a:p>
            <a:r>
              <a:rPr lang="en-US" sz="2000" dirty="0">
                <a:latin typeface="Lato Light" panose="020F0302020204030203"/>
              </a:rPr>
              <a:t>Here </a:t>
            </a:r>
            <a:r>
              <a:rPr lang="en-US" sz="2000" b="1" dirty="0" err="1">
                <a:latin typeface="Lato Light" panose="020F0302020204030203"/>
              </a:rPr>
              <a:t>readOrginalFile</a:t>
            </a:r>
            <a:r>
              <a:rPr lang="en-US" sz="2000" b="1" dirty="0">
                <a:latin typeface="Lato Light" panose="020F0302020204030203"/>
              </a:rPr>
              <a:t>() </a:t>
            </a:r>
            <a:r>
              <a:rPr lang="en-US" sz="2000" dirty="0">
                <a:latin typeface="Lato Light" panose="020F0302020204030203"/>
              </a:rPr>
              <a:t>method initialize those array with appropriate value.</a:t>
            </a:r>
          </a:p>
        </p:txBody>
      </p:sp>
    </p:spTree>
    <p:extLst>
      <p:ext uri="{BB962C8B-B14F-4D97-AF65-F5344CB8AC3E}">
        <p14:creationId xmlns:p14="http://schemas.microsoft.com/office/powerpoint/2010/main" val="3621930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Project overview</a:t>
            </a:r>
          </a:p>
        </p:txBody>
      </p:sp>
      <p:sp>
        <p:nvSpPr>
          <p:cNvPr id="5" name="TextBox 4">
            <a:extLst>
              <a:ext uri="{FF2B5EF4-FFF2-40B4-BE49-F238E27FC236}">
                <a16:creationId xmlns:a16="http://schemas.microsoft.com/office/drawing/2014/main" id="{4F4FE847-2EAF-4943-BB52-7CFC57E7B21F}"/>
              </a:ext>
            </a:extLst>
          </p:cNvPr>
          <p:cNvSpPr txBox="1"/>
          <p:nvPr/>
        </p:nvSpPr>
        <p:spPr>
          <a:xfrm>
            <a:off x="6187440" y="1305778"/>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9106080" y="1033243"/>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sp>
        <p:nvSpPr>
          <p:cNvPr id="7" name="Rectangle 6">
            <a:extLst>
              <a:ext uri="{FF2B5EF4-FFF2-40B4-BE49-F238E27FC236}">
                <a16:creationId xmlns:a16="http://schemas.microsoft.com/office/drawing/2014/main" id="{6640B490-C1E4-4E37-BA1D-BCBBCB942055}"/>
              </a:ext>
            </a:extLst>
          </p:cNvPr>
          <p:cNvSpPr/>
          <p:nvPr/>
        </p:nvSpPr>
        <p:spPr>
          <a:xfrm>
            <a:off x="4071464" y="1782297"/>
            <a:ext cx="5742913" cy="369332"/>
          </a:xfrm>
          <a:prstGeom prst="rect">
            <a:avLst/>
          </a:prstGeom>
        </p:spPr>
        <p:txBody>
          <a:bodyPr wrap="square">
            <a:spAutoFit/>
          </a:bodyPr>
          <a:lstStyle/>
          <a:p>
            <a:pPr lvl="0" eaLnBrk="0" fontAlgn="base" hangingPunct="0">
              <a:spcBef>
                <a:spcPct val="0"/>
              </a:spcBef>
              <a:spcAft>
                <a:spcPct val="0"/>
              </a:spcAft>
            </a:pPr>
            <a:r>
              <a:rPr lang="en-US" altLang="en-US" b="1" dirty="0">
                <a:latin typeface="Lato Light"/>
                <a:ea typeface="Calibri" panose="020F0502020204030204" pitchFamily="34" charset="0"/>
                <a:cs typeface="Times New Roman" panose="02020603050405020304" pitchFamily="18" charset="0"/>
              </a:rPr>
              <a:t>Message Encryption and Decryption</a:t>
            </a:r>
            <a:endParaRPr lang="en-US" altLang="en-US" sz="1050" dirty="0">
              <a:latin typeface="Lato Light"/>
            </a:endParaRPr>
          </a:p>
        </p:txBody>
      </p:sp>
      <p:sp>
        <p:nvSpPr>
          <p:cNvPr id="12" name="Rectangle 11">
            <a:extLst>
              <a:ext uri="{FF2B5EF4-FFF2-40B4-BE49-F238E27FC236}">
                <a16:creationId xmlns:a16="http://schemas.microsoft.com/office/drawing/2014/main" id="{1CA1641B-FC09-4B7C-97AA-DF5CA91013F9}"/>
              </a:ext>
            </a:extLst>
          </p:cNvPr>
          <p:cNvSpPr/>
          <p:nvPr/>
        </p:nvSpPr>
        <p:spPr>
          <a:xfrm>
            <a:off x="4071463" y="2465765"/>
            <a:ext cx="5742913" cy="369332"/>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q"/>
            </a:pPr>
            <a:r>
              <a:rPr lang="en-US" altLang="en-US" b="1" dirty="0">
                <a:latin typeface="Lato Light"/>
                <a:ea typeface="Calibri" panose="020F0502020204030204" pitchFamily="34" charset="0"/>
                <a:cs typeface="Times New Roman" panose="02020603050405020304" pitchFamily="18" charset="0"/>
              </a:rPr>
              <a:t>Encryption</a:t>
            </a:r>
            <a:endParaRPr lang="en-US" altLang="en-US" sz="1050" dirty="0">
              <a:latin typeface="Lato Light"/>
            </a:endParaRPr>
          </a:p>
        </p:txBody>
      </p:sp>
      <p:sp>
        <p:nvSpPr>
          <p:cNvPr id="2" name="Rectangle 1">
            <a:extLst>
              <a:ext uri="{FF2B5EF4-FFF2-40B4-BE49-F238E27FC236}">
                <a16:creationId xmlns:a16="http://schemas.microsoft.com/office/drawing/2014/main" id="{E41DB516-5078-4AB0-A38D-A45433D328F9}"/>
              </a:ext>
            </a:extLst>
          </p:cNvPr>
          <p:cNvSpPr>
            <a:spLocks noChangeArrowheads="1"/>
          </p:cNvSpPr>
          <p:nvPr/>
        </p:nvSpPr>
        <p:spPr bwMode="auto">
          <a:xfrm>
            <a:off x="4376262" y="2900456"/>
            <a:ext cx="6190137" cy="276998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public </a:t>
            </a:r>
            <a:r>
              <a:rPr kumimoji="0" lang="en-US" altLang="en-US" sz="1200" b="0" i="0" u="none" strike="noStrike" cap="none" normalizeH="0" baseline="0" dirty="0" err="1">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boolean</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FFC66D"/>
                </a:solidFill>
                <a:effectLst/>
                <a:latin typeface="Consolas" panose="020B0609020204030204" pitchFamily="49" charset="0"/>
                <a:ea typeface="Times New Roman" panose="02020603050405020304" pitchFamily="18" charset="0"/>
                <a:cs typeface="Courier New" panose="02070309020205020404" pitchFamily="49" charset="0"/>
              </a:rPr>
              <a:t>injectData</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(String data)</a:t>
            </a:r>
            <a:b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if</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data.length</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&gt;= </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soundData</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length</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5000</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return false;</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for</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int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i</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0</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j=</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0</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i</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soundData</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length</a:t>
            </a:r>
            <a:r>
              <a:rPr kumimoji="0" lang="en-US" altLang="en-US" sz="1200" b="0" i="0" u="none" strike="noStrike" cap="none" normalizeH="0" baseline="0" dirty="0">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&amp;&amp; j&lt;</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data.length</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i</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b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if</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(i%</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5000</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0</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int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dataAtj</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 (</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int</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data.charAt</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(j)</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soundData</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i</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Byte.</a:t>
            </a:r>
            <a:r>
              <a:rPr kumimoji="0" lang="en-US" altLang="en-US" sz="1200" b="0" i="1"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valueOf</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Integer.</a:t>
            </a:r>
            <a:r>
              <a:rPr kumimoji="0" lang="en-US" altLang="en-US" sz="1200" b="0" i="1"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toString</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dataAtj</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j++</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b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writeOrginalFile</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return true;</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Consolas" panose="020B0609020204030204" pitchFamily="49" charset="0"/>
              </a:rPr>
              <a:t> </a:t>
            </a:r>
          </a:p>
        </p:txBody>
      </p:sp>
      <p:sp>
        <p:nvSpPr>
          <p:cNvPr id="4" name="Rectangle 3">
            <a:extLst>
              <a:ext uri="{FF2B5EF4-FFF2-40B4-BE49-F238E27FC236}">
                <a16:creationId xmlns:a16="http://schemas.microsoft.com/office/drawing/2014/main" id="{C7FE8E7F-4C6D-4145-B1E0-7E7F7548A9DA}"/>
              </a:ext>
            </a:extLst>
          </p:cNvPr>
          <p:cNvSpPr/>
          <p:nvPr/>
        </p:nvSpPr>
        <p:spPr>
          <a:xfrm>
            <a:off x="4282125" y="5735804"/>
            <a:ext cx="6284274" cy="966803"/>
          </a:xfrm>
          <a:prstGeom prst="rect">
            <a:avLst/>
          </a:prstGeom>
        </p:spPr>
        <p:txBody>
          <a:bodyPr wrap="square">
            <a:spAutoFit/>
          </a:bodyPr>
          <a:lstStyle/>
          <a:p>
            <a:pPr algn="just">
              <a:lnSpc>
                <a:spcPct val="107000"/>
              </a:lnSpc>
              <a:spcAft>
                <a:spcPts val="800"/>
              </a:spcAft>
            </a:pPr>
            <a:r>
              <a:rPr lang="en-US" dirty="0">
                <a:latin typeface="Lato Light" panose="020F0302020204030203"/>
                <a:ea typeface="Calibri" panose="020F0502020204030204" pitchFamily="34" charset="0"/>
                <a:cs typeface="Times New Roman" panose="02020603050405020304" pitchFamily="18" charset="0"/>
              </a:rPr>
              <a:t>Now its time to push message into audio data. This is how I push message into audio data. I push each character of a message after each 5000 sample of audio data.</a:t>
            </a:r>
            <a:endParaRPr lang="en-US" sz="1600" dirty="0">
              <a:effectLst/>
              <a:latin typeface="Lato Light" panose="020F0302020204030203"/>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4927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FFD296-56B3-452D-838C-A82C330F8429}"/>
              </a:ext>
            </a:extLst>
          </p:cNvPr>
          <p:cNvSpPr/>
          <p:nvPr/>
        </p:nvSpPr>
        <p:spPr>
          <a:xfrm flipH="1">
            <a:off x="0" y="1363579"/>
            <a:ext cx="2343150" cy="4732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Lato" panose="020F0502020204030203" pitchFamily="34" charset="0"/>
            </a:endParaRPr>
          </a:p>
        </p:txBody>
      </p:sp>
      <p:sp>
        <p:nvSpPr>
          <p:cNvPr id="3" name="Title 7">
            <a:extLst>
              <a:ext uri="{FF2B5EF4-FFF2-40B4-BE49-F238E27FC236}">
                <a16:creationId xmlns:a16="http://schemas.microsoft.com/office/drawing/2014/main" id="{3B8A4FA1-EF61-4E26-AD04-A2B861113C9D}"/>
              </a:ext>
            </a:extLst>
          </p:cNvPr>
          <p:cNvSpPr txBox="1">
            <a:spLocks/>
          </p:cNvSpPr>
          <p:nvPr/>
        </p:nvSpPr>
        <p:spPr>
          <a:xfrm>
            <a:off x="4538444" y="179844"/>
            <a:ext cx="5494789" cy="131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chemeClr val="tx1">
                    <a:lumMod val="95000"/>
                    <a:lumOff val="5000"/>
                  </a:schemeClr>
                </a:solidFill>
                <a:latin typeface="Bebas Neue" panose="020B0606020202050201" pitchFamily="34" charset="0"/>
                <a:ea typeface="Source Sans Pro Black" panose="020B0803030403020204" pitchFamily="34" charset="0"/>
              </a:rPr>
              <a:t>Project overview</a:t>
            </a:r>
          </a:p>
        </p:txBody>
      </p:sp>
      <p:sp>
        <p:nvSpPr>
          <p:cNvPr id="5" name="TextBox 4">
            <a:extLst>
              <a:ext uri="{FF2B5EF4-FFF2-40B4-BE49-F238E27FC236}">
                <a16:creationId xmlns:a16="http://schemas.microsoft.com/office/drawing/2014/main" id="{4F4FE847-2EAF-4943-BB52-7CFC57E7B21F}"/>
              </a:ext>
            </a:extLst>
          </p:cNvPr>
          <p:cNvSpPr txBox="1"/>
          <p:nvPr/>
        </p:nvSpPr>
        <p:spPr>
          <a:xfrm>
            <a:off x="6187440" y="1305778"/>
            <a:ext cx="4982784" cy="369332"/>
          </a:xfrm>
          <a:prstGeom prst="rect">
            <a:avLst/>
          </a:prstGeom>
          <a:noFill/>
        </p:spPr>
        <p:txBody>
          <a:bodyPr wrap="square">
            <a:spAutoFit/>
          </a:bodyPr>
          <a:lstStyle/>
          <a:p>
            <a:pPr eaLnBrk="1" fontAlgn="auto" hangingPunct="1">
              <a:spcBef>
                <a:spcPts val="0"/>
              </a:spcBef>
              <a:spcAft>
                <a:spcPts val="0"/>
              </a:spcAft>
              <a:defRPr/>
            </a:pPr>
            <a:r>
              <a:rPr lang="en-US" b="1" spc="300" dirty="0">
                <a:latin typeface="Lato" panose="020F0502020204030203" pitchFamily="34" charset="0"/>
                <a:ea typeface="Source Sans Pro" panose="020B0503030403020204" pitchFamily="34" charset="0"/>
                <a:cs typeface="Open Sans" panose="020B0606030504020204" pitchFamily="34" charset="0"/>
              </a:rPr>
              <a:t>Specialized Music player</a:t>
            </a:r>
          </a:p>
        </p:txBody>
      </p:sp>
      <p:grpSp>
        <p:nvGrpSpPr>
          <p:cNvPr id="13" name="Group 12">
            <a:extLst>
              <a:ext uri="{FF2B5EF4-FFF2-40B4-BE49-F238E27FC236}">
                <a16:creationId xmlns:a16="http://schemas.microsoft.com/office/drawing/2014/main" id="{1FB441D5-2530-42A4-BEEA-D86F7662A083}"/>
              </a:ext>
            </a:extLst>
          </p:cNvPr>
          <p:cNvGrpSpPr/>
          <p:nvPr/>
        </p:nvGrpSpPr>
        <p:grpSpPr>
          <a:xfrm>
            <a:off x="9106080" y="1033243"/>
            <a:ext cx="1020748" cy="498703"/>
            <a:chOff x="4492546" y="1990497"/>
            <a:chExt cx="1020748" cy="498703"/>
          </a:xfrm>
        </p:grpSpPr>
        <p:cxnSp>
          <p:nvCxnSpPr>
            <p:cNvPr id="14" name="Straight Connector 13">
              <a:extLst>
                <a:ext uri="{FF2B5EF4-FFF2-40B4-BE49-F238E27FC236}">
                  <a16:creationId xmlns:a16="http://schemas.microsoft.com/office/drawing/2014/main" id="{CDCC8231-F621-4F5E-849C-9F1DB96527F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4124-095A-4758-B8D3-AAA1EE16648F}"/>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9174616B-1B67-474E-A498-714B4A28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2900456"/>
            <a:ext cx="2985597" cy="1658665"/>
          </a:xfrm>
          <a:prstGeom prst="rect">
            <a:avLst/>
          </a:prstGeom>
        </p:spPr>
      </p:pic>
      <p:sp>
        <p:nvSpPr>
          <p:cNvPr id="7" name="Rectangle 6">
            <a:extLst>
              <a:ext uri="{FF2B5EF4-FFF2-40B4-BE49-F238E27FC236}">
                <a16:creationId xmlns:a16="http://schemas.microsoft.com/office/drawing/2014/main" id="{6640B490-C1E4-4E37-BA1D-BCBBCB942055}"/>
              </a:ext>
            </a:extLst>
          </p:cNvPr>
          <p:cNvSpPr/>
          <p:nvPr/>
        </p:nvSpPr>
        <p:spPr>
          <a:xfrm>
            <a:off x="4071464" y="1782297"/>
            <a:ext cx="5742913" cy="369332"/>
          </a:xfrm>
          <a:prstGeom prst="rect">
            <a:avLst/>
          </a:prstGeom>
        </p:spPr>
        <p:txBody>
          <a:bodyPr wrap="square">
            <a:spAutoFit/>
          </a:bodyPr>
          <a:lstStyle/>
          <a:p>
            <a:pPr lvl="0" eaLnBrk="0" fontAlgn="base" hangingPunct="0">
              <a:spcBef>
                <a:spcPct val="0"/>
              </a:spcBef>
              <a:spcAft>
                <a:spcPct val="0"/>
              </a:spcAft>
            </a:pPr>
            <a:r>
              <a:rPr lang="en-US" altLang="en-US" b="1" dirty="0">
                <a:latin typeface="Lato Light"/>
                <a:ea typeface="Calibri" panose="020F0502020204030204" pitchFamily="34" charset="0"/>
                <a:cs typeface="Times New Roman" panose="02020603050405020304" pitchFamily="18" charset="0"/>
              </a:rPr>
              <a:t>Message Encryption and Decryption</a:t>
            </a:r>
            <a:endParaRPr lang="en-US" altLang="en-US" sz="1050" dirty="0">
              <a:latin typeface="Lato Light"/>
            </a:endParaRPr>
          </a:p>
        </p:txBody>
      </p:sp>
      <p:sp>
        <p:nvSpPr>
          <p:cNvPr id="12" name="Rectangle 11">
            <a:extLst>
              <a:ext uri="{FF2B5EF4-FFF2-40B4-BE49-F238E27FC236}">
                <a16:creationId xmlns:a16="http://schemas.microsoft.com/office/drawing/2014/main" id="{1CA1641B-FC09-4B7C-97AA-DF5CA91013F9}"/>
              </a:ext>
            </a:extLst>
          </p:cNvPr>
          <p:cNvSpPr/>
          <p:nvPr/>
        </p:nvSpPr>
        <p:spPr>
          <a:xfrm>
            <a:off x="4071463" y="2221034"/>
            <a:ext cx="5742913" cy="369332"/>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q"/>
            </a:pPr>
            <a:r>
              <a:rPr lang="en-US" altLang="en-US" b="1" dirty="0">
                <a:latin typeface="Lato Light"/>
                <a:ea typeface="Calibri" panose="020F0502020204030204" pitchFamily="34" charset="0"/>
                <a:cs typeface="Times New Roman" panose="02020603050405020304" pitchFamily="18" charset="0"/>
              </a:rPr>
              <a:t>Decryption</a:t>
            </a:r>
            <a:endParaRPr lang="en-US" altLang="en-US" sz="1050" dirty="0">
              <a:latin typeface="Lato Light"/>
            </a:endParaRPr>
          </a:p>
        </p:txBody>
      </p:sp>
      <p:sp>
        <p:nvSpPr>
          <p:cNvPr id="4" name="Rectangle 3">
            <a:extLst>
              <a:ext uri="{FF2B5EF4-FFF2-40B4-BE49-F238E27FC236}">
                <a16:creationId xmlns:a16="http://schemas.microsoft.com/office/drawing/2014/main" id="{C7FE8E7F-4C6D-4145-B1E0-7E7F7548A9DA}"/>
              </a:ext>
            </a:extLst>
          </p:cNvPr>
          <p:cNvSpPr/>
          <p:nvPr/>
        </p:nvSpPr>
        <p:spPr>
          <a:xfrm>
            <a:off x="4442302" y="5756673"/>
            <a:ext cx="6284274" cy="959622"/>
          </a:xfrm>
          <a:prstGeom prst="rect">
            <a:avLst/>
          </a:prstGeom>
        </p:spPr>
        <p:txBody>
          <a:bodyPr wrap="square">
            <a:spAutoFit/>
          </a:bodyPr>
          <a:lstStyle/>
          <a:p>
            <a:pPr algn="just">
              <a:lnSpc>
                <a:spcPct val="107000"/>
              </a:lnSpc>
              <a:spcAft>
                <a:spcPts val="800"/>
              </a:spcAft>
            </a:pPr>
            <a:r>
              <a:rPr lang="en-US" dirty="0">
                <a:latin typeface="Lato Light" panose="020F0302020204030203"/>
                <a:ea typeface="Calibri" panose="020F0502020204030204" pitchFamily="34" charset="0"/>
                <a:cs typeface="Times New Roman" panose="02020603050405020304" pitchFamily="18" charset="0"/>
              </a:rPr>
              <a:t>To decrypt message I have to read audio which holds the actual message and find the character that I include after each 5000 sample and stop finding when I found (.)</a:t>
            </a:r>
            <a:endParaRPr lang="en-US" sz="1600" dirty="0">
              <a:effectLst/>
              <a:latin typeface="Lato Light" panose="020F0302020204030203"/>
              <a:ea typeface="Calibri" panose="020F0502020204030204" pitchFamily="34" charset="0"/>
              <a:cs typeface="Times New Roman" panose="02020603050405020304" pitchFamily="18" charset="0"/>
            </a:endParaRPr>
          </a:p>
        </p:txBody>
      </p:sp>
      <p:sp>
        <p:nvSpPr>
          <p:cNvPr id="6" name="Rectangle 1">
            <a:extLst>
              <a:ext uri="{FF2B5EF4-FFF2-40B4-BE49-F238E27FC236}">
                <a16:creationId xmlns:a16="http://schemas.microsoft.com/office/drawing/2014/main" id="{F8DAFF9B-27B3-4940-887C-8443765A8579}"/>
              </a:ext>
            </a:extLst>
          </p:cNvPr>
          <p:cNvSpPr>
            <a:spLocks noChangeArrowheads="1"/>
          </p:cNvSpPr>
          <p:nvPr/>
        </p:nvSpPr>
        <p:spPr bwMode="auto">
          <a:xfrm>
            <a:off x="4442302" y="2657880"/>
            <a:ext cx="6079687" cy="295465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public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String </a:t>
            </a:r>
            <a:r>
              <a:rPr kumimoji="0" lang="en-US" altLang="en-US" sz="1200" b="0" i="0" u="none" strike="noStrike" cap="none" normalizeH="0" baseline="0" dirty="0" err="1">
                <a:ln>
                  <a:noFill/>
                </a:ln>
                <a:solidFill>
                  <a:srgbClr val="FFC66D"/>
                </a:solidFill>
                <a:effectLst/>
                <a:latin typeface="Consolas" panose="020B0609020204030204" pitchFamily="49" charset="0"/>
                <a:ea typeface="Times New Roman" panose="02020603050405020304" pitchFamily="18" charset="0"/>
                <a:cs typeface="Courier New" panose="02070309020205020404" pitchFamily="49" charset="0"/>
              </a:rPr>
              <a:t>getEncryptData</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skippedHeader</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String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encodedData</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 </a:t>
            </a:r>
            <a:r>
              <a:rPr kumimoji="0" lang="en-US" altLang="en-US" sz="1200" b="0" i="0" u="none" strike="noStrike" cap="none" normalizeH="0" baseline="0" dirty="0">
                <a:ln>
                  <a:noFill/>
                </a:ln>
                <a:solidFill>
                  <a:srgbClr val="6A8759"/>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for</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int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i</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0</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i</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&lt;</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soundData</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length</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i</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if</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(i%</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5000</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0</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b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int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value = </a:t>
            </a:r>
            <a:r>
              <a:rPr kumimoji="0" lang="en-US" altLang="en-US" sz="1200" b="0" i="0" u="none" strike="noStrike" cap="none" normalizeH="0" baseline="0" dirty="0" err="1">
                <a:ln>
                  <a:noFill/>
                </a:ln>
                <a:solidFill>
                  <a:srgbClr val="9876AA"/>
                </a:solidFill>
                <a:effectLst/>
                <a:latin typeface="Consolas" panose="020B0609020204030204" pitchFamily="49" charset="0"/>
                <a:ea typeface="Times New Roman" panose="02020603050405020304" pitchFamily="18" charset="0"/>
                <a:cs typeface="Courier New" panose="02070309020205020404" pitchFamily="49" charset="0"/>
              </a:rPr>
              <a:t>soundData</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i</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if</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(value == </a:t>
            </a:r>
            <a:r>
              <a:rPr kumimoji="0" lang="en-US" altLang="en-US" sz="1200" b="0" i="0" u="none" strike="noStrike" cap="none" normalizeH="0" baseline="0" dirty="0">
                <a:ln>
                  <a:noFill/>
                </a:ln>
                <a:solidFill>
                  <a:srgbClr val="6897BB"/>
                </a:solidFill>
                <a:effectLst/>
                <a:latin typeface="Consolas" panose="020B0609020204030204" pitchFamily="49" charset="0"/>
                <a:ea typeface="Times New Roman" panose="02020603050405020304" pitchFamily="18" charset="0"/>
                <a:cs typeface="Courier New" panose="02070309020205020404" pitchFamily="49" charset="0"/>
              </a:rPr>
              <a:t>46</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break;</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encodedData</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encodedData</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 (</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char</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)value</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b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return </a:t>
            </a:r>
            <a:r>
              <a:rPr kumimoji="0" lang="en-US" altLang="en-US" sz="1200" b="0" i="0" u="none" strike="noStrike" cap="none" normalizeH="0" baseline="0" dirty="0" err="1">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encodedData</a:t>
            </a:r>
            <a: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t>;</a:t>
            </a: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br>
              <a:rPr kumimoji="0" lang="en-US" altLang="en-US" sz="1200" b="0" i="0" u="none" strike="noStrike" cap="none" normalizeH="0" baseline="0" dirty="0">
                <a:ln>
                  <a:noFill/>
                </a:ln>
                <a:solidFill>
                  <a:srgbClr val="CC7832"/>
                </a:solidFill>
                <a:effectLst/>
                <a:latin typeface="Consolas" panose="020B0609020204030204" pitchFamily="49" charset="0"/>
                <a:ea typeface="Times New Roman" panose="02020603050405020304" pitchFamily="18" charset="0"/>
                <a:cs typeface="Courier New" panose="02070309020205020404" pitchFamily="49" charset="0"/>
              </a:rPr>
            </a:br>
            <a:r>
              <a:rPr kumimoji="0" lang="en-US" altLang="en-US" sz="1200" b="0" i="0" u="none" strike="noStrike" cap="none" normalizeH="0" baseline="0" dirty="0">
                <a:ln>
                  <a:noFill/>
                </a:ln>
                <a:solidFill>
                  <a:srgbClr val="A9B7C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2935872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D229B57-38BE-40C4-B58A-6C201DE97CC4}"/>
              </a:ext>
            </a:extLst>
          </p:cNvPr>
          <p:cNvSpPr/>
          <p:nvPr/>
        </p:nvSpPr>
        <p:spPr>
          <a:xfrm>
            <a:off x="2792036" y="4950002"/>
            <a:ext cx="6395233" cy="106189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B87679C-60E5-4295-9D72-ED8A88E22F6D}"/>
              </a:ext>
            </a:extLst>
          </p:cNvPr>
          <p:cNvSpPr/>
          <p:nvPr/>
        </p:nvSpPr>
        <p:spPr>
          <a:xfrm>
            <a:off x="8931798" y="-26500"/>
            <a:ext cx="2031325" cy="68845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97EBA13-5758-4565-9D4D-1EFFC2683737}"/>
              </a:ext>
            </a:extLst>
          </p:cNvPr>
          <p:cNvSpPr txBox="1"/>
          <p:nvPr/>
        </p:nvSpPr>
        <p:spPr>
          <a:xfrm>
            <a:off x="3004731" y="5180897"/>
            <a:ext cx="5031829" cy="584775"/>
          </a:xfrm>
          <a:prstGeom prst="rect">
            <a:avLst/>
          </a:prstGeom>
          <a:noFill/>
        </p:spPr>
        <p:txBody>
          <a:bodyPr wrap="square">
            <a:spAutoFit/>
          </a:bodyPr>
          <a:lstStyle/>
          <a:p>
            <a:pPr algn="just">
              <a:defRPr/>
            </a:pPr>
            <a:r>
              <a:rPr lang="en-US" sz="1600" b="1" spc="300" dirty="0">
                <a:solidFill>
                  <a:schemeClr val="bg1"/>
                </a:solidFill>
                <a:latin typeface="Lato" panose="020F0502020204030203" pitchFamily="34" charset="0"/>
                <a:ea typeface="Source Sans Pro" panose="020B0503030403020204" pitchFamily="34" charset="0"/>
                <a:cs typeface="Open Sans" panose="020B0606030504020204" pitchFamily="34" charset="0"/>
              </a:rPr>
              <a:t>Scan the QR Code to watch the video review of MUSIC HUNTER</a:t>
            </a:r>
          </a:p>
        </p:txBody>
      </p:sp>
      <p:grpSp>
        <p:nvGrpSpPr>
          <p:cNvPr id="12" name="Group 11">
            <a:extLst>
              <a:ext uri="{FF2B5EF4-FFF2-40B4-BE49-F238E27FC236}">
                <a16:creationId xmlns:a16="http://schemas.microsoft.com/office/drawing/2014/main" id="{8F1B43E0-14E7-417D-8ACF-3C1D273FC93C}"/>
              </a:ext>
            </a:extLst>
          </p:cNvPr>
          <p:cNvGrpSpPr/>
          <p:nvPr/>
        </p:nvGrpSpPr>
        <p:grpSpPr>
          <a:xfrm>
            <a:off x="1311315" y="684728"/>
            <a:ext cx="7850682" cy="3255871"/>
            <a:chOff x="4492546" y="1990497"/>
            <a:chExt cx="1020748" cy="498703"/>
          </a:xfrm>
        </p:grpSpPr>
        <p:cxnSp>
          <p:nvCxnSpPr>
            <p:cNvPr id="13" name="Straight Connector 12">
              <a:extLst>
                <a:ext uri="{FF2B5EF4-FFF2-40B4-BE49-F238E27FC236}">
                  <a16:creationId xmlns:a16="http://schemas.microsoft.com/office/drawing/2014/main" id="{27081578-0455-455F-9AF4-252156EDA3E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5EB9F9-D700-4D9F-8A68-6E43849EED47}"/>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itle 7">
            <a:extLst>
              <a:ext uri="{FF2B5EF4-FFF2-40B4-BE49-F238E27FC236}">
                <a16:creationId xmlns:a16="http://schemas.microsoft.com/office/drawing/2014/main" id="{3FBD55BA-F687-41BB-BDC1-29853E65D8D4}"/>
              </a:ext>
            </a:extLst>
          </p:cNvPr>
          <p:cNvSpPr txBox="1">
            <a:spLocks/>
          </p:cNvSpPr>
          <p:nvPr/>
        </p:nvSpPr>
        <p:spPr>
          <a:xfrm>
            <a:off x="2518490" y="2408497"/>
            <a:ext cx="4756745" cy="140108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7200" dirty="0">
                <a:solidFill>
                  <a:schemeClr val="tx1">
                    <a:lumMod val="95000"/>
                    <a:lumOff val="5000"/>
                  </a:schemeClr>
                </a:solidFill>
                <a:latin typeface="Bebas Neue" panose="020B0606020202050201" pitchFamily="34" charset="0"/>
                <a:ea typeface="Source Sans Pro" panose="020B0503030403020204" pitchFamily="34" charset="0"/>
              </a:rPr>
              <a:t>Appendix</a:t>
            </a:r>
          </a:p>
        </p:txBody>
      </p:sp>
      <p:sp>
        <p:nvSpPr>
          <p:cNvPr id="7" name="Rectangle 6">
            <a:extLst>
              <a:ext uri="{FF2B5EF4-FFF2-40B4-BE49-F238E27FC236}">
                <a16:creationId xmlns:a16="http://schemas.microsoft.com/office/drawing/2014/main" id="{208B2024-D743-4360-BFE3-25CB72391360}"/>
              </a:ext>
            </a:extLst>
          </p:cNvPr>
          <p:cNvSpPr/>
          <p:nvPr/>
        </p:nvSpPr>
        <p:spPr>
          <a:xfrm>
            <a:off x="1179235" y="1380998"/>
            <a:ext cx="6096000" cy="646331"/>
          </a:xfrm>
          <a:prstGeom prst="rect">
            <a:avLst/>
          </a:prstGeom>
        </p:spPr>
        <p:txBody>
          <a:bodyPr>
            <a:spAutoFit/>
          </a:bodyPr>
          <a:lstStyle/>
          <a:p>
            <a:pPr algn="just"/>
            <a:r>
              <a:rPr lang="en-US" dirty="0">
                <a:latin typeface="Lato Light" panose="020F0302020204030203"/>
              </a:rPr>
              <a:t>And to make this project I have to write </a:t>
            </a:r>
            <a:r>
              <a:rPr lang="en-US" b="1" dirty="0">
                <a:latin typeface="Lato Light" panose="020F0302020204030203"/>
              </a:rPr>
              <a:t>4,694</a:t>
            </a:r>
            <a:r>
              <a:rPr lang="en-US" dirty="0">
                <a:latin typeface="Lato Light" panose="020F0302020204030203"/>
              </a:rPr>
              <a:t> lines of code without GUI. With GUI the number of lines are </a:t>
            </a:r>
            <a:r>
              <a:rPr lang="en-US" b="1" dirty="0">
                <a:latin typeface="Lato Light" panose="020F0302020204030203"/>
              </a:rPr>
              <a:t>5,456</a:t>
            </a:r>
          </a:p>
        </p:txBody>
      </p:sp>
      <p:pic>
        <p:nvPicPr>
          <p:cNvPr id="19" name="Picture 18">
            <a:extLst>
              <a:ext uri="{FF2B5EF4-FFF2-40B4-BE49-F238E27FC236}">
                <a16:creationId xmlns:a16="http://schemas.microsoft.com/office/drawing/2014/main" id="{DD0A75D7-39DC-4D08-B09E-F1C9B4308C9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1505" y="4380869"/>
            <a:ext cx="2272030" cy="2272030"/>
          </a:xfrm>
          <a:prstGeom prst="rect">
            <a:avLst/>
          </a:prstGeom>
          <a:noFill/>
          <a:ln>
            <a:noFill/>
          </a:ln>
        </p:spPr>
      </p:pic>
      <p:sp>
        <p:nvSpPr>
          <p:cNvPr id="9" name="Rectangle 8">
            <a:extLst>
              <a:ext uri="{FF2B5EF4-FFF2-40B4-BE49-F238E27FC236}">
                <a16:creationId xmlns:a16="http://schemas.microsoft.com/office/drawing/2014/main" id="{422C33C6-4DFE-403B-BA3C-647A701D151B}"/>
              </a:ext>
            </a:extLst>
          </p:cNvPr>
          <p:cNvSpPr/>
          <p:nvPr/>
        </p:nvSpPr>
        <p:spPr>
          <a:xfrm>
            <a:off x="703003" y="6394014"/>
            <a:ext cx="2089033" cy="342786"/>
          </a:xfrm>
          <a:prstGeom prst="rect">
            <a:avLst/>
          </a:prstGeom>
        </p:spPr>
        <p:txBody>
          <a:bodyPr wrap="square">
            <a:spAutoFit/>
          </a:bodyPr>
          <a:lstStyle/>
          <a:p>
            <a:pPr algn="ctr">
              <a:lnSpc>
                <a:spcPct val="107000"/>
              </a:lnSpc>
              <a:spcAft>
                <a:spcPts val="800"/>
              </a:spcAft>
            </a:pPr>
            <a:r>
              <a:rPr lang="en-US" sz="1600"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3"/>
              </a:rPr>
              <a:t>http://bit.ly/2JJ2vGu</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A3C514F2-7247-4D34-88D1-1432C717DFCD}"/>
              </a:ext>
            </a:extLst>
          </p:cNvPr>
          <p:cNvSpPr txBox="1"/>
          <p:nvPr/>
        </p:nvSpPr>
        <p:spPr>
          <a:xfrm>
            <a:off x="1331635" y="3548916"/>
            <a:ext cx="6182538" cy="830997"/>
          </a:xfrm>
          <a:prstGeom prst="rect">
            <a:avLst/>
          </a:prstGeom>
          <a:noFill/>
        </p:spPr>
        <p:txBody>
          <a:bodyPr wrap="square">
            <a:spAutoFit/>
          </a:bodyPr>
          <a:lstStyle/>
          <a:p>
            <a:pPr algn="just">
              <a:defRPr/>
            </a:pPr>
            <a:r>
              <a:rPr lang="en-US" sz="1600" b="1" spc="300" dirty="0">
                <a:latin typeface="Lato" panose="020F0502020204030203" pitchFamily="34" charset="0"/>
                <a:ea typeface="Source Sans Pro" panose="020B0503030403020204" pitchFamily="34" charset="0"/>
                <a:cs typeface="Open Sans" panose="020B0606030504020204" pitchFamily="34" charset="0"/>
              </a:rPr>
              <a:t>In future I’ll developed my project and add some interesting features which is eye catching. </a:t>
            </a:r>
          </a:p>
        </p:txBody>
      </p:sp>
    </p:spTree>
    <p:extLst>
      <p:ext uri="{BB962C8B-B14F-4D97-AF65-F5344CB8AC3E}">
        <p14:creationId xmlns:p14="http://schemas.microsoft.com/office/powerpoint/2010/main" val="2630790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B87679C-60E5-4295-9D72-ED8A88E22F6D}"/>
              </a:ext>
            </a:extLst>
          </p:cNvPr>
          <p:cNvSpPr/>
          <p:nvPr/>
        </p:nvSpPr>
        <p:spPr>
          <a:xfrm>
            <a:off x="8931798" y="-26500"/>
            <a:ext cx="2031325" cy="68845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97EBA13-5758-4565-9D4D-1EFFC2683737}"/>
              </a:ext>
            </a:extLst>
          </p:cNvPr>
          <p:cNvSpPr txBox="1"/>
          <p:nvPr/>
        </p:nvSpPr>
        <p:spPr>
          <a:xfrm>
            <a:off x="3004731" y="5180897"/>
            <a:ext cx="5031829" cy="584775"/>
          </a:xfrm>
          <a:prstGeom prst="rect">
            <a:avLst/>
          </a:prstGeom>
          <a:noFill/>
        </p:spPr>
        <p:txBody>
          <a:bodyPr wrap="square">
            <a:spAutoFit/>
          </a:bodyPr>
          <a:lstStyle/>
          <a:p>
            <a:pPr algn="just">
              <a:defRPr/>
            </a:pPr>
            <a:r>
              <a:rPr lang="en-US" sz="1600" b="1" spc="300" dirty="0">
                <a:solidFill>
                  <a:schemeClr val="bg1"/>
                </a:solidFill>
                <a:latin typeface="Lato" panose="020F0502020204030203" pitchFamily="34" charset="0"/>
                <a:ea typeface="Source Sans Pro" panose="020B0503030403020204" pitchFamily="34" charset="0"/>
                <a:cs typeface="Open Sans" panose="020B0606030504020204" pitchFamily="34" charset="0"/>
              </a:rPr>
              <a:t>Scan the QR Code to watch the video review of MUSIC HUNTER</a:t>
            </a:r>
          </a:p>
        </p:txBody>
      </p:sp>
      <p:grpSp>
        <p:nvGrpSpPr>
          <p:cNvPr id="12" name="Group 11">
            <a:extLst>
              <a:ext uri="{FF2B5EF4-FFF2-40B4-BE49-F238E27FC236}">
                <a16:creationId xmlns:a16="http://schemas.microsoft.com/office/drawing/2014/main" id="{8F1B43E0-14E7-417D-8ACF-3C1D273FC93C}"/>
              </a:ext>
            </a:extLst>
          </p:cNvPr>
          <p:cNvGrpSpPr/>
          <p:nvPr/>
        </p:nvGrpSpPr>
        <p:grpSpPr>
          <a:xfrm>
            <a:off x="1311315" y="684728"/>
            <a:ext cx="7850682" cy="3255871"/>
            <a:chOff x="4492546" y="1990497"/>
            <a:chExt cx="1020748" cy="498703"/>
          </a:xfrm>
        </p:grpSpPr>
        <p:cxnSp>
          <p:nvCxnSpPr>
            <p:cNvPr id="13" name="Straight Connector 12">
              <a:extLst>
                <a:ext uri="{FF2B5EF4-FFF2-40B4-BE49-F238E27FC236}">
                  <a16:creationId xmlns:a16="http://schemas.microsoft.com/office/drawing/2014/main" id="{27081578-0455-455F-9AF4-252156EDA3E7}"/>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5EB9F9-D700-4D9F-8A68-6E43849EED47}"/>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itle 7">
            <a:extLst>
              <a:ext uri="{FF2B5EF4-FFF2-40B4-BE49-F238E27FC236}">
                <a16:creationId xmlns:a16="http://schemas.microsoft.com/office/drawing/2014/main" id="{3FBD55BA-F687-41BB-BDC1-29853E65D8D4}"/>
              </a:ext>
            </a:extLst>
          </p:cNvPr>
          <p:cNvSpPr txBox="1">
            <a:spLocks/>
          </p:cNvSpPr>
          <p:nvPr/>
        </p:nvSpPr>
        <p:spPr>
          <a:xfrm>
            <a:off x="2518490" y="2408497"/>
            <a:ext cx="4756745" cy="140108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7200" dirty="0">
                <a:solidFill>
                  <a:schemeClr val="tx1">
                    <a:lumMod val="95000"/>
                    <a:lumOff val="5000"/>
                  </a:schemeClr>
                </a:solidFill>
                <a:latin typeface="Bebas Neue" panose="020B0606020202050201" pitchFamily="34" charset="0"/>
                <a:ea typeface="Source Sans Pro" panose="020B0503030403020204" pitchFamily="34" charset="0"/>
              </a:rPr>
              <a:t>references</a:t>
            </a:r>
          </a:p>
        </p:txBody>
      </p:sp>
      <p:sp>
        <p:nvSpPr>
          <p:cNvPr id="2" name="Rectangle 1">
            <a:extLst>
              <a:ext uri="{FF2B5EF4-FFF2-40B4-BE49-F238E27FC236}">
                <a16:creationId xmlns:a16="http://schemas.microsoft.com/office/drawing/2014/main" id="{AAE39E33-53A2-4A12-BA2D-193D4D7BCF98}"/>
              </a:ext>
            </a:extLst>
          </p:cNvPr>
          <p:cNvSpPr/>
          <p:nvPr/>
        </p:nvSpPr>
        <p:spPr>
          <a:xfrm>
            <a:off x="918632" y="4496150"/>
            <a:ext cx="4683142" cy="369332"/>
          </a:xfrm>
          <a:prstGeom prst="rect">
            <a:avLst/>
          </a:prstGeom>
        </p:spPr>
        <p:txBody>
          <a:bodyPr wrap="none">
            <a:spAutoFit/>
          </a:bodyPr>
          <a:lstStyle/>
          <a:p>
            <a:r>
              <a:rPr lang="en-US" dirty="0">
                <a:hlinkClick r:id="rId2"/>
              </a:rPr>
              <a:t>https://github.com/BHN-Nirab/MUSIC_HUNTER</a:t>
            </a:r>
            <a:endParaRPr lang="en-US" dirty="0"/>
          </a:p>
        </p:txBody>
      </p:sp>
      <p:sp>
        <p:nvSpPr>
          <p:cNvPr id="3" name="Rectangle 2">
            <a:extLst>
              <a:ext uri="{FF2B5EF4-FFF2-40B4-BE49-F238E27FC236}">
                <a16:creationId xmlns:a16="http://schemas.microsoft.com/office/drawing/2014/main" id="{453FE209-4D6A-418B-A17D-DAE9BCF6CFF2}"/>
              </a:ext>
            </a:extLst>
          </p:cNvPr>
          <p:cNvSpPr/>
          <p:nvPr/>
        </p:nvSpPr>
        <p:spPr>
          <a:xfrm>
            <a:off x="918632" y="5133139"/>
            <a:ext cx="5507149" cy="369332"/>
          </a:xfrm>
          <a:prstGeom prst="rect">
            <a:avLst/>
          </a:prstGeom>
        </p:spPr>
        <p:txBody>
          <a:bodyPr wrap="none">
            <a:spAutoFit/>
          </a:bodyPr>
          <a:lstStyle/>
          <a:p>
            <a:r>
              <a:rPr lang="en-US" dirty="0">
                <a:hlinkClick r:id="rId3"/>
              </a:rPr>
              <a:t>https://github.com/BHN-Nirab/MUSIC_HUNTER_SERVER</a:t>
            </a:r>
            <a:endParaRPr lang="en-US" dirty="0"/>
          </a:p>
        </p:txBody>
      </p:sp>
      <p:sp>
        <p:nvSpPr>
          <p:cNvPr id="4" name="Rectangle 3">
            <a:extLst>
              <a:ext uri="{FF2B5EF4-FFF2-40B4-BE49-F238E27FC236}">
                <a16:creationId xmlns:a16="http://schemas.microsoft.com/office/drawing/2014/main" id="{ED29EDAD-330F-4E77-8753-9868CD8B6D2F}"/>
              </a:ext>
            </a:extLst>
          </p:cNvPr>
          <p:cNvSpPr/>
          <p:nvPr/>
        </p:nvSpPr>
        <p:spPr>
          <a:xfrm>
            <a:off x="918632" y="5813430"/>
            <a:ext cx="4885889" cy="369332"/>
          </a:xfrm>
          <a:prstGeom prst="rect">
            <a:avLst/>
          </a:prstGeom>
        </p:spPr>
        <p:txBody>
          <a:bodyPr wrap="none">
            <a:spAutoFit/>
          </a:bodyPr>
          <a:lstStyle/>
          <a:p>
            <a:r>
              <a:rPr lang="en-US" dirty="0">
                <a:hlinkClick r:id="rId4"/>
              </a:rPr>
              <a:t>https://github.com/BHN-Nirab/MessageEncryptor</a:t>
            </a:r>
            <a:endParaRPr lang="en-US" dirty="0"/>
          </a:p>
        </p:txBody>
      </p:sp>
    </p:spTree>
    <p:extLst>
      <p:ext uri="{BB962C8B-B14F-4D97-AF65-F5344CB8AC3E}">
        <p14:creationId xmlns:p14="http://schemas.microsoft.com/office/powerpoint/2010/main" val="2323671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7" name="Rectangle: Diagonal Corners Rounded 6">
            <a:extLst>
              <a:ext uri="{FF2B5EF4-FFF2-40B4-BE49-F238E27FC236}">
                <a16:creationId xmlns:a16="http://schemas.microsoft.com/office/drawing/2014/main" id="{69D7ACF2-79A9-4CA1-B701-1530E78E9DA4}"/>
              </a:ext>
            </a:extLst>
          </p:cNvPr>
          <p:cNvSpPr/>
          <p:nvPr/>
        </p:nvSpPr>
        <p:spPr>
          <a:xfrm>
            <a:off x="0" y="1415419"/>
            <a:ext cx="5290055" cy="4217661"/>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1" name="Picture Placeholder 10">
            <a:extLst>
              <a:ext uri="{FF2B5EF4-FFF2-40B4-BE49-F238E27FC236}">
                <a16:creationId xmlns:a16="http://schemas.microsoft.com/office/drawing/2014/main" id="{603AD728-3472-4E2A-94B8-C2FD21694334}"/>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4176" r="4176"/>
          <a:stretch>
            <a:fillRect/>
          </a:stretch>
        </p:blipFill>
        <p:spPr>
          <a:xfrm>
            <a:off x="153676" y="2214880"/>
            <a:ext cx="4933950" cy="2990850"/>
          </a:xfrm>
        </p:spPr>
      </p:pic>
      <p:sp>
        <p:nvSpPr>
          <p:cNvPr id="6" name="Rectangle 5">
            <a:extLst>
              <a:ext uri="{FF2B5EF4-FFF2-40B4-BE49-F238E27FC236}">
                <a16:creationId xmlns:a16="http://schemas.microsoft.com/office/drawing/2014/main" id="{BB5C82F3-77EC-48A7-A26B-EBD9E3209378}"/>
              </a:ext>
            </a:extLst>
          </p:cNvPr>
          <p:cNvSpPr/>
          <p:nvPr/>
        </p:nvSpPr>
        <p:spPr>
          <a:xfrm flipH="1">
            <a:off x="6600632" y="2859822"/>
            <a:ext cx="4933949" cy="2990850"/>
          </a:xfrm>
          <a:prstGeom prst="rect">
            <a:avLst/>
          </a:prstGeom>
          <a:solidFill>
            <a:schemeClr val="tx1">
              <a:lumMod val="65000"/>
              <a:lumOff val="3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13" name="TextBox 12">
            <a:extLst>
              <a:ext uri="{FF2B5EF4-FFF2-40B4-BE49-F238E27FC236}">
                <a16:creationId xmlns:a16="http://schemas.microsoft.com/office/drawing/2014/main" id="{35DA937B-3799-45CF-94D4-92E7F80C0BC8}"/>
              </a:ext>
            </a:extLst>
          </p:cNvPr>
          <p:cNvSpPr txBox="1"/>
          <p:nvPr/>
        </p:nvSpPr>
        <p:spPr>
          <a:xfrm>
            <a:off x="6970102" y="4001304"/>
            <a:ext cx="4195008" cy="707886"/>
          </a:xfrm>
          <a:prstGeom prst="rect">
            <a:avLst/>
          </a:prstGeom>
          <a:noFill/>
        </p:spPr>
        <p:txBody>
          <a:bodyPr wrap="square" rtlCol="0">
            <a:spAutoFit/>
          </a:bodyPr>
          <a:lstStyle/>
          <a:p>
            <a:pPr algn="ctr"/>
            <a:r>
              <a:rPr lang="en-US" sz="4000" spc="600" dirty="0">
                <a:solidFill>
                  <a:schemeClr val="bg1"/>
                </a:solidFill>
                <a:latin typeface="Bebas Neue" panose="020B0606020202050201" pitchFamily="34" charset="0"/>
              </a:rPr>
              <a:t>THANK YOU</a:t>
            </a:r>
          </a:p>
        </p:txBody>
      </p:sp>
      <p:grpSp>
        <p:nvGrpSpPr>
          <p:cNvPr id="21" name="Group 20">
            <a:extLst>
              <a:ext uri="{FF2B5EF4-FFF2-40B4-BE49-F238E27FC236}">
                <a16:creationId xmlns:a16="http://schemas.microsoft.com/office/drawing/2014/main" id="{35A005A0-75B0-45BF-952C-39378DF0BDBE}"/>
              </a:ext>
            </a:extLst>
          </p:cNvPr>
          <p:cNvGrpSpPr/>
          <p:nvPr/>
        </p:nvGrpSpPr>
        <p:grpSpPr>
          <a:xfrm flipH="1">
            <a:off x="6009289" y="2446907"/>
            <a:ext cx="1354517" cy="661771"/>
            <a:chOff x="4492546" y="1990497"/>
            <a:chExt cx="1020748" cy="498703"/>
          </a:xfrm>
        </p:grpSpPr>
        <p:cxnSp>
          <p:nvCxnSpPr>
            <p:cNvPr id="22" name="Straight Connector 21">
              <a:extLst>
                <a:ext uri="{FF2B5EF4-FFF2-40B4-BE49-F238E27FC236}">
                  <a16:creationId xmlns:a16="http://schemas.microsoft.com/office/drawing/2014/main" id="{9A28981D-5512-4D57-8213-96DCCB484D2B}"/>
                </a:ext>
              </a:extLst>
            </p:cNvPr>
            <p:cNvCxnSpPr/>
            <p:nvPr/>
          </p:nvCxnSpPr>
          <p:spPr>
            <a:xfrm>
              <a:off x="4492546" y="2219097"/>
              <a:ext cx="10207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486643E-8E2B-4624-9BC7-F49B0BC1380E}"/>
                </a:ext>
              </a:extLst>
            </p:cNvPr>
            <p:cNvCxnSpPr/>
            <p:nvPr/>
          </p:nvCxnSpPr>
          <p:spPr>
            <a:xfrm>
              <a:off x="5290480" y="1990497"/>
              <a:ext cx="0" cy="49870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0817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AC45309A-333A-449F-B1FD-07E5A06E812F}"/>
              </a:ext>
            </a:extLst>
          </p:cNvPr>
          <p:cNvSpPr txBox="1">
            <a:spLocks/>
          </p:cNvSpPr>
          <p:nvPr/>
        </p:nvSpPr>
        <p:spPr>
          <a:xfrm>
            <a:off x="7785158" y="1624550"/>
            <a:ext cx="3770990" cy="19949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95000"/>
                    <a:lumOff val="5000"/>
                  </a:schemeClr>
                </a:solidFill>
                <a:latin typeface="Bebas Neue" panose="020B0606020202050201" pitchFamily="34" charset="0"/>
                <a:ea typeface="Source Sans Pro" panose="020B0503030403020204" pitchFamily="34" charset="0"/>
              </a:rPr>
              <a:t>Morphological Image Processing</a:t>
            </a:r>
          </a:p>
        </p:txBody>
      </p:sp>
      <p:sp>
        <p:nvSpPr>
          <p:cNvPr id="6" name="Rectangle 5">
            <a:extLst>
              <a:ext uri="{FF2B5EF4-FFF2-40B4-BE49-F238E27FC236}">
                <a16:creationId xmlns:a16="http://schemas.microsoft.com/office/drawing/2014/main" id="{1D5A8E04-8B18-43A1-A72C-17E4798CA4F5}"/>
              </a:ext>
            </a:extLst>
          </p:cNvPr>
          <p:cNvSpPr/>
          <p:nvPr/>
        </p:nvSpPr>
        <p:spPr>
          <a:xfrm>
            <a:off x="1151575" y="4606212"/>
            <a:ext cx="7881922" cy="1881669"/>
          </a:xfrm>
          <a:prstGeom prst="rect">
            <a:avLst/>
          </a:prstGeom>
        </p:spPr>
        <p:txBody>
          <a:bodyPr wrap="square">
            <a:spAutoFit/>
          </a:bodyPr>
          <a:lstStyle/>
          <a:p>
            <a:pPr algn="just">
              <a:lnSpc>
                <a:spcPct val="150000"/>
              </a:lnSpc>
              <a:defRPr/>
            </a:pPr>
            <a:r>
              <a:rPr lang="en-US" sz="2000" dirty="0">
                <a:latin typeface="Lato Light" panose="020F0302020204030203" pitchFamily="34" charset="0"/>
                <a:ea typeface="Source Sans Pro" panose="020B0503030403020204" pitchFamily="34" charset="0"/>
                <a:cs typeface="Open Sans" panose="020B0606030504020204" pitchFamily="34" charset="0"/>
              </a:rPr>
              <a:t>Morphology is a broad set of image processing operations that process images based on shapes. Morphological operations apply a structuring element to an input image, creating an output image of the same size.</a:t>
            </a:r>
          </a:p>
        </p:txBody>
      </p:sp>
      <p:sp>
        <p:nvSpPr>
          <p:cNvPr id="7" name="TextBox 6">
            <a:extLst>
              <a:ext uri="{FF2B5EF4-FFF2-40B4-BE49-F238E27FC236}">
                <a16:creationId xmlns:a16="http://schemas.microsoft.com/office/drawing/2014/main" id="{786E3AC4-8D20-4B12-9ABD-75B2377C3A0C}"/>
              </a:ext>
            </a:extLst>
          </p:cNvPr>
          <p:cNvSpPr txBox="1"/>
          <p:nvPr/>
        </p:nvSpPr>
        <p:spPr>
          <a:xfrm>
            <a:off x="1151575" y="3960744"/>
            <a:ext cx="7313687" cy="369332"/>
          </a:xfrm>
          <a:prstGeom prst="rect">
            <a:avLst/>
          </a:prstGeom>
          <a:noFill/>
        </p:spPr>
        <p:txBody>
          <a:bodyPr wrap="square">
            <a:spAutoFit/>
          </a:bodyPr>
          <a:lstStyle/>
          <a:p>
            <a:pPr>
              <a:defRPr/>
            </a:pPr>
            <a:r>
              <a:rPr lang="en-US" b="1" spc="300" dirty="0">
                <a:latin typeface="Lato" panose="020F0502020204030203" pitchFamily="34" charset="0"/>
                <a:ea typeface="Source Sans Pro" panose="020B0503030403020204" pitchFamily="34" charset="0"/>
                <a:cs typeface="Open Sans" panose="020B0606030504020204" pitchFamily="34" charset="0"/>
              </a:rPr>
              <a:t>This is usually more of an art than a science.</a:t>
            </a:r>
          </a:p>
        </p:txBody>
      </p:sp>
      <p:grpSp>
        <p:nvGrpSpPr>
          <p:cNvPr id="11" name="Group 10">
            <a:extLst>
              <a:ext uri="{FF2B5EF4-FFF2-40B4-BE49-F238E27FC236}">
                <a16:creationId xmlns:a16="http://schemas.microsoft.com/office/drawing/2014/main" id="{566ADF1D-C16D-486D-8300-23428AA68108}"/>
              </a:ext>
            </a:extLst>
          </p:cNvPr>
          <p:cNvGrpSpPr/>
          <p:nvPr/>
        </p:nvGrpSpPr>
        <p:grpSpPr>
          <a:xfrm>
            <a:off x="9160279" y="2622025"/>
            <a:ext cx="1020748" cy="498703"/>
            <a:chOff x="4492546" y="1990497"/>
            <a:chExt cx="1020748" cy="498703"/>
          </a:xfrm>
        </p:grpSpPr>
        <p:cxnSp>
          <p:nvCxnSpPr>
            <p:cNvPr id="12" name="Straight Connector 11">
              <a:extLst>
                <a:ext uri="{FF2B5EF4-FFF2-40B4-BE49-F238E27FC236}">
                  <a16:creationId xmlns:a16="http://schemas.microsoft.com/office/drawing/2014/main" id="{7B0DA6A0-31F7-408E-9335-1A82141816D2}"/>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2D8AB80-AEFA-44FA-B6F8-2E15CE8337E8}"/>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8D822BC5-4C76-4FAF-8C3A-0D850B4266F9}"/>
              </a:ext>
            </a:extLst>
          </p:cNvPr>
          <p:cNvSpPr txBox="1"/>
          <p:nvPr/>
        </p:nvSpPr>
        <p:spPr>
          <a:xfrm rot="16200000">
            <a:off x="958986" y="1989239"/>
            <a:ext cx="184731" cy="830997"/>
          </a:xfrm>
          <a:prstGeom prst="rect">
            <a:avLst/>
          </a:prstGeom>
          <a:noFill/>
        </p:spPr>
        <p:txBody>
          <a:bodyPr wrap="none" rtlCol="0">
            <a:spAutoFit/>
          </a:bodyPr>
          <a:lstStyle/>
          <a:p>
            <a:endParaRPr lang="en-US" sz="4800" spc="600" dirty="0">
              <a:latin typeface="Bebas Neue" panose="020B0606020202050201" pitchFamily="34" charset="0"/>
              <a:ea typeface="Lato Black" panose="020F0502020204030203" pitchFamily="34" charset="0"/>
              <a:cs typeface="Lato Black" panose="020F0502020204030203" pitchFamily="34" charset="0"/>
            </a:endParaRPr>
          </a:p>
        </p:txBody>
      </p:sp>
      <p:sp>
        <p:nvSpPr>
          <p:cNvPr id="15" name="Rectangle 14">
            <a:extLst>
              <a:ext uri="{FF2B5EF4-FFF2-40B4-BE49-F238E27FC236}">
                <a16:creationId xmlns:a16="http://schemas.microsoft.com/office/drawing/2014/main" id="{D98DE99B-7204-4813-9335-68835947197B}"/>
              </a:ext>
            </a:extLst>
          </p:cNvPr>
          <p:cNvSpPr/>
          <p:nvPr/>
        </p:nvSpPr>
        <p:spPr>
          <a:xfrm flipH="1">
            <a:off x="11905340" y="1245446"/>
            <a:ext cx="302634" cy="199495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pic>
        <p:nvPicPr>
          <p:cNvPr id="19" name="Picture 18">
            <a:extLst>
              <a:ext uri="{FF2B5EF4-FFF2-40B4-BE49-F238E27FC236}">
                <a16:creationId xmlns:a16="http://schemas.microsoft.com/office/drawing/2014/main" id="{38B87FAB-2A78-4C0C-A167-9B56EF3F5D82}"/>
              </a:ext>
            </a:extLst>
          </p:cNvPr>
          <p:cNvPicPr>
            <a:picLocks noChangeAspect="1"/>
          </p:cNvPicPr>
          <p:nvPr/>
        </p:nvPicPr>
        <p:blipFill rotWithShape="1">
          <a:blip r:embed="rId2"/>
          <a:srcRect l="33872" t="33073" r="35794" b="45309"/>
          <a:stretch/>
        </p:blipFill>
        <p:spPr>
          <a:xfrm>
            <a:off x="914400" y="914400"/>
            <a:ext cx="6748041" cy="2705100"/>
          </a:xfrm>
          <a:prstGeom prst="rect">
            <a:avLst/>
          </a:prstGeom>
          <a:ln>
            <a:noFill/>
          </a:ln>
          <a:effectLst>
            <a:softEdge rad="112500"/>
          </a:effectLst>
        </p:spPr>
      </p:pic>
    </p:spTree>
    <p:extLst>
      <p:ext uri="{BB962C8B-B14F-4D97-AF65-F5344CB8AC3E}">
        <p14:creationId xmlns:p14="http://schemas.microsoft.com/office/powerpoint/2010/main" val="2317179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AC45309A-333A-449F-B1FD-07E5A06E812F}"/>
              </a:ext>
            </a:extLst>
          </p:cNvPr>
          <p:cNvSpPr txBox="1">
            <a:spLocks/>
          </p:cNvSpPr>
          <p:nvPr/>
        </p:nvSpPr>
        <p:spPr>
          <a:xfrm>
            <a:off x="8421010" y="2251788"/>
            <a:ext cx="3770990" cy="19949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95000"/>
                    <a:lumOff val="5000"/>
                  </a:schemeClr>
                </a:solidFill>
                <a:latin typeface="Bebas Neue" panose="020B0606020202050201" pitchFamily="34" charset="0"/>
                <a:ea typeface="Source Sans Pro" panose="020B0503030403020204" pitchFamily="34" charset="0"/>
              </a:rPr>
              <a:t>Erosion</a:t>
            </a:r>
          </a:p>
        </p:txBody>
      </p:sp>
      <p:sp>
        <p:nvSpPr>
          <p:cNvPr id="6" name="Rectangle 5">
            <a:extLst>
              <a:ext uri="{FF2B5EF4-FFF2-40B4-BE49-F238E27FC236}">
                <a16:creationId xmlns:a16="http://schemas.microsoft.com/office/drawing/2014/main" id="{1D5A8E04-8B18-43A1-A72C-17E4798CA4F5}"/>
              </a:ext>
            </a:extLst>
          </p:cNvPr>
          <p:cNvSpPr/>
          <p:nvPr/>
        </p:nvSpPr>
        <p:spPr>
          <a:xfrm>
            <a:off x="1169043" y="4606212"/>
            <a:ext cx="10736296" cy="1420004"/>
          </a:xfrm>
          <a:prstGeom prst="rect">
            <a:avLst/>
          </a:prstGeom>
        </p:spPr>
        <p:txBody>
          <a:bodyPr wrap="square">
            <a:spAutoFit/>
          </a:bodyPr>
          <a:lstStyle/>
          <a:p>
            <a:pPr algn="just">
              <a:lnSpc>
                <a:spcPct val="150000"/>
              </a:lnSpc>
              <a:defRPr/>
            </a:pPr>
            <a:r>
              <a:rPr lang="en-US" sz="2000" dirty="0">
                <a:latin typeface="Lato Light" panose="020F0302020204030203" pitchFamily="34" charset="0"/>
                <a:ea typeface="Source Sans Pro" panose="020B0503030403020204" pitchFamily="34" charset="0"/>
                <a:cs typeface="Open Sans" panose="020B0606030504020204" pitchFamily="34" charset="0"/>
              </a:rPr>
              <a:t>In erosion, every object pixel that is touching a background pixel is changed into a background pixel. Erosion makes the objects smaller, and can break a single object into multiple objects.</a:t>
            </a:r>
          </a:p>
        </p:txBody>
      </p:sp>
      <p:sp>
        <p:nvSpPr>
          <p:cNvPr id="7" name="TextBox 6">
            <a:extLst>
              <a:ext uri="{FF2B5EF4-FFF2-40B4-BE49-F238E27FC236}">
                <a16:creationId xmlns:a16="http://schemas.microsoft.com/office/drawing/2014/main" id="{786E3AC4-8D20-4B12-9ABD-75B2377C3A0C}"/>
              </a:ext>
            </a:extLst>
          </p:cNvPr>
          <p:cNvSpPr txBox="1"/>
          <p:nvPr/>
        </p:nvSpPr>
        <p:spPr>
          <a:xfrm>
            <a:off x="1151575" y="3960744"/>
            <a:ext cx="7313687" cy="369332"/>
          </a:xfrm>
          <a:prstGeom prst="rect">
            <a:avLst/>
          </a:prstGeom>
          <a:noFill/>
        </p:spPr>
        <p:txBody>
          <a:bodyPr wrap="square">
            <a:spAutoFit/>
          </a:bodyPr>
          <a:lstStyle/>
          <a:p>
            <a:pPr>
              <a:defRPr/>
            </a:pPr>
            <a:r>
              <a:rPr lang="en-US" b="1" spc="300" dirty="0">
                <a:latin typeface="Lato" panose="020F0502020204030203" pitchFamily="34" charset="0"/>
                <a:ea typeface="Source Sans Pro" panose="020B0503030403020204" pitchFamily="34" charset="0"/>
                <a:cs typeface="Open Sans" panose="020B0606030504020204" pitchFamily="34" charset="0"/>
              </a:rPr>
              <a:t>This is usually more of an art than a science.</a:t>
            </a:r>
          </a:p>
        </p:txBody>
      </p:sp>
      <p:grpSp>
        <p:nvGrpSpPr>
          <p:cNvPr id="11" name="Group 10">
            <a:extLst>
              <a:ext uri="{FF2B5EF4-FFF2-40B4-BE49-F238E27FC236}">
                <a16:creationId xmlns:a16="http://schemas.microsoft.com/office/drawing/2014/main" id="{566ADF1D-C16D-486D-8300-23428AA68108}"/>
              </a:ext>
            </a:extLst>
          </p:cNvPr>
          <p:cNvGrpSpPr/>
          <p:nvPr/>
        </p:nvGrpSpPr>
        <p:grpSpPr>
          <a:xfrm>
            <a:off x="9160279" y="2622025"/>
            <a:ext cx="1020748" cy="498703"/>
            <a:chOff x="4492546" y="1990497"/>
            <a:chExt cx="1020748" cy="498703"/>
          </a:xfrm>
        </p:grpSpPr>
        <p:cxnSp>
          <p:nvCxnSpPr>
            <p:cNvPr id="12" name="Straight Connector 11">
              <a:extLst>
                <a:ext uri="{FF2B5EF4-FFF2-40B4-BE49-F238E27FC236}">
                  <a16:creationId xmlns:a16="http://schemas.microsoft.com/office/drawing/2014/main" id="{7B0DA6A0-31F7-408E-9335-1A82141816D2}"/>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2D8AB80-AEFA-44FA-B6F8-2E15CE8337E8}"/>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8D822BC5-4C76-4FAF-8C3A-0D850B4266F9}"/>
              </a:ext>
            </a:extLst>
          </p:cNvPr>
          <p:cNvSpPr txBox="1"/>
          <p:nvPr/>
        </p:nvSpPr>
        <p:spPr>
          <a:xfrm rot="16200000">
            <a:off x="958986" y="1989239"/>
            <a:ext cx="184731" cy="830997"/>
          </a:xfrm>
          <a:prstGeom prst="rect">
            <a:avLst/>
          </a:prstGeom>
          <a:noFill/>
        </p:spPr>
        <p:txBody>
          <a:bodyPr wrap="none" rtlCol="0">
            <a:spAutoFit/>
          </a:bodyPr>
          <a:lstStyle/>
          <a:p>
            <a:endParaRPr lang="en-US" sz="4800" spc="600" dirty="0">
              <a:latin typeface="Bebas Neue" panose="020B0606020202050201" pitchFamily="34" charset="0"/>
              <a:ea typeface="Lato Black" panose="020F0502020204030203" pitchFamily="34" charset="0"/>
              <a:cs typeface="Lato Black" panose="020F0502020204030203" pitchFamily="34" charset="0"/>
            </a:endParaRPr>
          </a:p>
        </p:txBody>
      </p:sp>
      <p:sp>
        <p:nvSpPr>
          <p:cNvPr id="15" name="Rectangle 14">
            <a:extLst>
              <a:ext uri="{FF2B5EF4-FFF2-40B4-BE49-F238E27FC236}">
                <a16:creationId xmlns:a16="http://schemas.microsoft.com/office/drawing/2014/main" id="{D98DE99B-7204-4813-9335-68835947197B}"/>
              </a:ext>
            </a:extLst>
          </p:cNvPr>
          <p:cNvSpPr/>
          <p:nvPr/>
        </p:nvSpPr>
        <p:spPr>
          <a:xfrm flipH="1">
            <a:off x="11905340" y="1245446"/>
            <a:ext cx="302634" cy="199495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pic>
        <p:nvPicPr>
          <p:cNvPr id="2" name="Picture 1">
            <a:extLst>
              <a:ext uri="{FF2B5EF4-FFF2-40B4-BE49-F238E27FC236}">
                <a16:creationId xmlns:a16="http://schemas.microsoft.com/office/drawing/2014/main" id="{29EB52E8-9BA2-4BBB-9CFA-C2230B13B8E9}"/>
              </a:ext>
            </a:extLst>
          </p:cNvPr>
          <p:cNvPicPr>
            <a:picLocks noChangeAspect="1"/>
          </p:cNvPicPr>
          <p:nvPr/>
        </p:nvPicPr>
        <p:blipFill rotWithShape="1">
          <a:blip r:embed="rId2"/>
          <a:srcRect l="31591" t="48108" r="32661" b="25710"/>
          <a:stretch/>
        </p:blipFill>
        <p:spPr>
          <a:xfrm>
            <a:off x="892856" y="952468"/>
            <a:ext cx="7498821" cy="3089270"/>
          </a:xfrm>
          <a:prstGeom prst="rect">
            <a:avLst/>
          </a:prstGeom>
          <a:ln>
            <a:noFill/>
          </a:ln>
          <a:effectLst>
            <a:softEdge rad="112500"/>
          </a:effectLst>
        </p:spPr>
      </p:pic>
    </p:spTree>
    <p:extLst>
      <p:ext uri="{BB962C8B-B14F-4D97-AF65-F5344CB8AC3E}">
        <p14:creationId xmlns:p14="http://schemas.microsoft.com/office/powerpoint/2010/main" val="210206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AC45309A-333A-449F-B1FD-07E5A06E812F}"/>
              </a:ext>
            </a:extLst>
          </p:cNvPr>
          <p:cNvSpPr txBox="1">
            <a:spLocks/>
          </p:cNvSpPr>
          <p:nvPr/>
        </p:nvSpPr>
        <p:spPr>
          <a:xfrm>
            <a:off x="8421010" y="2251788"/>
            <a:ext cx="3770990" cy="19949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95000"/>
                    <a:lumOff val="5000"/>
                  </a:schemeClr>
                </a:solidFill>
                <a:latin typeface="Bebas Neue" panose="020B0606020202050201" pitchFamily="34" charset="0"/>
                <a:ea typeface="Source Sans Pro" panose="020B0503030403020204" pitchFamily="34" charset="0"/>
              </a:rPr>
              <a:t>dilation</a:t>
            </a:r>
          </a:p>
        </p:txBody>
      </p:sp>
      <p:sp>
        <p:nvSpPr>
          <p:cNvPr id="6" name="Rectangle 5">
            <a:extLst>
              <a:ext uri="{FF2B5EF4-FFF2-40B4-BE49-F238E27FC236}">
                <a16:creationId xmlns:a16="http://schemas.microsoft.com/office/drawing/2014/main" id="{1D5A8E04-8B18-43A1-A72C-17E4798CA4F5}"/>
              </a:ext>
            </a:extLst>
          </p:cNvPr>
          <p:cNvSpPr/>
          <p:nvPr/>
        </p:nvSpPr>
        <p:spPr>
          <a:xfrm>
            <a:off x="1169043" y="4606212"/>
            <a:ext cx="10736296" cy="1420004"/>
          </a:xfrm>
          <a:prstGeom prst="rect">
            <a:avLst/>
          </a:prstGeom>
        </p:spPr>
        <p:txBody>
          <a:bodyPr wrap="square">
            <a:spAutoFit/>
          </a:bodyPr>
          <a:lstStyle/>
          <a:p>
            <a:pPr algn="just">
              <a:lnSpc>
                <a:spcPct val="150000"/>
              </a:lnSpc>
              <a:defRPr/>
            </a:pPr>
            <a:r>
              <a:rPr lang="en-US" sz="2000" dirty="0">
                <a:latin typeface="Lato Light" panose="020F0302020204030203" pitchFamily="34" charset="0"/>
                <a:ea typeface="Source Sans Pro" panose="020B0503030403020204" pitchFamily="34" charset="0"/>
                <a:cs typeface="Open Sans" panose="020B0606030504020204" pitchFamily="34" charset="0"/>
              </a:rPr>
              <a:t>In dilation, every background pixel that is touching an object pixel is changed into an object pixel. Dilation makes the objects larger, and can merge multiple objects into one.</a:t>
            </a:r>
          </a:p>
          <a:p>
            <a:pPr algn="just">
              <a:lnSpc>
                <a:spcPct val="150000"/>
              </a:lnSpc>
              <a:defRPr/>
            </a:pPr>
            <a:endParaRPr lang="en-US" sz="2000" dirty="0">
              <a:latin typeface="Lato Light" panose="020F0302020204030203" pitchFamily="34" charset="0"/>
              <a:ea typeface="Source Sans Pro" panose="020B0503030403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786E3AC4-8D20-4B12-9ABD-75B2377C3A0C}"/>
              </a:ext>
            </a:extLst>
          </p:cNvPr>
          <p:cNvSpPr txBox="1"/>
          <p:nvPr/>
        </p:nvSpPr>
        <p:spPr>
          <a:xfrm>
            <a:off x="1151575" y="3960744"/>
            <a:ext cx="7313687" cy="369332"/>
          </a:xfrm>
          <a:prstGeom prst="rect">
            <a:avLst/>
          </a:prstGeom>
          <a:noFill/>
        </p:spPr>
        <p:txBody>
          <a:bodyPr wrap="square">
            <a:spAutoFit/>
          </a:bodyPr>
          <a:lstStyle/>
          <a:p>
            <a:pPr>
              <a:defRPr/>
            </a:pPr>
            <a:r>
              <a:rPr lang="en-US" b="1" spc="300" dirty="0">
                <a:latin typeface="Lato" panose="020F0502020204030203" pitchFamily="34" charset="0"/>
                <a:ea typeface="Source Sans Pro" panose="020B0503030403020204" pitchFamily="34" charset="0"/>
                <a:cs typeface="Open Sans" panose="020B0606030504020204" pitchFamily="34" charset="0"/>
              </a:rPr>
              <a:t>This is usually more of an art than a science.</a:t>
            </a:r>
          </a:p>
        </p:txBody>
      </p:sp>
      <p:grpSp>
        <p:nvGrpSpPr>
          <p:cNvPr id="11" name="Group 10">
            <a:extLst>
              <a:ext uri="{FF2B5EF4-FFF2-40B4-BE49-F238E27FC236}">
                <a16:creationId xmlns:a16="http://schemas.microsoft.com/office/drawing/2014/main" id="{566ADF1D-C16D-486D-8300-23428AA68108}"/>
              </a:ext>
            </a:extLst>
          </p:cNvPr>
          <p:cNvGrpSpPr/>
          <p:nvPr/>
        </p:nvGrpSpPr>
        <p:grpSpPr>
          <a:xfrm>
            <a:off x="9160279" y="2622025"/>
            <a:ext cx="1020748" cy="498703"/>
            <a:chOff x="4492546" y="1990497"/>
            <a:chExt cx="1020748" cy="498703"/>
          </a:xfrm>
        </p:grpSpPr>
        <p:cxnSp>
          <p:nvCxnSpPr>
            <p:cNvPr id="12" name="Straight Connector 11">
              <a:extLst>
                <a:ext uri="{FF2B5EF4-FFF2-40B4-BE49-F238E27FC236}">
                  <a16:creationId xmlns:a16="http://schemas.microsoft.com/office/drawing/2014/main" id="{7B0DA6A0-31F7-408E-9335-1A82141816D2}"/>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2D8AB80-AEFA-44FA-B6F8-2E15CE8337E8}"/>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8D822BC5-4C76-4FAF-8C3A-0D850B4266F9}"/>
              </a:ext>
            </a:extLst>
          </p:cNvPr>
          <p:cNvSpPr txBox="1"/>
          <p:nvPr/>
        </p:nvSpPr>
        <p:spPr>
          <a:xfrm rot="16200000">
            <a:off x="958986" y="1989239"/>
            <a:ext cx="184731" cy="830997"/>
          </a:xfrm>
          <a:prstGeom prst="rect">
            <a:avLst/>
          </a:prstGeom>
          <a:noFill/>
        </p:spPr>
        <p:txBody>
          <a:bodyPr wrap="none" rtlCol="0">
            <a:spAutoFit/>
          </a:bodyPr>
          <a:lstStyle/>
          <a:p>
            <a:endParaRPr lang="en-US" sz="4800" spc="600" dirty="0">
              <a:latin typeface="Bebas Neue" panose="020B0606020202050201" pitchFamily="34" charset="0"/>
              <a:ea typeface="Lato Black" panose="020F0502020204030203" pitchFamily="34" charset="0"/>
              <a:cs typeface="Lato Black" panose="020F0502020204030203" pitchFamily="34" charset="0"/>
            </a:endParaRPr>
          </a:p>
        </p:txBody>
      </p:sp>
      <p:sp>
        <p:nvSpPr>
          <p:cNvPr id="15" name="Rectangle 14">
            <a:extLst>
              <a:ext uri="{FF2B5EF4-FFF2-40B4-BE49-F238E27FC236}">
                <a16:creationId xmlns:a16="http://schemas.microsoft.com/office/drawing/2014/main" id="{D98DE99B-7204-4813-9335-68835947197B}"/>
              </a:ext>
            </a:extLst>
          </p:cNvPr>
          <p:cNvSpPr/>
          <p:nvPr/>
        </p:nvSpPr>
        <p:spPr>
          <a:xfrm flipH="1">
            <a:off x="11905340" y="1245446"/>
            <a:ext cx="302634" cy="199495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pic>
        <p:nvPicPr>
          <p:cNvPr id="3" name="Picture 2">
            <a:extLst>
              <a:ext uri="{FF2B5EF4-FFF2-40B4-BE49-F238E27FC236}">
                <a16:creationId xmlns:a16="http://schemas.microsoft.com/office/drawing/2014/main" id="{347E9BED-259B-4895-BFCA-8A67E8491148}"/>
              </a:ext>
            </a:extLst>
          </p:cNvPr>
          <p:cNvPicPr>
            <a:picLocks noChangeAspect="1"/>
          </p:cNvPicPr>
          <p:nvPr/>
        </p:nvPicPr>
        <p:blipFill rotWithShape="1">
          <a:blip r:embed="rId2"/>
          <a:srcRect l="31994" t="51024" r="33449" b="28270"/>
          <a:stretch/>
        </p:blipFill>
        <p:spPr>
          <a:xfrm>
            <a:off x="1060224" y="1152293"/>
            <a:ext cx="7227249" cy="2435859"/>
          </a:xfrm>
          <a:prstGeom prst="rect">
            <a:avLst/>
          </a:prstGeom>
        </p:spPr>
      </p:pic>
    </p:spTree>
    <p:extLst>
      <p:ext uri="{BB962C8B-B14F-4D97-AF65-F5344CB8AC3E}">
        <p14:creationId xmlns:p14="http://schemas.microsoft.com/office/powerpoint/2010/main" val="4225562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AC45309A-333A-449F-B1FD-07E5A06E812F}"/>
              </a:ext>
            </a:extLst>
          </p:cNvPr>
          <p:cNvSpPr txBox="1">
            <a:spLocks/>
          </p:cNvSpPr>
          <p:nvPr/>
        </p:nvSpPr>
        <p:spPr>
          <a:xfrm>
            <a:off x="8421010" y="2251788"/>
            <a:ext cx="3770990" cy="19949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95000"/>
                    <a:lumOff val="5000"/>
                  </a:schemeClr>
                </a:solidFill>
                <a:latin typeface="Bebas Neue" panose="020B0606020202050201" pitchFamily="34" charset="0"/>
                <a:ea typeface="Source Sans Pro" panose="020B0503030403020204" pitchFamily="34" charset="0"/>
              </a:rPr>
              <a:t>Wav file specifications</a:t>
            </a:r>
          </a:p>
        </p:txBody>
      </p:sp>
      <p:sp>
        <p:nvSpPr>
          <p:cNvPr id="6" name="Rectangle 5">
            <a:extLst>
              <a:ext uri="{FF2B5EF4-FFF2-40B4-BE49-F238E27FC236}">
                <a16:creationId xmlns:a16="http://schemas.microsoft.com/office/drawing/2014/main" id="{1D5A8E04-8B18-43A1-A72C-17E4798CA4F5}"/>
              </a:ext>
            </a:extLst>
          </p:cNvPr>
          <p:cNvSpPr/>
          <p:nvPr/>
        </p:nvSpPr>
        <p:spPr>
          <a:xfrm>
            <a:off x="655867" y="845800"/>
            <a:ext cx="6667018" cy="1881669"/>
          </a:xfrm>
          <a:prstGeom prst="rect">
            <a:avLst/>
          </a:prstGeom>
        </p:spPr>
        <p:txBody>
          <a:bodyPr wrap="square">
            <a:spAutoFit/>
          </a:bodyPr>
          <a:lstStyle/>
          <a:p>
            <a:pPr algn="just">
              <a:lnSpc>
                <a:spcPct val="150000"/>
              </a:lnSpc>
              <a:defRPr/>
            </a:pPr>
            <a:r>
              <a:rPr lang="en-US" sz="2000" dirty="0">
                <a:latin typeface="Lato Light" panose="020F0302020204030203" pitchFamily="34" charset="0"/>
                <a:ea typeface="Source Sans Pro" panose="020B0503030403020204" pitchFamily="34" charset="0"/>
                <a:cs typeface="Open Sans" panose="020B0606030504020204" pitchFamily="34" charset="0"/>
              </a:rPr>
              <a:t>A WAV (RIFF) file is a multi-format file that contains a header and data. For the purposes of this document, only a simple PCM file will be explored. A WAV file contains a header and the raw data, in time format.</a:t>
            </a:r>
          </a:p>
        </p:txBody>
      </p:sp>
      <p:sp>
        <p:nvSpPr>
          <p:cNvPr id="7" name="TextBox 6">
            <a:extLst>
              <a:ext uri="{FF2B5EF4-FFF2-40B4-BE49-F238E27FC236}">
                <a16:creationId xmlns:a16="http://schemas.microsoft.com/office/drawing/2014/main" id="{786E3AC4-8D20-4B12-9ABD-75B2377C3A0C}"/>
              </a:ext>
            </a:extLst>
          </p:cNvPr>
          <p:cNvSpPr txBox="1"/>
          <p:nvPr/>
        </p:nvSpPr>
        <p:spPr>
          <a:xfrm>
            <a:off x="655867" y="476468"/>
            <a:ext cx="7313687" cy="369332"/>
          </a:xfrm>
          <a:prstGeom prst="rect">
            <a:avLst/>
          </a:prstGeom>
          <a:noFill/>
        </p:spPr>
        <p:txBody>
          <a:bodyPr wrap="square">
            <a:spAutoFit/>
          </a:bodyPr>
          <a:lstStyle/>
          <a:p>
            <a:pPr>
              <a:defRPr/>
            </a:pPr>
            <a:r>
              <a:rPr lang="en-US" b="1" spc="300" dirty="0">
                <a:latin typeface="Lato" panose="020F0502020204030203" pitchFamily="34" charset="0"/>
                <a:ea typeface="Source Sans Pro" panose="020B0503030403020204" pitchFamily="34" charset="0"/>
                <a:cs typeface="Open Sans" panose="020B0606030504020204" pitchFamily="34" charset="0"/>
              </a:rPr>
              <a:t>WAV (RIFF) File</a:t>
            </a:r>
          </a:p>
        </p:txBody>
      </p:sp>
      <p:grpSp>
        <p:nvGrpSpPr>
          <p:cNvPr id="11" name="Group 10">
            <a:extLst>
              <a:ext uri="{FF2B5EF4-FFF2-40B4-BE49-F238E27FC236}">
                <a16:creationId xmlns:a16="http://schemas.microsoft.com/office/drawing/2014/main" id="{566ADF1D-C16D-486D-8300-23428AA68108}"/>
              </a:ext>
            </a:extLst>
          </p:cNvPr>
          <p:cNvGrpSpPr/>
          <p:nvPr/>
        </p:nvGrpSpPr>
        <p:grpSpPr>
          <a:xfrm>
            <a:off x="10306505" y="3240397"/>
            <a:ext cx="1020748" cy="498703"/>
            <a:chOff x="4492546" y="1990497"/>
            <a:chExt cx="1020748" cy="498703"/>
          </a:xfrm>
        </p:grpSpPr>
        <p:cxnSp>
          <p:nvCxnSpPr>
            <p:cNvPr id="12" name="Straight Connector 11">
              <a:extLst>
                <a:ext uri="{FF2B5EF4-FFF2-40B4-BE49-F238E27FC236}">
                  <a16:creationId xmlns:a16="http://schemas.microsoft.com/office/drawing/2014/main" id="{7B0DA6A0-31F7-408E-9335-1A82141816D2}"/>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2D8AB80-AEFA-44FA-B6F8-2E15CE8337E8}"/>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8D822BC5-4C76-4FAF-8C3A-0D850B4266F9}"/>
              </a:ext>
            </a:extLst>
          </p:cNvPr>
          <p:cNvSpPr txBox="1"/>
          <p:nvPr/>
        </p:nvSpPr>
        <p:spPr>
          <a:xfrm rot="16200000">
            <a:off x="958986" y="1989239"/>
            <a:ext cx="184731" cy="830997"/>
          </a:xfrm>
          <a:prstGeom prst="rect">
            <a:avLst/>
          </a:prstGeom>
          <a:noFill/>
        </p:spPr>
        <p:txBody>
          <a:bodyPr wrap="none" rtlCol="0">
            <a:spAutoFit/>
          </a:bodyPr>
          <a:lstStyle/>
          <a:p>
            <a:endParaRPr lang="en-US" sz="4800" spc="600" dirty="0">
              <a:latin typeface="Bebas Neue" panose="020B0606020202050201" pitchFamily="34" charset="0"/>
              <a:ea typeface="Lato Black" panose="020F0502020204030203" pitchFamily="34" charset="0"/>
              <a:cs typeface="Lato Black" panose="020F0502020204030203" pitchFamily="34" charset="0"/>
            </a:endParaRPr>
          </a:p>
        </p:txBody>
      </p:sp>
      <p:sp>
        <p:nvSpPr>
          <p:cNvPr id="15" name="Rectangle 14">
            <a:extLst>
              <a:ext uri="{FF2B5EF4-FFF2-40B4-BE49-F238E27FC236}">
                <a16:creationId xmlns:a16="http://schemas.microsoft.com/office/drawing/2014/main" id="{D98DE99B-7204-4813-9335-68835947197B}"/>
              </a:ext>
            </a:extLst>
          </p:cNvPr>
          <p:cNvSpPr/>
          <p:nvPr/>
        </p:nvSpPr>
        <p:spPr>
          <a:xfrm flipH="1">
            <a:off x="11905340" y="1245446"/>
            <a:ext cx="302634" cy="199495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16" name="Rectangle 15">
            <a:extLst>
              <a:ext uri="{FF2B5EF4-FFF2-40B4-BE49-F238E27FC236}">
                <a16:creationId xmlns:a16="http://schemas.microsoft.com/office/drawing/2014/main" id="{E050E841-19F0-4D62-BC5B-33F2550A47EA}"/>
              </a:ext>
            </a:extLst>
          </p:cNvPr>
          <p:cNvSpPr/>
          <p:nvPr/>
        </p:nvSpPr>
        <p:spPr>
          <a:xfrm>
            <a:off x="655867" y="3399898"/>
            <a:ext cx="6667018" cy="958339"/>
          </a:xfrm>
          <a:prstGeom prst="rect">
            <a:avLst/>
          </a:prstGeom>
        </p:spPr>
        <p:txBody>
          <a:bodyPr wrap="square">
            <a:spAutoFit/>
          </a:bodyPr>
          <a:lstStyle/>
          <a:p>
            <a:pPr algn="just">
              <a:lnSpc>
                <a:spcPct val="150000"/>
              </a:lnSpc>
              <a:defRPr/>
            </a:pPr>
            <a:r>
              <a:rPr lang="en-US" sz="2000" dirty="0">
                <a:latin typeface="Lato Light" panose="020F0302020204030203" pitchFamily="34" charset="0"/>
                <a:ea typeface="Source Sans Pro" panose="020B0503030403020204" pitchFamily="34" charset="0"/>
                <a:cs typeface="Open Sans" panose="020B0606030504020204" pitchFamily="34" charset="0"/>
              </a:rPr>
              <a:t>Bit size determines how much information can be stored in a file.</a:t>
            </a:r>
          </a:p>
        </p:txBody>
      </p:sp>
      <p:sp>
        <p:nvSpPr>
          <p:cNvPr id="17" name="TextBox 16">
            <a:extLst>
              <a:ext uri="{FF2B5EF4-FFF2-40B4-BE49-F238E27FC236}">
                <a16:creationId xmlns:a16="http://schemas.microsoft.com/office/drawing/2014/main" id="{3D354005-1895-457B-91BF-01A3E6FD0CC6}"/>
              </a:ext>
            </a:extLst>
          </p:cNvPr>
          <p:cNvSpPr txBox="1"/>
          <p:nvPr/>
        </p:nvSpPr>
        <p:spPr>
          <a:xfrm>
            <a:off x="655867" y="3030566"/>
            <a:ext cx="7313687" cy="369332"/>
          </a:xfrm>
          <a:prstGeom prst="rect">
            <a:avLst/>
          </a:prstGeom>
          <a:noFill/>
        </p:spPr>
        <p:txBody>
          <a:bodyPr wrap="square">
            <a:spAutoFit/>
          </a:bodyPr>
          <a:lstStyle/>
          <a:p>
            <a:pPr>
              <a:defRPr/>
            </a:pPr>
            <a:r>
              <a:rPr lang="en-US" b="1" spc="300" dirty="0">
                <a:latin typeface="Lato" panose="020F0502020204030203" pitchFamily="34" charset="0"/>
                <a:ea typeface="Source Sans Pro" panose="020B0503030403020204" pitchFamily="34" charset="0"/>
                <a:cs typeface="Open Sans" panose="020B0606030504020204" pitchFamily="34" charset="0"/>
              </a:rPr>
              <a:t>What's bit size?</a:t>
            </a:r>
          </a:p>
        </p:txBody>
      </p:sp>
      <p:sp>
        <p:nvSpPr>
          <p:cNvPr id="18" name="Rectangle 17">
            <a:extLst>
              <a:ext uri="{FF2B5EF4-FFF2-40B4-BE49-F238E27FC236}">
                <a16:creationId xmlns:a16="http://schemas.microsoft.com/office/drawing/2014/main" id="{B38ADCDF-221B-4B52-82CC-19D701F321E3}"/>
              </a:ext>
            </a:extLst>
          </p:cNvPr>
          <p:cNvSpPr/>
          <p:nvPr/>
        </p:nvSpPr>
        <p:spPr>
          <a:xfrm>
            <a:off x="635853" y="5147170"/>
            <a:ext cx="6667018" cy="1427570"/>
          </a:xfrm>
          <a:prstGeom prst="rect">
            <a:avLst/>
          </a:prstGeom>
        </p:spPr>
        <p:txBody>
          <a:bodyPr wrap="square">
            <a:spAutoFit/>
          </a:bodyPr>
          <a:lstStyle/>
          <a:p>
            <a:pPr algn="just">
              <a:lnSpc>
                <a:spcPct val="150000"/>
              </a:lnSpc>
              <a:defRPr/>
            </a:pPr>
            <a:r>
              <a:rPr lang="en-US" sz="2000" dirty="0"/>
              <a:t>Sample rate is the number of samples per second. CD-Audio has a sample rate of 44,100. This means that 1 second of audio has 44,100 samples.</a:t>
            </a:r>
            <a:endParaRPr lang="en-US" sz="2000" dirty="0">
              <a:latin typeface="Lato Light" panose="020F0302020204030203" pitchFamily="34" charset="0"/>
              <a:ea typeface="Source Sans Pro" panose="020B0503030403020204" pitchFamily="34" charset="0"/>
              <a:cs typeface="Open Sans" panose="020B0606030504020204" pitchFamily="34" charset="0"/>
            </a:endParaRPr>
          </a:p>
        </p:txBody>
      </p:sp>
      <p:sp>
        <p:nvSpPr>
          <p:cNvPr id="20" name="TextBox 19">
            <a:extLst>
              <a:ext uri="{FF2B5EF4-FFF2-40B4-BE49-F238E27FC236}">
                <a16:creationId xmlns:a16="http://schemas.microsoft.com/office/drawing/2014/main" id="{31805101-BA42-4569-BC12-4AB32E8C8750}"/>
              </a:ext>
            </a:extLst>
          </p:cNvPr>
          <p:cNvSpPr txBox="1"/>
          <p:nvPr/>
        </p:nvSpPr>
        <p:spPr>
          <a:xfrm>
            <a:off x="635852" y="4732138"/>
            <a:ext cx="7313687" cy="369332"/>
          </a:xfrm>
          <a:prstGeom prst="rect">
            <a:avLst/>
          </a:prstGeom>
          <a:noFill/>
        </p:spPr>
        <p:txBody>
          <a:bodyPr wrap="square">
            <a:spAutoFit/>
          </a:bodyPr>
          <a:lstStyle/>
          <a:p>
            <a:pPr>
              <a:defRPr/>
            </a:pPr>
            <a:r>
              <a:rPr lang="en-US" b="1" spc="300" dirty="0">
                <a:latin typeface="Lato" panose="020F0502020204030203" pitchFamily="34" charset="0"/>
                <a:ea typeface="Source Sans Pro" panose="020B0503030403020204" pitchFamily="34" charset="0"/>
                <a:cs typeface="Open Sans" panose="020B0606030504020204" pitchFamily="34" charset="0"/>
              </a:rPr>
              <a:t>What is Sample Rate?</a:t>
            </a:r>
          </a:p>
        </p:txBody>
      </p:sp>
    </p:spTree>
    <p:extLst>
      <p:ext uri="{BB962C8B-B14F-4D97-AF65-F5344CB8AC3E}">
        <p14:creationId xmlns:p14="http://schemas.microsoft.com/office/powerpoint/2010/main" val="3946260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AC45309A-333A-449F-B1FD-07E5A06E812F}"/>
              </a:ext>
            </a:extLst>
          </p:cNvPr>
          <p:cNvSpPr txBox="1">
            <a:spLocks/>
          </p:cNvSpPr>
          <p:nvPr/>
        </p:nvSpPr>
        <p:spPr>
          <a:xfrm>
            <a:off x="8421010" y="2251788"/>
            <a:ext cx="3770990" cy="19949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95000"/>
                    <a:lumOff val="5000"/>
                  </a:schemeClr>
                </a:solidFill>
                <a:latin typeface="Bebas Neue" panose="020B0606020202050201" pitchFamily="34" charset="0"/>
                <a:ea typeface="Source Sans Pro" panose="020B0503030403020204" pitchFamily="34" charset="0"/>
              </a:rPr>
              <a:t>Wav file specifications</a:t>
            </a:r>
          </a:p>
        </p:txBody>
      </p:sp>
      <p:sp>
        <p:nvSpPr>
          <p:cNvPr id="6" name="Rectangle 5">
            <a:extLst>
              <a:ext uri="{FF2B5EF4-FFF2-40B4-BE49-F238E27FC236}">
                <a16:creationId xmlns:a16="http://schemas.microsoft.com/office/drawing/2014/main" id="{1D5A8E04-8B18-43A1-A72C-17E4798CA4F5}"/>
              </a:ext>
            </a:extLst>
          </p:cNvPr>
          <p:cNvSpPr/>
          <p:nvPr/>
        </p:nvSpPr>
        <p:spPr>
          <a:xfrm>
            <a:off x="655867" y="845800"/>
            <a:ext cx="6667018" cy="1420004"/>
          </a:xfrm>
          <a:prstGeom prst="rect">
            <a:avLst/>
          </a:prstGeom>
        </p:spPr>
        <p:txBody>
          <a:bodyPr wrap="square">
            <a:spAutoFit/>
          </a:bodyPr>
          <a:lstStyle/>
          <a:p>
            <a:pPr algn="just">
              <a:lnSpc>
                <a:spcPct val="150000"/>
              </a:lnSpc>
              <a:defRPr/>
            </a:pPr>
            <a:r>
              <a:rPr lang="en-US" sz="2000" dirty="0">
                <a:latin typeface="Lato Light" panose="020F0302020204030203" pitchFamily="34" charset="0"/>
                <a:ea typeface="Source Sans Pro" panose="020B0503030403020204" pitchFamily="34" charset="0"/>
                <a:cs typeface="Open Sans" panose="020B0606030504020204" pitchFamily="34" charset="0"/>
              </a:rPr>
              <a:t>Channels are the number of separate recording elements in the data. For a real quick example, one channel is mono and two channels are stereo.</a:t>
            </a:r>
          </a:p>
        </p:txBody>
      </p:sp>
      <p:sp>
        <p:nvSpPr>
          <p:cNvPr id="7" name="TextBox 6">
            <a:extLst>
              <a:ext uri="{FF2B5EF4-FFF2-40B4-BE49-F238E27FC236}">
                <a16:creationId xmlns:a16="http://schemas.microsoft.com/office/drawing/2014/main" id="{786E3AC4-8D20-4B12-9ABD-75B2377C3A0C}"/>
              </a:ext>
            </a:extLst>
          </p:cNvPr>
          <p:cNvSpPr txBox="1"/>
          <p:nvPr/>
        </p:nvSpPr>
        <p:spPr>
          <a:xfrm>
            <a:off x="655867" y="476468"/>
            <a:ext cx="7313687" cy="369332"/>
          </a:xfrm>
          <a:prstGeom prst="rect">
            <a:avLst/>
          </a:prstGeom>
          <a:noFill/>
        </p:spPr>
        <p:txBody>
          <a:bodyPr wrap="square">
            <a:spAutoFit/>
          </a:bodyPr>
          <a:lstStyle/>
          <a:p>
            <a:pPr>
              <a:defRPr/>
            </a:pPr>
            <a:r>
              <a:rPr lang="en-US" b="1" spc="300" dirty="0">
                <a:latin typeface="Lato" panose="020F0502020204030203" pitchFamily="34" charset="0"/>
                <a:ea typeface="Source Sans Pro" panose="020B0503030403020204" pitchFamily="34" charset="0"/>
                <a:cs typeface="Open Sans" panose="020B0606030504020204" pitchFamily="34" charset="0"/>
              </a:rPr>
              <a:t>What are Channels?</a:t>
            </a:r>
          </a:p>
        </p:txBody>
      </p:sp>
      <p:grpSp>
        <p:nvGrpSpPr>
          <p:cNvPr id="11" name="Group 10">
            <a:extLst>
              <a:ext uri="{FF2B5EF4-FFF2-40B4-BE49-F238E27FC236}">
                <a16:creationId xmlns:a16="http://schemas.microsoft.com/office/drawing/2014/main" id="{566ADF1D-C16D-486D-8300-23428AA68108}"/>
              </a:ext>
            </a:extLst>
          </p:cNvPr>
          <p:cNvGrpSpPr/>
          <p:nvPr/>
        </p:nvGrpSpPr>
        <p:grpSpPr>
          <a:xfrm>
            <a:off x="10306505" y="3240397"/>
            <a:ext cx="1020748" cy="498703"/>
            <a:chOff x="4492546" y="1990497"/>
            <a:chExt cx="1020748" cy="498703"/>
          </a:xfrm>
        </p:grpSpPr>
        <p:cxnSp>
          <p:nvCxnSpPr>
            <p:cNvPr id="12" name="Straight Connector 11">
              <a:extLst>
                <a:ext uri="{FF2B5EF4-FFF2-40B4-BE49-F238E27FC236}">
                  <a16:creationId xmlns:a16="http://schemas.microsoft.com/office/drawing/2014/main" id="{7B0DA6A0-31F7-408E-9335-1A82141816D2}"/>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2D8AB80-AEFA-44FA-B6F8-2E15CE8337E8}"/>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8D822BC5-4C76-4FAF-8C3A-0D850B4266F9}"/>
              </a:ext>
            </a:extLst>
          </p:cNvPr>
          <p:cNvSpPr txBox="1"/>
          <p:nvPr/>
        </p:nvSpPr>
        <p:spPr>
          <a:xfrm rot="16200000">
            <a:off x="958986" y="1989239"/>
            <a:ext cx="184731" cy="830997"/>
          </a:xfrm>
          <a:prstGeom prst="rect">
            <a:avLst/>
          </a:prstGeom>
          <a:noFill/>
        </p:spPr>
        <p:txBody>
          <a:bodyPr wrap="none" rtlCol="0">
            <a:spAutoFit/>
          </a:bodyPr>
          <a:lstStyle/>
          <a:p>
            <a:endParaRPr lang="en-US" sz="4800" spc="600" dirty="0">
              <a:latin typeface="Bebas Neue" panose="020B0606020202050201" pitchFamily="34" charset="0"/>
              <a:ea typeface="Lato Black" panose="020F0502020204030203" pitchFamily="34" charset="0"/>
              <a:cs typeface="Lato Black" panose="020F0502020204030203" pitchFamily="34" charset="0"/>
            </a:endParaRPr>
          </a:p>
        </p:txBody>
      </p:sp>
      <p:sp>
        <p:nvSpPr>
          <p:cNvPr id="15" name="Rectangle 14">
            <a:extLst>
              <a:ext uri="{FF2B5EF4-FFF2-40B4-BE49-F238E27FC236}">
                <a16:creationId xmlns:a16="http://schemas.microsoft.com/office/drawing/2014/main" id="{D98DE99B-7204-4813-9335-68835947197B}"/>
              </a:ext>
            </a:extLst>
          </p:cNvPr>
          <p:cNvSpPr/>
          <p:nvPr/>
        </p:nvSpPr>
        <p:spPr>
          <a:xfrm flipH="1">
            <a:off x="11905340" y="1245446"/>
            <a:ext cx="302634" cy="199495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16" name="Rectangle 15">
            <a:extLst>
              <a:ext uri="{FF2B5EF4-FFF2-40B4-BE49-F238E27FC236}">
                <a16:creationId xmlns:a16="http://schemas.microsoft.com/office/drawing/2014/main" id="{E050E841-19F0-4D62-BC5B-33F2550A47EA}"/>
              </a:ext>
            </a:extLst>
          </p:cNvPr>
          <p:cNvSpPr/>
          <p:nvPr/>
        </p:nvSpPr>
        <p:spPr>
          <a:xfrm>
            <a:off x="635851" y="2819802"/>
            <a:ext cx="7749169" cy="3728328"/>
          </a:xfrm>
          <a:prstGeom prst="rect">
            <a:avLst/>
          </a:prstGeom>
        </p:spPr>
        <p:txBody>
          <a:bodyPr wrap="square">
            <a:spAutoFit/>
          </a:bodyPr>
          <a:lstStyle/>
          <a:p>
            <a:pPr algn="just">
              <a:lnSpc>
                <a:spcPct val="150000"/>
              </a:lnSpc>
              <a:defRPr/>
            </a:pPr>
            <a:r>
              <a:rPr lang="en-US" sz="2000" dirty="0">
                <a:latin typeface="Lato Light" panose="020F0302020204030203" pitchFamily="34" charset="0"/>
                <a:ea typeface="Source Sans Pro" panose="020B0503030403020204" pitchFamily="34" charset="0"/>
                <a:cs typeface="Open Sans" panose="020B0606030504020204" pitchFamily="34" charset="0"/>
              </a:rPr>
              <a:t>The data is the individual samples. An individual sample is the bit size times the number of channels. For example, a monaural (single channel), eight bit recording has an individual sample size of 8 bits. A monaural sixteen-bit recording has an individual sample size of 16 bits. A stereo sixteen-bit recording has an individual sample size of 32 bits. Samples are placed end-to-end to form the data. So, for example, if you have four samples (s1, s2, s3, s4) then the data would look like: s1s2s3s4.</a:t>
            </a:r>
          </a:p>
        </p:txBody>
      </p:sp>
      <p:sp>
        <p:nvSpPr>
          <p:cNvPr id="17" name="TextBox 16">
            <a:extLst>
              <a:ext uri="{FF2B5EF4-FFF2-40B4-BE49-F238E27FC236}">
                <a16:creationId xmlns:a16="http://schemas.microsoft.com/office/drawing/2014/main" id="{3D354005-1895-457B-91BF-01A3E6FD0CC6}"/>
              </a:ext>
            </a:extLst>
          </p:cNvPr>
          <p:cNvSpPr txBox="1"/>
          <p:nvPr/>
        </p:nvSpPr>
        <p:spPr>
          <a:xfrm>
            <a:off x="635852" y="2450470"/>
            <a:ext cx="7313687" cy="369332"/>
          </a:xfrm>
          <a:prstGeom prst="rect">
            <a:avLst/>
          </a:prstGeom>
          <a:noFill/>
        </p:spPr>
        <p:txBody>
          <a:bodyPr wrap="square">
            <a:spAutoFit/>
          </a:bodyPr>
          <a:lstStyle/>
          <a:p>
            <a:pPr>
              <a:defRPr/>
            </a:pPr>
            <a:r>
              <a:rPr lang="en-US" b="1" spc="300" dirty="0">
                <a:latin typeface="Lato" panose="020F0502020204030203" pitchFamily="34" charset="0"/>
                <a:ea typeface="Source Sans Pro" panose="020B0503030403020204" pitchFamily="34" charset="0"/>
                <a:cs typeface="Open Sans" panose="020B0606030504020204" pitchFamily="34" charset="0"/>
              </a:rPr>
              <a:t>What is the data?</a:t>
            </a:r>
          </a:p>
        </p:txBody>
      </p:sp>
    </p:spTree>
    <p:extLst>
      <p:ext uri="{BB962C8B-B14F-4D97-AF65-F5344CB8AC3E}">
        <p14:creationId xmlns:p14="http://schemas.microsoft.com/office/powerpoint/2010/main" val="616376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AC45309A-333A-449F-B1FD-07E5A06E812F}"/>
              </a:ext>
            </a:extLst>
          </p:cNvPr>
          <p:cNvSpPr txBox="1">
            <a:spLocks/>
          </p:cNvSpPr>
          <p:nvPr/>
        </p:nvSpPr>
        <p:spPr>
          <a:xfrm>
            <a:off x="8421010" y="2251788"/>
            <a:ext cx="3770990" cy="19949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95000"/>
                    <a:lumOff val="5000"/>
                  </a:schemeClr>
                </a:solidFill>
                <a:latin typeface="Bebas Neue" panose="020B0606020202050201" pitchFamily="34" charset="0"/>
                <a:ea typeface="Source Sans Pro" panose="020B0503030403020204" pitchFamily="34" charset="0"/>
              </a:rPr>
              <a:t>Wav file specifications</a:t>
            </a:r>
          </a:p>
        </p:txBody>
      </p:sp>
      <p:grpSp>
        <p:nvGrpSpPr>
          <p:cNvPr id="11" name="Group 10">
            <a:extLst>
              <a:ext uri="{FF2B5EF4-FFF2-40B4-BE49-F238E27FC236}">
                <a16:creationId xmlns:a16="http://schemas.microsoft.com/office/drawing/2014/main" id="{566ADF1D-C16D-486D-8300-23428AA68108}"/>
              </a:ext>
            </a:extLst>
          </p:cNvPr>
          <p:cNvGrpSpPr/>
          <p:nvPr/>
        </p:nvGrpSpPr>
        <p:grpSpPr>
          <a:xfrm>
            <a:off x="10306505" y="3240397"/>
            <a:ext cx="1020748" cy="498703"/>
            <a:chOff x="4492546" y="1990497"/>
            <a:chExt cx="1020748" cy="498703"/>
          </a:xfrm>
        </p:grpSpPr>
        <p:cxnSp>
          <p:nvCxnSpPr>
            <p:cNvPr id="12" name="Straight Connector 11">
              <a:extLst>
                <a:ext uri="{FF2B5EF4-FFF2-40B4-BE49-F238E27FC236}">
                  <a16:creationId xmlns:a16="http://schemas.microsoft.com/office/drawing/2014/main" id="{7B0DA6A0-31F7-408E-9335-1A82141816D2}"/>
                </a:ext>
              </a:extLst>
            </p:cNvPr>
            <p:cNvCxnSpPr/>
            <p:nvPr/>
          </p:nvCxnSpPr>
          <p:spPr>
            <a:xfrm>
              <a:off x="4492546" y="2219097"/>
              <a:ext cx="10207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2D8AB80-AEFA-44FA-B6F8-2E15CE8337E8}"/>
                </a:ext>
              </a:extLst>
            </p:cNvPr>
            <p:cNvCxnSpPr/>
            <p:nvPr/>
          </p:nvCxnSpPr>
          <p:spPr>
            <a:xfrm>
              <a:off x="5290480" y="1990497"/>
              <a:ext cx="0" cy="4987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8D822BC5-4C76-4FAF-8C3A-0D850B4266F9}"/>
              </a:ext>
            </a:extLst>
          </p:cNvPr>
          <p:cNvSpPr txBox="1"/>
          <p:nvPr/>
        </p:nvSpPr>
        <p:spPr>
          <a:xfrm rot="16200000">
            <a:off x="958986" y="1989239"/>
            <a:ext cx="184731" cy="830997"/>
          </a:xfrm>
          <a:prstGeom prst="rect">
            <a:avLst/>
          </a:prstGeom>
          <a:noFill/>
        </p:spPr>
        <p:txBody>
          <a:bodyPr wrap="none" rtlCol="0">
            <a:spAutoFit/>
          </a:bodyPr>
          <a:lstStyle/>
          <a:p>
            <a:endParaRPr lang="en-US" sz="4800" spc="600" dirty="0">
              <a:latin typeface="Bebas Neue" panose="020B0606020202050201" pitchFamily="34" charset="0"/>
              <a:ea typeface="Lato Black" panose="020F0502020204030203" pitchFamily="34" charset="0"/>
              <a:cs typeface="Lato Black" panose="020F0502020204030203" pitchFamily="34" charset="0"/>
            </a:endParaRPr>
          </a:p>
        </p:txBody>
      </p:sp>
      <p:sp>
        <p:nvSpPr>
          <p:cNvPr id="15" name="Rectangle 14">
            <a:extLst>
              <a:ext uri="{FF2B5EF4-FFF2-40B4-BE49-F238E27FC236}">
                <a16:creationId xmlns:a16="http://schemas.microsoft.com/office/drawing/2014/main" id="{D98DE99B-7204-4813-9335-68835947197B}"/>
              </a:ext>
            </a:extLst>
          </p:cNvPr>
          <p:cNvSpPr/>
          <p:nvPr/>
        </p:nvSpPr>
        <p:spPr>
          <a:xfrm flipH="1">
            <a:off x="11905340" y="1245446"/>
            <a:ext cx="302634" cy="199495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aphicFrame>
        <p:nvGraphicFramePr>
          <p:cNvPr id="5" name="Object 4">
            <a:extLst>
              <a:ext uri="{FF2B5EF4-FFF2-40B4-BE49-F238E27FC236}">
                <a16:creationId xmlns:a16="http://schemas.microsoft.com/office/drawing/2014/main" id="{A4E34C5F-8C19-467E-A030-1D4089FE2D79}"/>
              </a:ext>
            </a:extLst>
          </p:cNvPr>
          <p:cNvGraphicFramePr>
            <a:graphicFrameLocks noChangeAspect="1"/>
          </p:cNvGraphicFramePr>
          <p:nvPr>
            <p:extLst>
              <p:ext uri="{D42A27DB-BD31-4B8C-83A1-F6EECF244321}">
                <p14:modId xmlns:p14="http://schemas.microsoft.com/office/powerpoint/2010/main" val="3869075434"/>
              </p:ext>
            </p:extLst>
          </p:nvPr>
        </p:nvGraphicFramePr>
        <p:xfrm>
          <a:off x="291323" y="602269"/>
          <a:ext cx="8113713" cy="6157912"/>
        </p:xfrm>
        <a:graphic>
          <a:graphicData uri="http://schemas.openxmlformats.org/presentationml/2006/ole">
            <mc:AlternateContent xmlns:mc="http://schemas.openxmlformats.org/markup-compatibility/2006">
              <mc:Choice xmlns:v="urn:schemas-microsoft-com:vml" Requires="v">
                <p:oleObj spid="_x0000_s2087" name="Document" r:id="rId3" imgW="5987986" imgH="4573868" progId="Word.Document.12">
                  <p:embed/>
                </p:oleObj>
              </mc:Choice>
              <mc:Fallback>
                <p:oleObj name="Document" r:id="rId3" imgW="5987986" imgH="4573868" progId="Word.Document.12">
                  <p:embed/>
                  <p:pic>
                    <p:nvPicPr>
                      <p:cNvPr id="0" name=""/>
                      <p:cNvPicPr/>
                      <p:nvPr/>
                    </p:nvPicPr>
                    <p:blipFill>
                      <a:blip r:embed="rId4"/>
                      <a:stretch>
                        <a:fillRect/>
                      </a:stretch>
                    </p:blipFill>
                    <p:spPr>
                      <a:xfrm>
                        <a:off x="291323" y="602269"/>
                        <a:ext cx="8113713" cy="6157912"/>
                      </a:xfrm>
                      <a:prstGeom prst="rect">
                        <a:avLst/>
                      </a:prstGeom>
                    </p:spPr>
                  </p:pic>
                </p:oleObj>
              </mc:Fallback>
            </mc:AlternateContent>
          </a:graphicData>
        </a:graphic>
      </p:graphicFrame>
    </p:spTree>
    <p:extLst>
      <p:ext uri="{BB962C8B-B14F-4D97-AF65-F5344CB8AC3E}">
        <p14:creationId xmlns:p14="http://schemas.microsoft.com/office/powerpoint/2010/main" val="3605808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TotalTime>
  <Words>2152</Words>
  <Application>Microsoft Office PowerPoint</Application>
  <PresentationFormat>Widescreen</PresentationFormat>
  <Paragraphs>233</Paragraphs>
  <Slides>38</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0" baseType="lpstr">
      <vt:lpstr>Arial</vt:lpstr>
      <vt:lpstr>Arial Unicode MS</vt:lpstr>
      <vt:lpstr>Bebas Neue</vt:lpstr>
      <vt:lpstr>Calibri</vt:lpstr>
      <vt:lpstr>Consolas</vt:lpstr>
      <vt:lpstr>Ebrima</vt:lpstr>
      <vt:lpstr>Lato</vt:lpstr>
      <vt:lpstr>Lato Light</vt:lpstr>
      <vt:lpstr>Times New Roman</vt:lpstr>
      <vt:lpstr>Wingdings</vt:lpstr>
      <vt:lpstr>Office Theme</vt:lpstr>
      <vt:lpstr>Microsoft Word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LDDX</dc:creator>
  <cp:lastModifiedBy>Billal Hosain Nirab</cp:lastModifiedBy>
  <cp:revision>139</cp:revision>
  <dcterms:created xsi:type="dcterms:W3CDTF">2018-03-10T12:27:36Z</dcterms:created>
  <dcterms:modified xsi:type="dcterms:W3CDTF">2019-05-28T21:23:17Z</dcterms:modified>
</cp:coreProperties>
</file>