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0"/>
  </p:notesMasterIdLst>
  <p:sldIdLst>
    <p:sldId id="259" r:id="rId2"/>
    <p:sldId id="261" r:id="rId3"/>
    <p:sldId id="262" r:id="rId4"/>
    <p:sldId id="263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>
                <a:solidFill>
                  <a:schemeClr val="tx1"/>
                </a:solidFill>
              </a:rPr>
              <a:t>Search Engine Market Share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Tìm Kiếm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Google</c:v>
                </c:pt>
                <c:pt idx="1">
                  <c:v>Bing</c:v>
                </c:pt>
                <c:pt idx="2">
                  <c:v>Baidu</c:v>
                </c:pt>
                <c:pt idx="3">
                  <c:v>Yahoo!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0.92049999999999998</c:v>
                </c:pt>
                <c:pt idx="1">
                  <c:v>2.1100000000000001E-2</c:v>
                </c:pt>
                <c:pt idx="2">
                  <c:v>1.55E-2</c:v>
                </c:pt>
                <c:pt idx="3">
                  <c:v>1.52E-2</c:v>
                </c:pt>
                <c:pt idx="4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3-4EED-ABFB-31E8ED832B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4641311"/>
        <c:axId val="1794642271"/>
      </c:barChart>
      <c:catAx>
        <c:axId val="17946413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94642271"/>
        <c:crosses val="autoZero"/>
        <c:auto val="1"/>
        <c:lblAlgn val="ctr"/>
        <c:lblOffset val="100"/>
        <c:noMultiLvlLbl val="0"/>
      </c:catAx>
      <c:valAx>
        <c:axId val="179464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9464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cmpd="sng">
      <a:solidFill>
        <a:schemeClr val="tx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04D1-D098-440F-B980-F4D835B2949B}" type="datetimeFigureOut">
              <a:rPr lang="en-US" smtClean="0"/>
              <a:t>16/4/2023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CCAC6-15DC-436B-A329-3587B5C8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6703-28E7-C58A-0483-A5F2DF46B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6B2E7-363D-BDFE-AC5F-073910B6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509A-A5E7-78A7-7F54-7604B9E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B32F-86C0-46BC-A6A4-57C200A696A4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B7C5-D19F-09EE-D643-48588099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22DB-2F77-826A-106F-AA569FE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924-1204-7429-C920-5C680DDA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CC421-E042-2516-6A26-F565528D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900F-8089-7E39-0408-0ABF2E14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FBA-7F7D-4047-BFE5-BA79562ED581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1EFB-2ED6-994A-1CCC-B8352D77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FEFA-77FC-5639-71A2-05D2A66F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65BC3-EC6D-D078-16FA-D44D69F18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6B354-1E3B-A51E-5CA9-9250FDB1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16ED-18CE-FABE-E98A-3315ADF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D0-3BAD-4D3F-A08D-58C0ED834C2C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D40B-A5CB-E4F6-4861-8DB3B041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3A59-23B6-7FA2-2EBF-17D2F448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68D-A7A4-3768-D34C-33F9680A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70C9-8678-1131-5C39-28DC6A3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B286-BBB7-B087-CC5B-DBEE263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1F1-6CC7-4666-A28E-84A83E88F4E6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9363-FB29-9636-1A51-0D8E694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1040-805E-84FD-8702-8A32476D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24F8-2890-DB5A-E1F7-57B8D58F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C5C8E-F6D5-8E76-3F80-0B8C6C06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B72F-8524-B99D-B338-FD236B6F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C27F-2D43-4D89-8A6A-54550001C46E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8EB3-1362-EEB6-6566-A5887DD2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BAAC-5A72-2D51-5817-286CE669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155-9A88-253C-4E8D-06E2E477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421C-8283-78C7-73EB-7BA731168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ED6A-C585-8168-646B-BDD88AE1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FF792-D796-D753-7077-89FDE3D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8AED-9610-4FD7-B017-42F38B1E026A}" type="datetime1">
              <a:rPr lang="en-US" smtClean="0"/>
              <a:t>16/4/2023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50FF-2F97-8C9C-1C7C-07F920A1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3EDB3-3DAD-BF74-CAA9-A2632E8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4DF-20FB-D07D-0998-F3C99B31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2A68-7C50-957E-C197-5E779250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9E0E1-5FEF-A968-C481-73A222F1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222D8-5A74-3E94-2157-4DE91FCC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659DB-74C2-1393-D7AC-7D7B3E995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925E0-90FA-59ED-D58B-7690F29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D6D1-77D2-4E25-898D-7D2145A3809A}" type="datetime1">
              <a:rPr lang="en-US" smtClean="0"/>
              <a:t>16/4/2023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C462-49A0-DB36-3909-E7604131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134F6-41FA-AE9C-D9F1-EDF255D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5922-AF58-11B9-A891-1A43C619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88A15-08F9-9715-FADC-876039DC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E3CD-F4D0-4507-9B69-FD152618D0F8}" type="datetime1">
              <a:rPr lang="en-US" smtClean="0"/>
              <a:t>16/4/2023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504B3-CDE6-7D97-B8D6-4EC08713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B1CA4-B272-BD1C-5DFE-1F793A8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4C491-4BB3-C465-749D-9C411BF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A330-97FA-4AE4-8683-270AE64193E0}" type="datetime1">
              <a:rPr lang="en-US" smtClean="0"/>
              <a:t>16/4/2023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D3A10-CE5A-12CC-42FA-B1DE7BF4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2266-DFA2-EED7-311C-B8D7496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25FA-8A63-AF50-2D05-1CD04CC0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86BA-6E16-8641-F5C6-7292BA07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1E649-320D-ED46-79F5-7A5E59AF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CE54-75E6-FEA4-A51F-6B9D08F7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891F-902D-4856-A443-F36261BBEF06}" type="datetime1">
              <a:rPr lang="en-US" smtClean="0"/>
              <a:t>16/4/2023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844F-EF54-62BB-209A-9407CB68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0BF8-4A72-36CF-11ED-EF47552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EBD4-AB78-0098-F43E-F9C56AF3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DA0C-CA5A-ECE7-3D74-8F9D27CA9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32692-1836-85AA-415E-DAD296C6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5371-6805-7643-D651-B54117E0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16C5-60E4-441E-B6F1-F5C128BBDF68}" type="datetime1">
              <a:rPr lang="en-US" smtClean="0"/>
              <a:t>16/4/2023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0DFC2-B8BE-52E5-3E98-5159E03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DBDB-7E10-E56A-FDB8-812E865B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695D3-3C8C-5AC8-665B-78C0A9D9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551F-41A5-6B3E-ED6F-5B36E1D5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CC7D-A3A0-05A1-0B1A-5578ACBFD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8676-D956-46E4-BB3E-B614693AD66B}" type="datetime1">
              <a:rPr lang="en-US" smtClean="0"/>
              <a:t>16/4/2023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A22A-859E-5DAD-2FF4-EE6B84C5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Chương trình kiểm tra cổng - Phạm Huy 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7439-8F38-4B46-5C4F-1587D59B1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9E4F-C47C-484A-AA4E-DE25DEB3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64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 CƠ SỞ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452"/>
            <a:ext cx="10515600" cy="20907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90170" algn="l"/>
              </a:tabLst>
            </a:pPr>
            <a:r>
              <a:rPr lang="en-US" sz="2600" b="1" i="1" u="sng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600" b="1" i="1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u="sng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b="1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XÂY DỰNG CHƯƠNG TRÌNH TRÊN MÔI TRƯỜNG LINUX THỰC HIỆN QUÉT VÀ KIỂM TRA CÁC CỔNG MỞ 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90170" algn="l"/>
              </a:tabLst>
            </a:pPr>
            <a:r>
              <a:rPr lang="en-US" sz="2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 MỘT MÁY TÍNH</a:t>
            </a:r>
            <a:endParaRPr lang="en-US" sz="2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34A1-592E-E5FB-C8F0-E5CC7CB92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0" y="74348"/>
            <a:ext cx="137227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D4E38-DBAE-243D-E6E0-4D8DD653CD0B}"/>
              </a:ext>
            </a:extLst>
          </p:cNvPr>
          <p:cNvSpPr txBox="1"/>
          <p:nvPr/>
        </p:nvSpPr>
        <p:spPr>
          <a:xfrm>
            <a:off x="2330866" y="162649"/>
            <a:ext cx="7530268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785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89E31-1127-32F0-0906-B1C6C16F2225}"/>
              </a:ext>
            </a:extLst>
          </p:cNvPr>
          <p:cNvSpPr txBox="1"/>
          <p:nvPr/>
        </p:nvSpPr>
        <p:spPr>
          <a:xfrm>
            <a:off x="5989409" y="4906812"/>
            <a:ext cx="6202591" cy="13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079473">
              <a:spcAft>
                <a:spcPts val="1067"/>
              </a:spcAft>
              <a:tabLst>
                <a:tab pos="35322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Vũ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Dũng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079473">
              <a:spcAft>
                <a:spcPts val="1067"/>
              </a:spcAft>
              <a:tabLst>
                <a:tab pos="3532205" algn="l"/>
              </a:tabLst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	Phạm Huy Nam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079473">
              <a:spcAft>
                <a:spcPts val="1067"/>
              </a:spcAft>
              <a:tabLst>
                <a:tab pos="3532205" algn="l"/>
              </a:tabLst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	ATTT-K19A </a:t>
            </a:r>
            <a:endParaRPr lang="vi-V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DỊCH VỤ MẠNG PHỔ BIẾN HIỆN NAY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443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59" y="1690688"/>
            <a:ext cx="10955990" cy="401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World Wide Web (WWW):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ruy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web, blog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80, 443. </a:t>
            </a: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SMTP(Simple Mail Transfer Protocol) 25, 587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IMAP(Internet Message Access Protocol) 143, 993.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File Transfer Protocol (FTP):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nốt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21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Instant Messaging (IM):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chuyện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qua: Skype 80, 443, 3479,  WhatsApp 80, 443, 5222, Facebook Messenger 80, 443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5222</a:t>
            </a: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Virtual Private Network (VPN):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OpenVPN 1194, PPTP(Point-to-Point Tunneling Protocol)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L2TP(Layer 2 Tunneling Protocol).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3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TẦNG GIAO THỨC TCP/IP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889329"/>
            <a:ext cx="12060811" cy="7248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58" y="1514475"/>
            <a:ext cx="6755467" cy="418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Transport: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TCP, UDP…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cậy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IP(IPv4, IPv6),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Link Layer.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qua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link: 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Ethernet, Wi-fi..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(host)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AC4BE-14A8-4C50-9791-24B1A9CD7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6" y="1205006"/>
            <a:ext cx="4638674" cy="432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0A441-4836-A98E-F7AA-157CBD084A43}"/>
              </a:ext>
            </a:extLst>
          </p:cNvPr>
          <p:cNvSpPr txBox="1"/>
          <p:nvPr/>
        </p:nvSpPr>
        <p:spPr>
          <a:xfrm>
            <a:off x="7855607" y="5544770"/>
            <a:ext cx="4164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 tầng trong chồng giao thức của bộ giao thức TCP/IP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116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LẬP TRÌNH MẠNG TRÊN QT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Qt Creator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59" y="1483889"/>
            <a:ext cx="5048432" cy="173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(port)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ử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(TCP/UDP)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CED2C-AE5B-DFDD-5B08-D357B26D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8" y="1323408"/>
            <a:ext cx="5271713" cy="2285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5A1127-5C37-DC04-1BBB-94BABDC2AAD3}"/>
              </a:ext>
            </a:extLst>
          </p:cNvPr>
          <p:cNvSpPr txBox="1"/>
          <p:nvPr/>
        </p:nvSpPr>
        <p:spPr>
          <a:xfrm>
            <a:off x="8372442" y="1964424"/>
            <a:ext cx="2105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 tiếp qua các địa chỉ IP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610059-0A68-E1EF-BF21-3423BAF1ADD2}"/>
              </a:ext>
            </a:extLst>
          </p:cNvPr>
          <p:cNvSpPr txBox="1">
            <a:spLocks/>
          </p:cNvSpPr>
          <p:nvPr/>
        </p:nvSpPr>
        <p:spPr>
          <a:xfrm>
            <a:off x="797859" y="3584159"/>
            <a:ext cx="5257801" cy="183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QTcpSocket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QUdpSocket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QTcpServer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Qthread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QThreadPool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55E80-3150-4E69-D3EB-8EF708A73804}"/>
              </a:ext>
            </a:extLst>
          </p:cNvPr>
          <p:cNvSpPr txBox="1"/>
          <p:nvPr/>
        </p:nvSpPr>
        <p:spPr>
          <a:xfrm>
            <a:off x="797859" y="322220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Qt Creator: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D6888C-8787-B89A-03D4-3253EC34D9B1}"/>
              </a:ext>
            </a:extLst>
          </p:cNvPr>
          <p:cNvSpPr txBox="1">
            <a:spLocks/>
          </p:cNvSpPr>
          <p:nvPr/>
        </p:nvSpPr>
        <p:spPr>
          <a:xfrm>
            <a:off x="6161594" y="3584159"/>
            <a:ext cx="5621809" cy="1834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dung(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QWidget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(Qt Linguist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Qt Test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DIỆN CỦA CHƯƠNG TRÌNH QUÉT CỔNG MỞ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DC75E-8B20-E898-70F6-C1DC4466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76" y="1817255"/>
            <a:ext cx="4378676" cy="3136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FF118-E431-7B28-B747-4790590605D6}"/>
              </a:ext>
            </a:extLst>
          </p:cNvPr>
          <p:cNvSpPr txBox="1"/>
          <p:nvPr/>
        </p:nvSpPr>
        <p:spPr>
          <a:xfrm>
            <a:off x="2470204" y="5072507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7C7CC-0E3E-1791-349B-37EFA43AF81B}"/>
              </a:ext>
            </a:extLst>
          </p:cNvPr>
          <p:cNvSpPr txBox="1"/>
          <p:nvPr/>
        </p:nvSpPr>
        <p:spPr>
          <a:xfrm>
            <a:off x="8212970" y="513096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7548BC-CF7D-2D09-88BE-EF471E21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081"/>
            <a:ext cx="6100043" cy="3142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TRÚC THUẬT TOÁN CHƯƠNG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Reset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Thoát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91AA8-6E97-E103-783D-E7C25D21D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42" y="1135546"/>
            <a:ext cx="6728169" cy="4232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6E71A-4769-89B4-044B-32FD7458E32E}"/>
              </a:ext>
            </a:extLst>
          </p:cNvPr>
          <p:cNvSpPr txBox="1"/>
          <p:nvPr/>
        </p:nvSpPr>
        <p:spPr>
          <a:xfrm>
            <a:off x="3980369" y="5322388"/>
            <a:ext cx="4362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Sơ đồ cấu trúc thuật toán chương trình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0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KẾT QUẢ THỰC HIỆN CHƯƠNG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97368-95A2-5589-717F-745EA463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1" y="1856136"/>
            <a:ext cx="3497765" cy="307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22EBC-326D-F65A-37F4-000409F1A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39"/>
          <a:stretch/>
        </p:blipFill>
        <p:spPr bwMode="auto">
          <a:xfrm>
            <a:off x="8070416" y="1856137"/>
            <a:ext cx="3969422" cy="307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A30AF-CFB3-1771-89AD-1DE6AC024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70" y="1856136"/>
            <a:ext cx="3271259" cy="3079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F92690-0A68-8B3B-863A-3AF3BD85C933}"/>
              </a:ext>
            </a:extLst>
          </p:cNvPr>
          <p:cNvSpPr txBox="1"/>
          <p:nvPr/>
        </p:nvSpPr>
        <p:spPr>
          <a:xfrm>
            <a:off x="1934339" y="5014197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Nhập</a:t>
            </a:r>
            <a:r>
              <a:rPr lang="en-US" sz="1400" dirty="0"/>
              <a:t> 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CB7BB-57B0-3E2D-3950-5239A8CFD21D}"/>
              </a:ext>
            </a:extLst>
          </p:cNvPr>
          <p:cNvSpPr txBox="1"/>
          <p:nvPr/>
        </p:nvSpPr>
        <p:spPr>
          <a:xfrm>
            <a:off x="4738576" y="5041953"/>
            <a:ext cx="271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quét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F069-5727-4150-46DC-E97EA05170EE}"/>
              </a:ext>
            </a:extLst>
          </p:cNvPr>
          <p:cNvSpPr txBox="1"/>
          <p:nvPr/>
        </p:nvSpPr>
        <p:spPr>
          <a:xfrm>
            <a:off x="9353084" y="5041953"/>
            <a:ext cx="1549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8272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KẾT LUẬN ĐÁNH GIÁ NGUY CƠ BẢO MẬT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632BDD-BB6A-248D-B644-B4EF8B0BC511}"/>
              </a:ext>
            </a:extLst>
          </p:cNvPr>
          <p:cNvSpPr txBox="1">
            <a:spLocks/>
          </p:cNvSpPr>
          <p:nvPr/>
        </p:nvSpPr>
        <p:spPr>
          <a:xfrm>
            <a:off x="797859" y="1423554"/>
            <a:ext cx="10946466" cy="410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0-1023(well-known ports):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HTTP(80), FTP(21), SSH(22)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quạn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DoS, Overflow, MITM(Man-in-the-middle).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1024-49151(registered ports):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IANA(Internet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Assignel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Numbers Authority) bao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tuỳ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Syn Flood, Brute Force, DNS Spoofing…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49152-65535(dynamic or private ports):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WannaCry),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Ddos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Mirai,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BlackNurse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).   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BIỆN PHÁP BẢO MẬT TRÊN LINUX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632BDD-BB6A-248D-B644-B4EF8B0BC511}"/>
              </a:ext>
            </a:extLst>
          </p:cNvPr>
          <p:cNvSpPr txBox="1">
            <a:spLocks/>
          </p:cNvSpPr>
          <p:nvPr/>
        </p:nvSpPr>
        <p:spPr>
          <a:xfrm>
            <a:off x="838199" y="1751080"/>
            <a:ext cx="10879791" cy="3355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tường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(iptables/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nftables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(SSL/ TLS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âng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cuốc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4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AC0172-4001-4FE8-A7E5-1194AA7D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66" y="161355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THANKS YOU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86C9DD-EC83-A19F-1D52-F28B6A09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14" y="4476345"/>
            <a:ext cx="2678386" cy="238165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B0F0"/>
            </a:outerShdw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7ADB2-E7E2-A723-CC64-89356D036912}"/>
              </a:ext>
            </a:extLst>
          </p:cNvPr>
          <p:cNvSpPr txBox="1"/>
          <p:nvPr/>
        </p:nvSpPr>
        <p:spPr>
          <a:xfrm>
            <a:off x="4465965" y="3001762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For listening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8CF164-8C20-E4F1-0884-277D7105F7BB}"/>
              </a:ext>
            </a:extLst>
          </p:cNvPr>
          <p:cNvSpPr/>
          <p:nvPr/>
        </p:nvSpPr>
        <p:spPr>
          <a:xfrm>
            <a:off x="399878" y="5269489"/>
            <a:ext cx="1590847" cy="13538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A11D95F-DDF3-5AB9-409B-32F458ECEFDF}"/>
              </a:ext>
            </a:extLst>
          </p:cNvPr>
          <p:cNvSpPr/>
          <p:nvPr/>
        </p:nvSpPr>
        <p:spPr>
          <a:xfrm>
            <a:off x="995334" y="5551534"/>
            <a:ext cx="399934" cy="789724"/>
          </a:xfrm>
          <a:custGeom>
            <a:avLst/>
            <a:gdLst>
              <a:gd name="connsiteX0" fmla="*/ 214313 w 428626"/>
              <a:gd name="connsiteY0" fmla="*/ 0 h 900112"/>
              <a:gd name="connsiteX1" fmla="*/ 428626 w 428626"/>
              <a:gd name="connsiteY1" fmla="*/ 214313 h 900112"/>
              <a:gd name="connsiteX2" fmla="*/ 365855 w 428626"/>
              <a:gd name="connsiteY2" fmla="*/ 365856 h 900112"/>
              <a:gd name="connsiteX3" fmla="*/ 352424 w 428626"/>
              <a:gd name="connsiteY3" fmla="*/ 374911 h 900112"/>
              <a:gd name="connsiteX4" fmla="*/ 352424 w 428626"/>
              <a:gd name="connsiteY4" fmla="*/ 854074 h 900112"/>
              <a:gd name="connsiteX5" fmla="*/ 306386 w 428626"/>
              <a:gd name="connsiteY5" fmla="*/ 900112 h 900112"/>
              <a:gd name="connsiteX6" fmla="*/ 122237 w 428626"/>
              <a:gd name="connsiteY6" fmla="*/ 900112 h 900112"/>
              <a:gd name="connsiteX7" fmla="*/ 76199 w 428626"/>
              <a:gd name="connsiteY7" fmla="*/ 854074 h 900112"/>
              <a:gd name="connsiteX8" fmla="*/ 76199 w 428626"/>
              <a:gd name="connsiteY8" fmla="*/ 374909 h 900112"/>
              <a:gd name="connsiteX9" fmla="*/ 62771 w 428626"/>
              <a:gd name="connsiteY9" fmla="*/ 365856 h 900112"/>
              <a:gd name="connsiteX10" fmla="*/ 0 w 428626"/>
              <a:gd name="connsiteY10" fmla="*/ 214313 h 900112"/>
              <a:gd name="connsiteX11" fmla="*/ 214313 w 428626"/>
              <a:gd name="connsiteY11" fmla="*/ 0 h 90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626" h="900112">
                <a:moveTo>
                  <a:pt x="214313" y="0"/>
                </a:moveTo>
                <a:cubicBezTo>
                  <a:pt x="332675" y="0"/>
                  <a:pt x="428626" y="95951"/>
                  <a:pt x="428626" y="214313"/>
                </a:cubicBezTo>
                <a:cubicBezTo>
                  <a:pt x="428626" y="273494"/>
                  <a:pt x="404638" y="327073"/>
                  <a:pt x="365855" y="365856"/>
                </a:cubicBezTo>
                <a:lnTo>
                  <a:pt x="352424" y="374911"/>
                </a:lnTo>
                <a:lnTo>
                  <a:pt x="352424" y="854074"/>
                </a:lnTo>
                <a:cubicBezTo>
                  <a:pt x="352424" y="879500"/>
                  <a:pt x="331812" y="900112"/>
                  <a:pt x="306386" y="900112"/>
                </a:cubicBezTo>
                <a:lnTo>
                  <a:pt x="122237" y="900112"/>
                </a:lnTo>
                <a:cubicBezTo>
                  <a:pt x="96811" y="900112"/>
                  <a:pt x="76199" y="879500"/>
                  <a:pt x="76199" y="854074"/>
                </a:cubicBezTo>
                <a:lnTo>
                  <a:pt x="76199" y="374909"/>
                </a:lnTo>
                <a:lnTo>
                  <a:pt x="62771" y="365856"/>
                </a:lnTo>
                <a:cubicBezTo>
                  <a:pt x="23988" y="327073"/>
                  <a:pt x="0" y="273494"/>
                  <a:pt x="0" y="214313"/>
                </a:cubicBezTo>
                <a:cubicBezTo>
                  <a:pt x="0" y="95951"/>
                  <a:pt x="95951" y="0"/>
                  <a:pt x="214313" y="0"/>
                </a:cubicBez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9A90A2D2-0989-2202-665F-D80534EBD50A}"/>
              </a:ext>
            </a:extLst>
          </p:cNvPr>
          <p:cNvSpPr/>
          <p:nvPr/>
        </p:nvSpPr>
        <p:spPr>
          <a:xfrm>
            <a:off x="514855" y="4502791"/>
            <a:ext cx="1333113" cy="1353815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9915EAA-2BA5-84DF-A970-EB4095FA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66" y="4565992"/>
            <a:ext cx="4640510" cy="2292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95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NỘI DUNG TRÌNH BÀY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25"/>
            <a:ext cx="10515600" cy="51661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TỔNG QUAN VỀ KIẾN TRÚC MÁY TÍNH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TÌM HIỂU GIAO THỨC VÀ KĨ THUẬT MẠNG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XÂY DỰNG CHƯƠNG TRÌNH QUÉT KIỂM TRA CÁC CỔNG MỞ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KẾT LUẬN ĐÁNH GIÁ NGUY CƠ BẢO MẬT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BIỆN PHÁP BẢO MẬT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C2C5539-163E-F195-B161-9070CDBCEC9D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PHẠM TRÙ CỦA KIẾN TRÚC MÁY TÍNH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30" y="1717736"/>
            <a:ext cx="9058835" cy="1711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B607E2-F1D5-C1D4-3270-2CEE4049F3D3}"/>
              </a:ext>
            </a:extLst>
          </p:cNvPr>
          <p:cNvSpPr/>
          <p:nvPr/>
        </p:nvSpPr>
        <p:spPr>
          <a:xfrm>
            <a:off x="10003410" y="1717736"/>
            <a:ext cx="1810871" cy="7171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TRÚC TẬP LỆNH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3EB496-4402-2ED6-DC60-E6B6DF3117BD}"/>
              </a:ext>
            </a:extLst>
          </p:cNvPr>
          <p:cNvSpPr/>
          <p:nvPr/>
        </p:nvSpPr>
        <p:spPr>
          <a:xfrm>
            <a:off x="10003409" y="3165382"/>
            <a:ext cx="1810871" cy="7171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 KIẾN TRÚC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600B2-A0A4-8264-F181-84A7827EDADD}"/>
              </a:ext>
            </a:extLst>
          </p:cNvPr>
          <p:cNvSpPr/>
          <p:nvPr/>
        </p:nvSpPr>
        <p:spPr>
          <a:xfrm>
            <a:off x="10003411" y="4680832"/>
            <a:ext cx="1810871" cy="7171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THIẾT KẾ HỆ THỐNG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157978-96F3-10F3-024A-625BF303022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0908845" y="2434913"/>
            <a:ext cx="1" cy="730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76CF8A-F5DD-5B05-909E-F578F14A6E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908845" y="3882559"/>
            <a:ext cx="2" cy="798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F13F21-1A54-9CCB-BAA1-F62C136B52CC}"/>
              </a:ext>
            </a:extLst>
          </p:cNvPr>
          <p:cNvSpPr/>
          <p:nvPr/>
        </p:nvSpPr>
        <p:spPr>
          <a:xfrm>
            <a:off x="1236145" y="4679236"/>
            <a:ext cx="1482018" cy="795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Bus, switch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7D6C96-BA73-4431-93BB-180DB26297B3}"/>
              </a:ext>
            </a:extLst>
          </p:cNvPr>
          <p:cNvSpPr/>
          <p:nvPr/>
        </p:nvSpPr>
        <p:spPr>
          <a:xfrm>
            <a:off x="3340190" y="4679236"/>
            <a:ext cx="1515035" cy="795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8FCD52-F695-2065-2F7D-175761493B73}"/>
              </a:ext>
            </a:extLst>
          </p:cNvPr>
          <p:cNvSpPr/>
          <p:nvPr/>
        </p:nvSpPr>
        <p:spPr>
          <a:xfrm>
            <a:off x="5307943" y="4679237"/>
            <a:ext cx="1335741" cy="795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6D13E2-5297-2BBA-E307-8B34AB5795D0}"/>
              </a:ext>
            </a:extLst>
          </p:cNvPr>
          <p:cNvSpPr/>
          <p:nvPr/>
        </p:nvSpPr>
        <p:spPr>
          <a:xfrm>
            <a:off x="7161199" y="4679238"/>
            <a:ext cx="1335741" cy="7958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1B2C5A-8D8A-F550-DE9F-3E264FC5D01F}"/>
              </a:ext>
            </a:extLst>
          </p:cNvPr>
          <p:cNvSpPr/>
          <p:nvPr/>
        </p:nvSpPr>
        <p:spPr>
          <a:xfrm>
            <a:off x="3321524" y="3429000"/>
            <a:ext cx="2896650" cy="7958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146D99-F5DF-A890-7399-73AE7F519CED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 flipH="1">
            <a:off x="1977154" y="4224873"/>
            <a:ext cx="2792695" cy="454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65DF9-987C-25E2-C5BB-D8070C214385}"/>
              </a:ext>
            </a:extLst>
          </p:cNvPr>
          <p:cNvCxnSpPr>
            <a:stCxn id="20" idx="4"/>
            <a:endCxn id="17" idx="0"/>
          </p:cNvCxnSpPr>
          <p:nvPr/>
        </p:nvCxnSpPr>
        <p:spPr>
          <a:xfrm flipH="1">
            <a:off x="4097708" y="4224873"/>
            <a:ext cx="672141" cy="454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94BF8-F31D-71C1-908B-6E85AA018479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769849" y="4224873"/>
            <a:ext cx="1205965" cy="4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56B11-9124-CF02-7F9D-88CEC1D89A86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4769849" y="4224873"/>
            <a:ext cx="3059221" cy="45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4ABCAF9-7B83-8A25-9388-AE805FD8BBE8}"/>
              </a:ext>
            </a:extLst>
          </p:cNvPr>
          <p:cNvSpPr txBox="1">
            <a:spLocks/>
          </p:cNvSpPr>
          <p:nvPr/>
        </p:nvSpPr>
        <p:spPr>
          <a:xfrm>
            <a:off x="0" y="5731048"/>
            <a:ext cx="12191999" cy="747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3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THÀNH PHẦN CỦA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9" y="5620871"/>
            <a:ext cx="10908705" cy="7475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6F54EC-DC6F-99FB-8636-73D42F55B06D}"/>
              </a:ext>
            </a:extLst>
          </p:cNvPr>
          <p:cNvSpPr/>
          <p:nvPr/>
        </p:nvSpPr>
        <p:spPr>
          <a:xfrm>
            <a:off x="1778016" y="2574590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QUẢN LÝ TIẾN TRÌNH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734CD0-CABF-3533-CD49-7E636A96F5DA}"/>
              </a:ext>
            </a:extLst>
          </p:cNvPr>
          <p:cNvSpPr/>
          <p:nvPr/>
        </p:nvSpPr>
        <p:spPr>
          <a:xfrm>
            <a:off x="3542262" y="1690688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QUẢN LÝ BỘ NHỚ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37206-4BAE-8147-B039-B95EA31DECD5}"/>
              </a:ext>
            </a:extLst>
          </p:cNvPr>
          <p:cNvSpPr/>
          <p:nvPr/>
        </p:nvSpPr>
        <p:spPr>
          <a:xfrm>
            <a:off x="5521343" y="1502863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QUẢN LÝ BỘ NHỚ PHỤ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0F7F42-C209-72AD-EEAD-C535F915F9C6}"/>
              </a:ext>
            </a:extLst>
          </p:cNvPr>
          <p:cNvSpPr/>
          <p:nvPr/>
        </p:nvSpPr>
        <p:spPr>
          <a:xfrm>
            <a:off x="7500424" y="1673599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QUẢN LÝ NHẬP XUẤT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70B94-2E79-6779-A4BF-09807F577787}"/>
              </a:ext>
            </a:extLst>
          </p:cNvPr>
          <p:cNvSpPr/>
          <p:nvPr/>
        </p:nvSpPr>
        <p:spPr>
          <a:xfrm>
            <a:off x="9317611" y="2591679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QUẢN LÝ TẬP TIN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7CB431-9040-D62C-7CDF-469075EA7B78}"/>
              </a:ext>
            </a:extLst>
          </p:cNvPr>
          <p:cNvSpPr/>
          <p:nvPr/>
        </p:nvSpPr>
        <p:spPr>
          <a:xfrm>
            <a:off x="9317611" y="3896047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HỆ THỐNG BẢO VỆ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E2FC96-E39F-3F40-578F-B0C6AE7D7535}"/>
              </a:ext>
            </a:extLst>
          </p:cNvPr>
          <p:cNvSpPr/>
          <p:nvPr/>
        </p:nvSpPr>
        <p:spPr>
          <a:xfrm>
            <a:off x="1778016" y="3850303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CƠ CHẾ DÒNG LỆNH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AA30DF-F71D-BA0D-AE0D-F876A51E03B1}"/>
              </a:ext>
            </a:extLst>
          </p:cNvPr>
          <p:cNvSpPr/>
          <p:nvPr/>
        </p:nvSpPr>
        <p:spPr>
          <a:xfrm>
            <a:off x="3542262" y="4751294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MẠNG HỆ THỐNG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0E8DF8-431F-00E9-0D28-870C8C85EF71}"/>
              </a:ext>
            </a:extLst>
          </p:cNvPr>
          <p:cNvSpPr/>
          <p:nvPr/>
        </p:nvSpPr>
        <p:spPr>
          <a:xfrm>
            <a:off x="5521343" y="4751294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CÁC DỊCH VỤ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59608D-C8A2-D619-4B13-0DE991A64DA3}"/>
              </a:ext>
            </a:extLst>
          </p:cNvPr>
          <p:cNvSpPr/>
          <p:nvPr/>
        </p:nvSpPr>
        <p:spPr>
          <a:xfrm>
            <a:off x="7500424" y="4751294"/>
            <a:ext cx="1416424" cy="8695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LỜI GỌI HỆ THỐNG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9F0B0-0C94-705A-BBC6-4243D09E4D1E}"/>
              </a:ext>
            </a:extLst>
          </p:cNvPr>
          <p:cNvSpPr/>
          <p:nvPr/>
        </p:nvSpPr>
        <p:spPr>
          <a:xfrm>
            <a:off x="4183980" y="2717041"/>
            <a:ext cx="4091149" cy="17396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</a:p>
        </p:txBody>
      </p:sp>
    </p:spTree>
    <p:extLst>
      <p:ext uri="{BB962C8B-B14F-4D97-AF65-F5344CB8AC3E}">
        <p14:creationId xmlns:p14="http://schemas.microsoft.com/office/powerpoint/2010/main" val="53641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TRÚC HỆ ĐIỀU HÀNH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48" y="5701580"/>
            <a:ext cx="10200494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(Kernel)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A13-4253-0A82-A852-C1166B79EDD5}"/>
              </a:ext>
            </a:extLst>
          </p:cNvPr>
          <p:cNvSpPr/>
          <p:nvPr/>
        </p:nvSpPr>
        <p:spPr>
          <a:xfrm>
            <a:off x="2206650" y="2655426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7FBB7D-DB13-2406-B4B6-49D900AEC754}"/>
              </a:ext>
            </a:extLst>
          </p:cNvPr>
          <p:cNvSpPr/>
          <p:nvPr/>
        </p:nvSpPr>
        <p:spPr>
          <a:xfrm>
            <a:off x="2206652" y="1702426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1FDFF9-B661-A957-259E-E17E75D3283E}"/>
              </a:ext>
            </a:extLst>
          </p:cNvPr>
          <p:cNvSpPr/>
          <p:nvPr/>
        </p:nvSpPr>
        <p:spPr>
          <a:xfrm>
            <a:off x="3825445" y="1684599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2F96EB-97A6-6796-5A4B-0FA5330774F3}"/>
              </a:ext>
            </a:extLst>
          </p:cNvPr>
          <p:cNvSpPr/>
          <p:nvPr/>
        </p:nvSpPr>
        <p:spPr>
          <a:xfrm>
            <a:off x="5451825" y="1684599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961FD4-1B8A-B422-6678-6445D0A04C15}"/>
              </a:ext>
            </a:extLst>
          </p:cNvPr>
          <p:cNvSpPr/>
          <p:nvPr/>
        </p:nvSpPr>
        <p:spPr>
          <a:xfrm>
            <a:off x="7017736" y="1673157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C0541D-C2B7-0678-4AB8-71DEA9D5F641}"/>
              </a:ext>
            </a:extLst>
          </p:cNvPr>
          <p:cNvSpPr/>
          <p:nvPr/>
        </p:nvSpPr>
        <p:spPr>
          <a:xfrm>
            <a:off x="8583647" y="1679880"/>
            <a:ext cx="1467928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lõi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0C8F7B-C7FD-AEEC-E6C3-003F7D496F88}"/>
              </a:ext>
            </a:extLst>
          </p:cNvPr>
          <p:cNvSpPr/>
          <p:nvPr/>
        </p:nvSpPr>
        <p:spPr>
          <a:xfrm>
            <a:off x="8631382" y="2665635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3031D6-4B0F-4FC1-29EF-CEF6DE1F7CC7}"/>
              </a:ext>
            </a:extLst>
          </p:cNvPr>
          <p:cNvSpPr/>
          <p:nvPr/>
        </p:nvSpPr>
        <p:spPr>
          <a:xfrm>
            <a:off x="8631382" y="3715628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DC519-769E-5B0B-D031-460C98F17B1D}"/>
              </a:ext>
            </a:extLst>
          </p:cNvPr>
          <p:cNvSpPr/>
          <p:nvPr/>
        </p:nvSpPr>
        <p:spPr>
          <a:xfrm>
            <a:off x="8631382" y="4727816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B487B6-5CF8-D0E1-F0D3-1A76F700D2F3}"/>
              </a:ext>
            </a:extLst>
          </p:cNvPr>
          <p:cNvSpPr/>
          <p:nvPr/>
        </p:nvSpPr>
        <p:spPr>
          <a:xfrm>
            <a:off x="7102283" y="4750464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7DF7E7-DC1F-F394-D25C-5B348F44FADE}"/>
              </a:ext>
            </a:extLst>
          </p:cNvPr>
          <p:cNvSpPr/>
          <p:nvPr/>
        </p:nvSpPr>
        <p:spPr>
          <a:xfrm>
            <a:off x="5317943" y="4750464"/>
            <a:ext cx="1644904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.NET Framework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F56308-5E9E-3B92-182D-C8165ECA3EE0}"/>
              </a:ext>
            </a:extLst>
          </p:cNvPr>
          <p:cNvSpPr/>
          <p:nvPr/>
        </p:nvSpPr>
        <p:spPr>
          <a:xfrm>
            <a:off x="3766293" y="4750464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4D222C-379D-536A-34CA-466A9DA9C9F5}"/>
              </a:ext>
            </a:extLst>
          </p:cNvPr>
          <p:cNvSpPr/>
          <p:nvPr/>
        </p:nvSpPr>
        <p:spPr>
          <a:xfrm>
            <a:off x="2206651" y="4750464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Defender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E0044E-3277-A241-C678-0327355F15C9}"/>
              </a:ext>
            </a:extLst>
          </p:cNvPr>
          <p:cNvSpPr/>
          <p:nvPr/>
        </p:nvSpPr>
        <p:spPr>
          <a:xfrm>
            <a:off x="2206650" y="3676454"/>
            <a:ext cx="1407459" cy="806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772220-F0F8-DFB9-2D3D-09F91DAE49CF}"/>
              </a:ext>
            </a:extLst>
          </p:cNvPr>
          <p:cNvSpPr/>
          <p:nvPr/>
        </p:nvSpPr>
        <p:spPr>
          <a:xfrm>
            <a:off x="4777580" y="2802467"/>
            <a:ext cx="2636839" cy="1537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C5BAD0-DB18-EAFD-F91A-BA5B56D7114D}"/>
              </a:ext>
            </a:extLst>
          </p:cNvPr>
          <p:cNvSpPr txBox="1"/>
          <p:nvPr/>
        </p:nvSpPr>
        <p:spPr>
          <a:xfrm>
            <a:off x="470220" y="2775900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panel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update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A3B81-D258-608F-CC3A-61DD566E75FF}"/>
              </a:ext>
            </a:extLst>
          </p:cNvPr>
          <p:cNvSpPr txBox="1"/>
          <p:nvPr/>
        </p:nvSpPr>
        <p:spPr>
          <a:xfrm>
            <a:off x="979975" y="1813449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90A510-A8B2-FE51-2AA9-1F30FBC0CBC9}"/>
              </a:ext>
            </a:extLst>
          </p:cNvPr>
          <p:cNvSpPr txBox="1"/>
          <p:nvPr/>
        </p:nvSpPr>
        <p:spPr>
          <a:xfrm>
            <a:off x="116085" y="3787477"/>
            <a:ext cx="2053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Account Control</a:t>
            </a:r>
          </a:p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7BAFFF-2FC4-D582-7E4A-4413FF8A4356}"/>
              </a:ext>
            </a:extLst>
          </p:cNvPr>
          <p:cNvSpPr txBox="1"/>
          <p:nvPr/>
        </p:nvSpPr>
        <p:spPr>
          <a:xfrm>
            <a:off x="47027" y="483883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virus</a:t>
            </a:r>
          </a:p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E6CDA2-CB22-1F8C-A861-D6C4102E751E}"/>
              </a:ext>
            </a:extLst>
          </p:cNvPr>
          <p:cNvSpPr txBox="1"/>
          <p:nvPr/>
        </p:nvSpPr>
        <p:spPr>
          <a:xfrm>
            <a:off x="10184703" y="382912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 sharing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F0C86E-F7FD-3968-C224-95326D93B89D}"/>
              </a:ext>
            </a:extLst>
          </p:cNvPr>
          <p:cNvSpPr txBox="1"/>
          <p:nvPr/>
        </p:nvSpPr>
        <p:spPr>
          <a:xfrm>
            <a:off x="10210027" y="2766449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Firewall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DirectX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01D7C8-47FF-8401-B9BC-B4BE3E3EFD4C}"/>
              </a:ext>
            </a:extLst>
          </p:cNvPr>
          <p:cNvSpPr txBox="1"/>
          <p:nvPr/>
        </p:nvSpPr>
        <p:spPr>
          <a:xfrm>
            <a:off x="10179020" y="1669836"/>
            <a:ext cx="1786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Kernel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shell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Windows Drivers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37788F-E3E3-9185-3B82-DDBDEF18378C}"/>
              </a:ext>
            </a:extLst>
          </p:cNvPr>
          <p:cNvSpPr txBox="1"/>
          <p:nvPr/>
        </p:nvSpPr>
        <p:spPr>
          <a:xfrm>
            <a:off x="10138047" y="4858126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5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TRÚC HỆ ĐIỀU HÀNH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48" y="5701580"/>
            <a:ext cx="10200494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0B181-C417-2FD0-D810-67AC1AF09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95" y="1727087"/>
            <a:ext cx="5237825" cy="34038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59" y="1780563"/>
            <a:ext cx="6086836" cy="338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Kernel: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module,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Shell: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Kernel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Applications: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Server.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ftp, samba, Proxy, …</a:t>
            </a:r>
          </a:p>
        </p:txBody>
      </p:sp>
    </p:spTree>
    <p:extLst>
      <p:ext uri="{BB962C8B-B14F-4D97-AF65-F5344CB8AC3E}">
        <p14:creationId xmlns:p14="http://schemas.microsoft.com/office/powerpoint/2010/main" val="386242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KIẾN TRÚC HỆ ĐIỀU HÀNH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60" y="1780563"/>
            <a:ext cx="7202933" cy="3827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Hardware: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tin. </a:t>
            </a: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Kernel: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Shell: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câp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Applications: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MySQL, Git, </a:t>
            </a:r>
            <a:r>
              <a:rPr lang="en-US" sz="18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QpenSHH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8BB4C-C433-220A-EDAD-68811F11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93" y="1540781"/>
            <a:ext cx="4191207" cy="35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2611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SÁNH HỆ ĐIỀU HÀNH LINUX VÀ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9" y="5620871"/>
            <a:ext cx="10908705" cy="74759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66D254-95D2-CB8D-3C68-D7A0F4580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66030"/>
              </p:ext>
            </p:extLst>
          </p:nvPr>
        </p:nvGraphicFramePr>
        <p:xfrm>
          <a:off x="418011" y="1515292"/>
          <a:ext cx="11477898" cy="3941170"/>
        </p:xfrm>
        <a:graphic>
          <a:graphicData uri="http://schemas.openxmlformats.org/drawingml/2006/table">
            <a:tbl>
              <a:tblPr firstRow="1" firstCol="1" lastRow="1">
                <a:tableStyleId>{74C1A8A3-306A-4EB7-A6B1-4F7E0EB9C5D6}</a:tableStyleId>
              </a:tblPr>
              <a:tblGrid>
                <a:gridCol w="1413996">
                  <a:extLst>
                    <a:ext uri="{9D8B030D-6E8A-4147-A177-3AD203B41FA5}">
                      <a16:colId xmlns:a16="http://schemas.microsoft.com/office/drawing/2014/main" val="2551183533"/>
                    </a:ext>
                  </a:extLst>
                </a:gridCol>
                <a:gridCol w="1189867">
                  <a:extLst>
                    <a:ext uri="{9D8B030D-6E8A-4147-A177-3AD203B41FA5}">
                      <a16:colId xmlns:a16="http://schemas.microsoft.com/office/drawing/2014/main" val="319517510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1167262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09559191"/>
                    </a:ext>
                  </a:extLst>
                </a:gridCol>
                <a:gridCol w="949235">
                  <a:extLst>
                    <a:ext uri="{9D8B030D-6E8A-4147-A177-3AD203B41FA5}">
                      <a16:colId xmlns:a16="http://schemas.microsoft.com/office/drawing/2014/main" val="1603425114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704668287"/>
                    </a:ext>
                  </a:extLst>
                </a:gridCol>
                <a:gridCol w="1802675">
                  <a:extLst>
                    <a:ext uri="{9D8B030D-6E8A-4147-A177-3AD203B41FA5}">
                      <a16:colId xmlns:a16="http://schemas.microsoft.com/office/drawing/2014/main" val="1310479783"/>
                    </a:ext>
                  </a:extLst>
                </a:gridCol>
                <a:gridCol w="1122414">
                  <a:extLst>
                    <a:ext uri="{9D8B030D-6E8A-4147-A177-3AD203B41FA5}">
                      <a16:colId xmlns:a16="http://schemas.microsoft.com/office/drawing/2014/main" val="774266801"/>
                    </a:ext>
                  </a:extLst>
                </a:gridCol>
                <a:gridCol w="1420489">
                  <a:extLst>
                    <a:ext uri="{9D8B030D-6E8A-4147-A177-3AD203B41FA5}">
                      <a16:colId xmlns:a16="http://schemas.microsoft.com/office/drawing/2014/main" val="4246902633"/>
                    </a:ext>
                  </a:extLst>
                </a:gridCol>
              </a:tblGrid>
              <a:tr h="11297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HẠNG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HÌNH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NGUỒN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PHÍ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 TƯ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GIẤY PHÉP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NGÔN</a:t>
                      </a:r>
                    </a:p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TIÊU </a:t>
                      </a:r>
                    </a:p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CHUẨN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 CẬN</a:t>
                      </a:r>
                    </a:p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HẠT NHÂN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TỐC ĐỘ PHÂN GIẢI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 TƯỢNG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94763"/>
                  </a:ext>
                </a:extLst>
              </a:tr>
              <a:tr h="1500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NGUỒN MỞ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MIỄN PHÍ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GIẤY PHÉP CỘNG ĐỒNG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 NGÔN NGỮ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 KHỐI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 GIA TỔ CHỨC VÀ CÁ NHÂN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25581"/>
                  </a:ext>
                </a:extLst>
              </a:tr>
              <a:tr h="12001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 LỚN LÀ ĐỘC QUYỀN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ĐẮT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GIẤY PHÉP ĐỘC QUYỀN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 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NGUYÊN KHỐI  HOẶC HYBRID 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CHẬM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 GIA, NHÀ PHÁT TRIỂN CHUYÊN BIỆT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3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48CE-2C68-04C1-2476-1E69D7F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CÔNG CỤ TÌM KIẾM PHỔ BIẾN TRÊN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ADA-9622-2EDD-DCB3-1C158717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" y="5701580"/>
            <a:ext cx="12060811" cy="7248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82E1-7AD1-8C1A-DBB8-E81D9B31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6011" y="6368461"/>
            <a:ext cx="4114800" cy="365125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Chương trình kiểm tra cổng - Phạm Huy Nam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CA6B-69F6-0529-08B5-7EDB466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1" y="6368461"/>
            <a:ext cx="2743200" cy="365125"/>
          </a:xfrm>
        </p:spPr>
        <p:txBody>
          <a:bodyPr/>
          <a:lstStyle/>
          <a:p>
            <a:fld id="{84929E4F-C47C-484A-AA4E-DE25DEB33E2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E82AF7E-EF52-E2BB-3F20-A0B03D4CC810}"/>
              </a:ext>
            </a:extLst>
          </p:cNvPr>
          <p:cNvSpPr/>
          <p:nvPr/>
        </p:nvSpPr>
        <p:spPr>
          <a:xfrm>
            <a:off x="0" y="729086"/>
            <a:ext cx="797859" cy="59764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17FFD6-77FB-9087-C005-CE5857090BED}"/>
              </a:ext>
            </a:extLst>
          </p:cNvPr>
          <p:cNvSpPr txBox="1">
            <a:spLocks/>
          </p:cNvSpPr>
          <p:nvPr/>
        </p:nvSpPr>
        <p:spPr>
          <a:xfrm>
            <a:off x="797861" y="1780563"/>
            <a:ext cx="2345934" cy="3827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74CA85-F8C8-2E26-8E24-229EF99F5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095514"/>
              </p:ext>
            </p:extLst>
          </p:nvPr>
        </p:nvGraphicFramePr>
        <p:xfrm>
          <a:off x="3071890" y="1845163"/>
          <a:ext cx="6048219" cy="354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F6D20A-6CF6-21E3-58E2-452E5E3523D9}"/>
              </a:ext>
            </a:extLst>
          </p:cNvPr>
          <p:cNvSpPr txBox="1"/>
          <p:nvPr/>
        </p:nvSpPr>
        <p:spPr>
          <a:xfrm>
            <a:off x="9317611" y="5086361"/>
            <a:ext cx="287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Gs.statconter.com</a:t>
            </a:r>
          </a:p>
        </p:txBody>
      </p:sp>
    </p:spTree>
    <p:extLst>
      <p:ext uri="{BB962C8B-B14F-4D97-AF65-F5344CB8AC3E}">
        <p14:creationId xmlns:p14="http://schemas.microsoft.com/office/powerpoint/2010/main" val="103897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1737</Words>
  <Application>Microsoft Office PowerPoint</Application>
  <PresentationFormat>Widescreen</PresentationFormat>
  <Paragraphs>210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BÁO CÁO THỰC TẬP CƠ SỞ</vt:lpstr>
      <vt:lpstr>NỘI DUNG TRÌNH BÀY</vt:lpstr>
      <vt:lpstr>PHẠM TRÙ CỦA KIẾN TRÚC MÁY TÍNH</vt:lpstr>
      <vt:lpstr>CÁC THÀNH PHẦN CỦA HỆ THỐNG</vt:lpstr>
      <vt:lpstr>KIẾN TRÚC HỆ ĐIỀU HÀNH WINDOWS</vt:lpstr>
      <vt:lpstr>KIẾN TRÚC HỆ ĐIỀU HÀNH LINUX</vt:lpstr>
      <vt:lpstr>KIẾN TRÚC HỆ ĐIỀU HÀNH UNIX</vt:lpstr>
      <vt:lpstr>SO SÁNH HỆ ĐIỀU HÀNH LINUX VÀ UNIX</vt:lpstr>
      <vt:lpstr>CÔNG CỤ TÌM KIẾM PHỔ BIẾN TRÊN INTERNET</vt:lpstr>
      <vt:lpstr>DỊCH VỤ MẠNG PHỔ BIẾN HIỆN NAY</vt:lpstr>
      <vt:lpstr>CÁC TẦNG GIAO THỨC TCP/IP </vt:lpstr>
      <vt:lpstr>LẬP TRÌNH MẠNG TRÊN QT CREATOR</vt:lpstr>
      <vt:lpstr>GIAO DIỆN CỦA CHƯƠNG TRÌNH QUÉT CỔNG MỞ</vt:lpstr>
      <vt:lpstr>CẤU TRÚC THUẬT TOÁN CHƯƠNG TRÌNH</vt:lpstr>
      <vt:lpstr>KẾT QUẢ THỰC HIỆN CHƯƠNG TRÌNH</vt:lpstr>
      <vt:lpstr>KẾT LUẬN ĐÁNH GIÁ NGUY CƠ BẢO MẬT</vt:lpstr>
      <vt:lpstr>BIỆN PHÁP BẢO MẬT TRÊN LINUX 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 Nam</dc:creator>
  <cp:lastModifiedBy>BH Nam</cp:lastModifiedBy>
  <cp:revision>76</cp:revision>
  <dcterms:created xsi:type="dcterms:W3CDTF">2023-03-24T17:51:37Z</dcterms:created>
  <dcterms:modified xsi:type="dcterms:W3CDTF">2023-04-16T06:22:31Z</dcterms:modified>
</cp:coreProperties>
</file>