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35"/>
  </p:notesMasterIdLst>
  <p:sldIdLst>
    <p:sldId id="256" r:id="rId2"/>
    <p:sldId id="294" r:id="rId3"/>
    <p:sldId id="297" r:id="rId4"/>
    <p:sldId id="289" r:id="rId5"/>
    <p:sldId id="290" r:id="rId6"/>
    <p:sldId id="296" r:id="rId7"/>
    <p:sldId id="260" r:id="rId8"/>
    <p:sldId id="261" r:id="rId9"/>
    <p:sldId id="271" r:id="rId10"/>
    <p:sldId id="262" r:id="rId11"/>
    <p:sldId id="272" r:id="rId12"/>
    <p:sldId id="263" r:id="rId13"/>
    <p:sldId id="273" r:id="rId14"/>
    <p:sldId id="299" r:id="rId15"/>
    <p:sldId id="274" r:id="rId16"/>
    <p:sldId id="298" r:id="rId17"/>
    <p:sldId id="291" r:id="rId18"/>
    <p:sldId id="275" r:id="rId19"/>
    <p:sldId id="265" r:id="rId20"/>
    <p:sldId id="284" r:id="rId21"/>
    <p:sldId id="285" r:id="rId22"/>
    <p:sldId id="266" r:id="rId23"/>
    <p:sldId id="267" r:id="rId24"/>
    <p:sldId id="292" r:id="rId25"/>
    <p:sldId id="293" r:id="rId26"/>
    <p:sldId id="295" r:id="rId27"/>
    <p:sldId id="270" r:id="rId28"/>
    <p:sldId id="283" r:id="rId29"/>
    <p:sldId id="269" r:id="rId30"/>
    <p:sldId id="286" r:id="rId31"/>
    <p:sldId id="287" r:id="rId32"/>
    <p:sldId id="288" r:id="rId33"/>
    <p:sldId id="30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8143" autoAdjust="0"/>
  </p:normalViewPr>
  <p:slideViewPr>
    <p:cSldViewPr snapToGrid="0">
      <p:cViewPr varScale="1">
        <p:scale>
          <a:sx n="89" d="100"/>
          <a:sy n="89" d="100"/>
        </p:scale>
        <p:origin x="5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DE8C7-393F-433B-A6EC-BFF084348D7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CA881AF-07DC-471E-9A40-094AF5C4E744}">
      <dgm:prSet/>
      <dgm:spPr/>
      <dgm:t>
        <a:bodyPr/>
        <a:lstStyle/>
        <a:p>
          <a:r>
            <a:rPr lang="en-US"/>
            <a:t>A popular web design principle</a:t>
          </a:r>
        </a:p>
      </dgm:t>
    </dgm:pt>
    <dgm:pt modelId="{3283F143-873A-42D3-A0CA-547B83491096}" type="parTrans" cxnId="{30E265CA-C171-44B4-A87E-6E3B8C6E95D2}">
      <dgm:prSet/>
      <dgm:spPr/>
      <dgm:t>
        <a:bodyPr/>
        <a:lstStyle/>
        <a:p>
          <a:endParaRPr lang="en-US"/>
        </a:p>
      </dgm:t>
    </dgm:pt>
    <dgm:pt modelId="{17E8B5BE-1B8B-435B-80C1-53A79B31ABA4}" type="sibTrans" cxnId="{30E265CA-C171-44B4-A87E-6E3B8C6E95D2}">
      <dgm:prSet/>
      <dgm:spPr/>
      <dgm:t>
        <a:bodyPr/>
        <a:lstStyle/>
        <a:p>
          <a:endParaRPr lang="en-US"/>
        </a:p>
      </dgm:t>
    </dgm:pt>
    <dgm:pt modelId="{2DD6A50C-AB8B-4955-B1A9-B0DA1609F845}">
      <dgm:prSet/>
      <dgm:spPr/>
      <dgm:t>
        <a:bodyPr/>
        <a:lstStyle/>
        <a:p>
          <a:r>
            <a:rPr lang="en-US"/>
            <a:t>Dynamically update the page through a virtual DOM</a:t>
          </a:r>
        </a:p>
      </dgm:t>
    </dgm:pt>
    <dgm:pt modelId="{478554BA-0867-4FE3-BAB1-0E01A1247A43}" type="parTrans" cxnId="{269E6300-71AE-45FD-A04C-7B791D56B84F}">
      <dgm:prSet/>
      <dgm:spPr/>
      <dgm:t>
        <a:bodyPr/>
        <a:lstStyle/>
        <a:p>
          <a:endParaRPr lang="en-US"/>
        </a:p>
      </dgm:t>
    </dgm:pt>
    <dgm:pt modelId="{BAEA4C66-A280-42C8-8EA1-B47B16F5AAFE}" type="sibTrans" cxnId="{269E6300-71AE-45FD-A04C-7B791D56B84F}">
      <dgm:prSet/>
      <dgm:spPr/>
      <dgm:t>
        <a:bodyPr/>
        <a:lstStyle/>
        <a:p>
          <a:endParaRPr lang="en-US"/>
        </a:p>
      </dgm:t>
    </dgm:pt>
    <dgm:pt modelId="{E1DB96B4-B7F9-42B4-906D-6942AB308DEC}">
      <dgm:prSet/>
      <dgm:spPr/>
      <dgm:t>
        <a:bodyPr/>
        <a:lstStyle/>
        <a:p>
          <a:r>
            <a:rPr lang="en-US"/>
            <a:t>Ensure a better user experience</a:t>
          </a:r>
        </a:p>
      </dgm:t>
    </dgm:pt>
    <dgm:pt modelId="{4AC41BE4-A5E8-423A-A636-1DF6545670ED}" type="parTrans" cxnId="{69373F63-6FBA-47F7-ADF0-5386521C0471}">
      <dgm:prSet/>
      <dgm:spPr/>
      <dgm:t>
        <a:bodyPr/>
        <a:lstStyle/>
        <a:p>
          <a:endParaRPr lang="en-US"/>
        </a:p>
      </dgm:t>
    </dgm:pt>
    <dgm:pt modelId="{498B1539-BCAE-4368-9B7A-B6F92785738A}" type="sibTrans" cxnId="{69373F63-6FBA-47F7-ADF0-5386521C0471}">
      <dgm:prSet/>
      <dgm:spPr/>
      <dgm:t>
        <a:bodyPr/>
        <a:lstStyle/>
        <a:p>
          <a:endParaRPr lang="en-US"/>
        </a:p>
      </dgm:t>
    </dgm:pt>
    <dgm:pt modelId="{E6AB4B3E-805F-463D-81E2-4E14712761DC}" type="pres">
      <dgm:prSet presAssocID="{462DE8C7-393F-433B-A6EC-BFF084348D76}" presName="linear" presStyleCnt="0">
        <dgm:presLayoutVars>
          <dgm:animLvl val="lvl"/>
          <dgm:resizeHandles val="exact"/>
        </dgm:presLayoutVars>
      </dgm:prSet>
      <dgm:spPr/>
    </dgm:pt>
    <dgm:pt modelId="{257B7156-D5C9-4CC0-AC5D-9F2C5DE97F7F}" type="pres">
      <dgm:prSet presAssocID="{3CA881AF-07DC-471E-9A40-094AF5C4E744}" presName="parentText" presStyleLbl="node1" presStyleIdx="0" presStyleCnt="3">
        <dgm:presLayoutVars>
          <dgm:chMax val="0"/>
          <dgm:bulletEnabled val="1"/>
        </dgm:presLayoutVars>
      </dgm:prSet>
      <dgm:spPr/>
    </dgm:pt>
    <dgm:pt modelId="{A45B0662-8D59-48C8-8AD0-BA24697C95B8}" type="pres">
      <dgm:prSet presAssocID="{17E8B5BE-1B8B-435B-80C1-53A79B31ABA4}" presName="spacer" presStyleCnt="0"/>
      <dgm:spPr/>
    </dgm:pt>
    <dgm:pt modelId="{5974E6F2-BD0F-4F11-B5C9-25577059E74A}" type="pres">
      <dgm:prSet presAssocID="{2DD6A50C-AB8B-4955-B1A9-B0DA1609F845}" presName="parentText" presStyleLbl="node1" presStyleIdx="1" presStyleCnt="3">
        <dgm:presLayoutVars>
          <dgm:chMax val="0"/>
          <dgm:bulletEnabled val="1"/>
        </dgm:presLayoutVars>
      </dgm:prSet>
      <dgm:spPr/>
    </dgm:pt>
    <dgm:pt modelId="{79FA58EB-A25D-42A5-B538-31D866232645}" type="pres">
      <dgm:prSet presAssocID="{BAEA4C66-A280-42C8-8EA1-B47B16F5AAFE}" presName="spacer" presStyleCnt="0"/>
      <dgm:spPr/>
    </dgm:pt>
    <dgm:pt modelId="{5DE4757E-ED37-4D86-8E5C-FC7F3AF90BCE}" type="pres">
      <dgm:prSet presAssocID="{E1DB96B4-B7F9-42B4-906D-6942AB308DEC}" presName="parentText" presStyleLbl="node1" presStyleIdx="2" presStyleCnt="3">
        <dgm:presLayoutVars>
          <dgm:chMax val="0"/>
          <dgm:bulletEnabled val="1"/>
        </dgm:presLayoutVars>
      </dgm:prSet>
      <dgm:spPr/>
    </dgm:pt>
  </dgm:ptLst>
  <dgm:cxnLst>
    <dgm:cxn modelId="{269E6300-71AE-45FD-A04C-7B791D56B84F}" srcId="{462DE8C7-393F-433B-A6EC-BFF084348D76}" destId="{2DD6A50C-AB8B-4955-B1A9-B0DA1609F845}" srcOrd="1" destOrd="0" parTransId="{478554BA-0867-4FE3-BAB1-0E01A1247A43}" sibTransId="{BAEA4C66-A280-42C8-8EA1-B47B16F5AAFE}"/>
    <dgm:cxn modelId="{A50BC75C-A569-4C02-8D8C-F078C05B4C60}" type="presOf" srcId="{462DE8C7-393F-433B-A6EC-BFF084348D76}" destId="{E6AB4B3E-805F-463D-81E2-4E14712761DC}" srcOrd="0" destOrd="0" presId="urn:microsoft.com/office/officeart/2005/8/layout/vList2"/>
    <dgm:cxn modelId="{69373F63-6FBA-47F7-ADF0-5386521C0471}" srcId="{462DE8C7-393F-433B-A6EC-BFF084348D76}" destId="{E1DB96B4-B7F9-42B4-906D-6942AB308DEC}" srcOrd="2" destOrd="0" parTransId="{4AC41BE4-A5E8-423A-A636-1DF6545670ED}" sibTransId="{498B1539-BCAE-4368-9B7A-B6F92785738A}"/>
    <dgm:cxn modelId="{8FDCBEAF-C5A1-4FFA-8594-228CE06B46A5}" type="presOf" srcId="{3CA881AF-07DC-471E-9A40-094AF5C4E744}" destId="{257B7156-D5C9-4CC0-AC5D-9F2C5DE97F7F}" srcOrd="0" destOrd="0" presId="urn:microsoft.com/office/officeart/2005/8/layout/vList2"/>
    <dgm:cxn modelId="{BC8939CA-BE1E-4143-9110-B64FA2F2E470}" type="presOf" srcId="{E1DB96B4-B7F9-42B4-906D-6942AB308DEC}" destId="{5DE4757E-ED37-4D86-8E5C-FC7F3AF90BCE}" srcOrd="0" destOrd="0" presId="urn:microsoft.com/office/officeart/2005/8/layout/vList2"/>
    <dgm:cxn modelId="{30E265CA-C171-44B4-A87E-6E3B8C6E95D2}" srcId="{462DE8C7-393F-433B-A6EC-BFF084348D76}" destId="{3CA881AF-07DC-471E-9A40-094AF5C4E744}" srcOrd="0" destOrd="0" parTransId="{3283F143-873A-42D3-A0CA-547B83491096}" sibTransId="{17E8B5BE-1B8B-435B-80C1-53A79B31ABA4}"/>
    <dgm:cxn modelId="{0ACA55D9-2F45-4A08-817B-B533B28072AA}" type="presOf" srcId="{2DD6A50C-AB8B-4955-B1A9-B0DA1609F845}" destId="{5974E6F2-BD0F-4F11-B5C9-25577059E74A}" srcOrd="0" destOrd="0" presId="urn:microsoft.com/office/officeart/2005/8/layout/vList2"/>
    <dgm:cxn modelId="{62C93895-BCE6-4FAA-BE03-DB5D78F44959}" type="presParOf" srcId="{E6AB4B3E-805F-463D-81E2-4E14712761DC}" destId="{257B7156-D5C9-4CC0-AC5D-9F2C5DE97F7F}" srcOrd="0" destOrd="0" presId="urn:microsoft.com/office/officeart/2005/8/layout/vList2"/>
    <dgm:cxn modelId="{59BC89B0-2AD2-486E-BE2D-5BB0E1BF91DA}" type="presParOf" srcId="{E6AB4B3E-805F-463D-81E2-4E14712761DC}" destId="{A45B0662-8D59-48C8-8AD0-BA24697C95B8}" srcOrd="1" destOrd="0" presId="urn:microsoft.com/office/officeart/2005/8/layout/vList2"/>
    <dgm:cxn modelId="{4E4609F6-2AA0-4DF8-88E1-13661E3D096B}" type="presParOf" srcId="{E6AB4B3E-805F-463D-81E2-4E14712761DC}" destId="{5974E6F2-BD0F-4F11-B5C9-25577059E74A}" srcOrd="2" destOrd="0" presId="urn:microsoft.com/office/officeart/2005/8/layout/vList2"/>
    <dgm:cxn modelId="{3F48383C-6256-44C8-AD94-302CB98C1EDF}" type="presParOf" srcId="{E6AB4B3E-805F-463D-81E2-4E14712761DC}" destId="{79FA58EB-A25D-42A5-B538-31D866232645}" srcOrd="3" destOrd="0" presId="urn:microsoft.com/office/officeart/2005/8/layout/vList2"/>
    <dgm:cxn modelId="{35516AB4-5AB0-480E-9CB8-ABD7CC79D96E}" type="presParOf" srcId="{E6AB4B3E-805F-463D-81E2-4E14712761DC}" destId="{5DE4757E-ED37-4D86-8E5C-FC7F3AF90BC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F7A07C-214E-49AD-B78C-B3E2515BEF9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17B869C-C839-4EE1-B59E-E8A822AA2F84}">
      <dgm:prSet/>
      <dgm:spPr/>
      <dgm:t>
        <a:bodyPr/>
        <a:lstStyle/>
        <a:p>
          <a:r>
            <a:rPr lang="en-US" dirty="0"/>
            <a:t>Common Functionalities</a:t>
          </a:r>
        </a:p>
      </dgm:t>
    </dgm:pt>
    <dgm:pt modelId="{760D5AAF-4605-4EDA-9FF8-7771F0D39A44}" type="parTrans" cxnId="{6D3124F4-89B9-4BCE-9620-3334182CE029}">
      <dgm:prSet/>
      <dgm:spPr/>
      <dgm:t>
        <a:bodyPr/>
        <a:lstStyle/>
        <a:p>
          <a:endParaRPr lang="en-US"/>
        </a:p>
      </dgm:t>
    </dgm:pt>
    <dgm:pt modelId="{71700354-2BC0-4366-94E8-C6479F5B3FF6}" type="sibTrans" cxnId="{6D3124F4-89B9-4BCE-9620-3334182CE029}">
      <dgm:prSet/>
      <dgm:spPr/>
      <dgm:t>
        <a:bodyPr/>
        <a:lstStyle/>
        <a:p>
          <a:endParaRPr lang="en-US"/>
        </a:p>
      </dgm:t>
    </dgm:pt>
    <dgm:pt modelId="{F6FDB6DA-FC7A-493B-90A0-143FA49A5DAE}">
      <dgm:prSet/>
      <dgm:spPr/>
      <dgm:t>
        <a:bodyPr/>
        <a:lstStyle/>
        <a:p>
          <a:r>
            <a:rPr lang="en-US"/>
            <a:t>Learner’s Functionalities</a:t>
          </a:r>
        </a:p>
      </dgm:t>
    </dgm:pt>
    <dgm:pt modelId="{79411CD2-FEC1-49A0-A723-EC438C28017B}" type="parTrans" cxnId="{45008069-27AA-4BFD-AD66-35FE427A7E5C}">
      <dgm:prSet/>
      <dgm:spPr/>
      <dgm:t>
        <a:bodyPr/>
        <a:lstStyle/>
        <a:p>
          <a:endParaRPr lang="en-US"/>
        </a:p>
      </dgm:t>
    </dgm:pt>
    <dgm:pt modelId="{897FDCFB-D304-488B-8EE7-C6D37A13D518}" type="sibTrans" cxnId="{45008069-27AA-4BFD-AD66-35FE427A7E5C}">
      <dgm:prSet/>
      <dgm:spPr/>
      <dgm:t>
        <a:bodyPr/>
        <a:lstStyle/>
        <a:p>
          <a:endParaRPr lang="en-US"/>
        </a:p>
      </dgm:t>
    </dgm:pt>
    <dgm:pt modelId="{3EDA072F-0470-4E19-B0A8-1F1FA922CEDB}">
      <dgm:prSet/>
      <dgm:spPr/>
      <dgm:t>
        <a:bodyPr/>
        <a:lstStyle/>
        <a:p>
          <a:r>
            <a:rPr lang="en-US"/>
            <a:t>Instructor’s Functionalities</a:t>
          </a:r>
        </a:p>
      </dgm:t>
    </dgm:pt>
    <dgm:pt modelId="{72459780-D4FA-44E2-BC2D-3E0168C01F3E}" type="parTrans" cxnId="{901D6487-CD50-4305-8DB6-F1E70008A5A7}">
      <dgm:prSet/>
      <dgm:spPr/>
      <dgm:t>
        <a:bodyPr/>
        <a:lstStyle/>
        <a:p>
          <a:endParaRPr lang="en-US"/>
        </a:p>
      </dgm:t>
    </dgm:pt>
    <dgm:pt modelId="{8F65B496-792F-4A44-8F41-233762966549}" type="sibTrans" cxnId="{901D6487-CD50-4305-8DB6-F1E70008A5A7}">
      <dgm:prSet/>
      <dgm:spPr/>
      <dgm:t>
        <a:bodyPr/>
        <a:lstStyle/>
        <a:p>
          <a:endParaRPr lang="en-US"/>
        </a:p>
      </dgm:t>
    </dgm:pt>
    <dgm:pt modelId="{7664A21C-31CA-408E-A7F9-B36B697E4B94}">
      <dgm:prSet/>
      <dgm:spPr/>
      <dgm:t>
        <a:bodyPr/>
        <a:lstStyle/>
        <a:p>
          <a:r>
            <a:rPr lang="en-US"/>
            <a:t>Administrator’s Functionalities</a:t>
          </a:r>
        </a:p>
      </dgm:t>
    </dgm:pt>
    <dgm:pt modelId="{A53C0E8F-92F5-44AE-A685-3145CD391E7D}" type="parTrans" cxnId="{3A11C5C0-5611-48D4-ABDF-5FCCCE528E09}">
      <dgm:prSet/>
      <dgm:spPr/>
      <dgm:t>
        <a:bodyPr/>
        <a:lstStyle/>
        <a:p>
          <a:endParaRPr lang="en-US"/>
        </a:p>
      </dgm:t>
    </dgm:pt>
    <dgm:pt modelId="{9C36FA67-864B-44DC-B10A-0CA918FD995A}" type="sibTrans" cxnId="{3A11C5C0-5611-48D4-ABDF-5FCCCE528E09}">
      <dgm:prSet/>
      <dgm:spPr/>
      <dgm:t>
        <a:bodyPr/>
        <a:lstStyle/>
        <a:p>
          <a:endParaRPr lang="en-US"/>
        </a:p>
      </dgm:t>
    </dgm:pt>
    <dgm:pt modelId="{4AF12556-A2A5-4EDA-9575-E1F2D1248AA4}" type="pres">
      <dgm:prSet presAssocID="{12F7A07C-214E-49AD-B78C-B3E2515BEF95}" presName="hierChild1" presStyleCnt="0">
        <dgm:presLayoutVars>
          <dgm:chPref val="1"/>
          <dgm:dir/>
          <dgm:animOne val="branch"/>
          <dgm:animLvl val="lvl"/>
          <dgm:resizeHandles/>
        </dgm:presLayoutVars>
      </dgm:prSet>
      <dgm:spPr/>
    </dgm:pt>
    <dgm:pt modelId="{CC1A5A83-6190-43B1-A021-1CDC20C14F15}" type="pres">
      <dgm:prSet presAssocID="{917B869C-C839-4EE1-B59E-E8A822AA2F84}" presName="hierRoot1" presStyleCnt="0"/>
      <dgm:spPr/>
    </dgm:pt>
    <dgm:pt modelId="{2EAB23F7-13F9-48C0-ACE4-46778004095F}" type="pres">
      <dgm:prSet presAssocID="{917B869C-C839-4EE1-B59E-E8A822AA2F84}" presName="composite" presStyleCnt="0"/>
      <dgm:spPr/>
    </dgm:pt>
    <dgm:pt modelId="{468A08B5-8F1C-48FC-8BFC-7B6948CD5D64}" type="pres">
      <dgm:prSet presAssocID="{917B869C-C839-4EE1-B59E-E8A822AA2F84}" presName="background" presStyleLbl="node0" presStyleIdx="0" presStyleCnt="4"/>
      <dgm:spPr/>
    </dgm:pt>
    <dgm:pt modelId="{3E2E7153-D2A8-4EE0-A863-8D1996C81383}" type="pres">
      <dgm:prSet presAssocID="{917B869C-C839-4EE1-B59E-E8A822AA2F84}" presName="text" presStyleLbl="fgAcc0" presStyleIdx="0" presStyleCnt="4">
        <dgm:presLayoutVars>
          <dgm:chPref val="3"/>
        </dgm:presLayoutVars>
      </dgm:prSet>
      <dgm:spPr/>
    </dgm:pt>
    <dgm:pt modelId="{71F6477A-0454-42C2-9E4A-05471903D19A}" type="pres">
      <dgm:prSet presAssocID="{917B869C-C839-4EE1-B59E-E8A822AA2F84}" presName="hierChild2" presStyleCnt="0"/>
      <dgm:spPr/>
    </dgm:pt>
    <dgm:pt modelId="{50B16829-36FA-425D-8013-6CF504A60700}" type="pres">
      <dgm:prSet presAssocID="{F6FDB6DA-FC7A-493B-90A0-143FA49A5DAE}" presName="hierRoot1" presStyleCnt="0"/>
      <dgm:spPr/>
    </dgm:pt>
    <dgm:pt modelId="{8DE9E278-FE8F-4775-B1E0-4A88F373ECAD}" type="pres">
      <dgm:prSet presAssocID="{F6FDB6DA-FC7A-493B-90A0-143FA49A5DAE}" presName="composite" presStyleCnt="0"/>
      <dgm:spPr/>
    </dgm:pt>
    <dgm:pt modelId="{E02C81C6-2B0D-478F-B0B4-58D4CB0337B1}" type="pres">
      <dgm:prSet presAssocID="{F6FDB6DA-FC7A-493B-90A0-143FA49A5DAE}" presName="background" presStyleLbl="node0" presStyleIdx="1" presStyleCnt="4"/>
      <dgm:spPr/>
    </dgm:pt>
    <dgm:pt modelId="{53BED284-55AC-4548-9906-14BE7A18C385}" type="pres">
      <dgm:prSet presAssocID="{F6FDB6DA-FC7A-493B-90A0-143FA49A5DAE}" presName="text" presStyleLbl="fgAcc0" presStyleIdx="1" presStyleCnt="4">
        <dgm:presLayoutVars>
          <dgm:chPref val="3"/>
        </dgm:presLayoutVars>
      </dgm:prSet>
      <dgm:spPr/>
    </dgm:pt>
    <dgm:pt modelId="{38E8BD8F-3329-49C8-9F3B-EA7453C82A17}" type="pres">
      <dgm:prSet presAssocID="{F6FDB6DA-FC7A-493B-90A0-143FA49A5DAE}" presName="hierChild2" presStyleCnt="0"/>
      <dgm:spPr/>
    </dgm:pt>
    <dgm:pt modelId="{A8197E7E-1EE7-4BFB-A9B8-02C7BB974E1D}" type="pres">
      <dgm:prSet presAssocID="{3EDA072F-0470-4E19-B0A8-1F1FA922CEDB}" presName="hierRoot1" presStyleCnt="0"/>
      <dgm:spPr/>
    </dgm:pt>
    <dgm:pt modelId="{3F40B3D3-7A18-45BC-A15D-E552EF4B6338}" type="pres">
      <dgm:prSet presAssocID="{3EDA072F-0470-4E19-B0A8-1F1FA922CEDB}" presName="composite" presStyleCnt="0"/>
      <dgm:spPr/>
    </dgm:pt>
    <dgm:pt modelId="{39B4F92E-06A1-4417-AE33-C2EBAC513D48}" type="pres">
      <dgm:prSet presAssocID="{3EDA072F-0470-4E19-B0A8-1F1FA922CEDB}" presName="background" presStyleLbl="node0" presStyleIdx="2" presStyleCnt="4"/>
      <dgm:spPr/>
    </dgm:pt>
    <dgm:pt modelId="{260A10E6-3D37-46B7-ACB7-1C4BAC83EC30}" type="pres">
      <dgm:prSet presAssocID="{3EDA072F-0470-4E19-B0A8-1F1FA922CEDB}" presName="text" presStyleLbl="fgAcc0" presStyleIdx="2" presStyleCnt="4">
        <dgm:presLayoutVars>
          <dgm:chPref val="3"/>
        </dgm:presLayoutVars>
      </dgm:prSet>
      <dgm:spPr/>
    </dgm:pt>
    <dgm:pt modelId="{B7444BDA-87DD-4CCF-86B1-A2D5AAF8ECAB}" type="pres">
      <dgm:prSet presAssocID="{3EDA072F-0470-4E19-B0A8-1F1FA922CEDB}" presName="hierChild2" presStyleCnt="0"/>
      <dgm:spPr/>
    </dgm:pt>
    <dgm:pt modelId="{526FD7EB-6208-4520-BD20-7C65E81075B0}" type="pres">
      <dgm:prSet presAssocID="{7664A21C-31CA-408E-A7F9-B36B697E4B94}" presName="hierRoot1" presStyleCnt="0"/>
      <dgm:spPr/>
    </dgm:pt>
    <dgm:pt modelId="{95991015-691E-47CC-8E5B-1CF01DA83DD6}" type="pres">
      <dgm:prSet presAssocID="{7664A21C-31CA-408E-A7F9-B36B697E4B94}" presName="composite" presStyleCnt="0"/>
      <dgm:spPr/>
    </dgm:pt>
    <dgm:pt modelId="{143CAAB9-D20D-4934-BBA8-E10BB48A84A9}" type="pres">
      <dgm:prSet presAssocID="{7664A21C-31CA-408E-A7F9-B36B697E4B94}" presName="background" presStyleLbl="node0" presStyleIdx="3" presStyleCnt="4"/>
      <dgm:spPr/>
    </dgm:pt>
    <dgm:pt modelId="{20AA472C-B72D-4C25-AE80-232E381B6537}" type="pres">
      <dgm:prSet presAssocID="{7664A21C-31CA-408E-A7F9-B36B697E4B94}" presName="text" presStyleLbl="fgAcc0" presStyleIdx="3" presStyleCnt="4">
        <dgm:presLayoutVars>
          <dgm:chPref val="3"/>
        </dgm:presLayoutVars>
      </dgm:prSet>
      <dgm:spPr/>
    </dgm:pt>
    <dgm:pt modelId="{21E1A29B-9775-4253-AF36-3D2DD3AA319E}" type="pres">
      <dgm:prSet presAssocID="{7664A21C-31CA-408E-A7F9-B36B697E4B94}" presName="hierChild2" presStyleCnt="0"/>
      <dgm:spPr/>
    </dgm:pt>
  </dgm:ptLst>
  <dgm:cxnLst>
    <dgm:cxn modelId="{26843322-18ED-40B5-8FBB-F8702D564AB6}" type="presOf" srcId="{917B869C-C839-4EE1-B59E-E8A822AA2F84}" destId="{3E2E7153-D2A8-4EE0-A863-8D1996C81383}" srcOrd="0" destOrd="0" presId="urn:microsoft.com/office/officeart/2005/8/layout/hierarchy1"/>
    <dgm:cxn modelId="{45008069-27AA-4BFD-AD66-35FE427A7E5C}" srcId="{12F7A07C-214E-49AD-B78C-B3E2515BEF95}" destId="{F6FDB6DA-FC7A-493B-90A0-143FA49A5DAE}" srcOrd="1" destOrd="0" parTransId="{79411CD2-FEC1-49A0-A723-EC438C28017B}" sibTransId="{897FDCFB-D304-488B-8EE7-C6D37A13D518}"/>
    <dgm:cxn modelId="{E276634B-C41E-4F91-84BF-F92BBDE34F45}" type="presOf" srcId="{F6FDB6DA-FC7A-493B-90A0-143FA49A5DAE}" destId="{53BED284-55AC-4548-9906-14BE7A18C385}" srcOrd="0" destOrd="0" presId="urn:microsoft.com/office/officeart/2005/8/layout/hierarchy1"/>
    <dgm:cxn modelId="{901D6487-CD50-4305-8DB6-F1E70008A5A7}" srcId="{12F7A07C-214E-49AD-B78C-B3E2515BEF95}" destId="{3EDA072F-0470-4E19-B0A8-1F1FA922CEDB}" srcOrd="2" destOrd="0" parTransId="{72459780-D4FA-44E2-BC2D-3E0168C01F3E}" sibTransId="{8F65B496-792F-4A44-8F41-233762966549}"/>
    <dgm:cxn modelId="{49840199-D2E2-4C84-9E11-96AE34CE506D}" type="presOf" srcId="{7664A21C-31CA-408E-A7F9-B36B697E4B94}" destId="{20AA472C-B72D-4C25-AE80-232E381B6537}" srcOrd="0" destOrd="0" presId="urn:microsoft.com/office/officeart/2005/8/layout/hierarchy1"/>
    <dgm:cxn modelId="{3A11C5C0-5611-48D4-ABDF-5FCCCE528E09}" srcId="{12F7A07C-214E-49AD-B78C-B3E2515BEF95}" destId="{7664A21C-31CA-408E-A7F9-B36B697E4B94}" srcOrd="3" destOrd="0" parTransId="{A53C0E8F-92F5-44AE-A685-3145CD391E7D}" sibTransId="{9C36FA67-864B-44DC-B10A-0CA918FD995A}"/>
    <dgm:cxn modelId="{FC5912DE-5F26-4A49-9ACE-D66435C6C8FC}" type="presOf" srcId="{12F7A07C-214E-49AD-B78C-B3E2515BEF95}" destId="{4AF12556-A2A5-4EDA-9575-E1F2D1248AA4}" srcOrd="0" destOrd="0" presId="urn:microsoft.com/office/officeart/2005/8/layout/hierarchy1"/>
    <dgm:cxn modelId="{7CEB70E1-75B5-4E09-8453-50BFBA70E1EE}" type="presOf" srcId="{3EDA072F-0470-4E19-B0A8-1F1FA922CEDB}" destId="{260A10E6-3D37-46B7-ACB7-1C4BAC83EC30}" srcOrd="0" destOrd="0" presId="urn:microsoft.com/office/officeart/2005/8/layout/hierarchy1"/>
    <dgm:cxn modelId="{6D3124F4-89B9-4BCE-9620-3334182CE029}" srcId="{12F7A07C-214E-49AD-B78C-B3E2515BEF95}" destId="{917B869C-C839-4EE1-B59E-E8A822AA2F84}" srcOrd="0" destOrd="0" parTransId="{760D5AAF-4605-4EDA-9FF8-7771F0D39A44}" sibTransId="{71700354-2BC0-4366-94E8-C6479F5B3FF6}"/>
    <dgm:cxn modelId="{1E960EB1-5CDE-4F50-8B51-993C28F2331A}" type="presParOf" srcId="{4AF12556-A2A5-4EDA-9575-E1F2D1248AA4}" destId="{CC1A5A83-6190-43B1-A021-1CDC20C14F15}" srcOrd="0" destOrd="0" presId="urn:microsoft.com/office/officeart/2005/8/layout/hierarchy1"/>
    <dgm:cxn modelId="{E3A189E7-C4C3-4951-BC08-3F4EB6525AFC}" type="presParOf" srcId="{CC1A5A83-6190-43B1-A021-1CDC20C14F15}" destId="{2EAB23F7-13F9-48C0-ACE4-46778004095F}" srcOrd="0" destOrd="0" presId="urn:microsoft.com/office/officeart/2005/8/layout/hierarchy1"/>
    <dgm:cxn modelId="{6756976F-C123-45D5-A5E6-D9BB8CE47967}" type="presParOf" srcId="{2EAB23F7-13F9-48C0-ACE4-46778004095F}" destId="{468A08B5-8F1C-48FC-8BFC-7B6948CD5D64}" srcOrd="0" destOrd="0" presId="urn:microsoft.com/office/officeart/2005/8/layout/hierarchy1"/>
    <dgm:cxn modelId="{E31B43C3-D1CA-4E95-8B7B-29518747B009}" type="presParOf" srcId="{2EAB23F7-13F9-48C0-ACE4-46778004095F}" destId="{3E2E7153-D2A8-4EE0-A863-8D1996C81383}" srcOrd="1" destOrd="0" presId="urn:microsoft.com/office/officeart/2005/8/layout/hierarchy1"/>
    <dgm:cxn modelId="{6DDB73CF-ED6F-419C-A5F6-5AE3FD1EBB84}" type="presParOf" srcId="{CC1A5A83-6190-43B1-A021-1CDC20C14F15}" destId="{71F6477A-0454-42C2-9E4A-05471903D19A}" srcOrd="1" destOrd="0" presId="urn:microsoft.com/office/officeart/2005/8/layout/hierarchy1"/>
    <dgm:cxn modelId="{35E3A305-3AA6-4E82-A119-EC67FE3720E4}" type="presParOf" srcId="{4AF12556-A2A5-4EDA-9575-E1F2D1248AA4}" destId="{50B16829-36FA-425D-8013-6CF504A60700}" srcOrd="1" destOrd="0" presId="urn:microsoft.com/office/officeart/2005/8/layout/hierarchy1"/>
    <dgm:cxn modelId="{86300237-725A-409A-BC18-69CC4408F521}" type="presParOf" srcId="{50B16829-36FA-425D-8013-6CF504A60700}" destId="{8DE9E278-FE8F-4775-B1E0-4A88F373ECAD}" srcOrd="0" destOrd="0" presId="urn:microsoft.com/office/officeart/2005/8/layout/hierarchy1"/>
    <dgm:cxn modelId="{64B65F02-48AF-4E69-B639-D15BFAD1D5A8}" type="presParOf" srcId="{8DE9E278-FE8F-4775-B1E0-4A88F373ECAD}" destId="{E02C81C6-2B0D-478F-B0B4-58D4CB0337B1}" srcOrd="0" destOrd="0" presId="urn:microsoft.com/office/officeart/2005/8/layout/hierarchy1"/>
    <dgm:cxn modelId="{F895DCA4-2933-4C09-89A0-4983E5EC241D}" type="presParOf" srcId="{8DE9E278-FE8F-4775-B1E0-4A88F373ECAD}" destId="{53BED284-55AC-4548-9906-14BE7A18C385}" srcOrd="1" destOrd="0" presId="urn:microsoft.com/office/officeart/2005/8/layout/hierarchy1"/>
    <dgm:cxn modelId="{CB486B9F-A954-45EC-8D64-7DEAD9F7AFC0}" type="presParOf" srcId="{50B16829-36FA-425D-8013-6CF504A60700}" destId="{38E8BD8F-3329-49C8-9F3B-EA7453C82A17}" srcOrd="1" destOrd="0" presId="urn:microsoft.com/office/officeart/2005/8/layout/hierarchy1"/>
    <dgm:cxn modelId="{6E900201-E31C-40CD-8587-18145F92A054}" type="presParOf" srcId="{4AF12556-A2A5-4EDA-9575-E1F2D1248AA4}" destId="{A8197E7E-1EE7-4BFB-A9B8-02C7BB974E1D}" srcOrd="2" destOrd="0" presId="urn:microsoft.com/office/officeart/2005/8/layout/hierarchy1"/>
    <dgm:cxn modelId="{AE661AB9-CCC7-464C-AF17-8BC8758F9A9B}" type="presParOf" srcId="{A8197E7E-1EE7-4BFB-A9B8-02C7BB974E1D}" destId="{3F40B3D3-7A18-45BC-A15D-E552EF4B6338}" srcOrd="0" destOrd="0" presId="urn:microsoft.com/office/officeart/2005/8/layout/hierarchy1"/>
    <dgm:cxn modelId="{0E355541-56D3-4C9B-A126-B3FBB538AF53}" type="presParOf" srcId="{3F40B3D3-7A18-45BC-A15D-E552EF4B6338}" destId="{39B4F92E-06A1-4417-AE33-C2EBAC513D48}" srcOrd="0" destOrd="0" presId="urn:microsoft.com/office/officeart/2005/8/layout/hierarchy1"/>
    <dgm:cxn modelId="{6FC0BF2C-F650-402F-9AC0-3644CECE7B16}" type="presParOf" srcId="{3F40B3D3-7A18-45BC-A15D-E552EF4B6338}" destId="{260A10E6-3D37-46B7-ACB7-1C4BAC83EC30}" srcOrd="1" destOrd="0" presId="urn:microsoft.com/office/officeart/2005/8/layout/hierarchy1"/>
    <dgm:cxn modelId="{609BD4AE-9D68-40F3-8FAF-8AD5524AF110}" type="presParOf" srcId="{A8197E7E-1EE7-4BFB-A9B8-02C7BB974E1D}" destId="{B7444BDA-87DD-4CCF-86B1-A2D5AAF8ECAB}" srcOrd="1" destOrd="0" presId="urn:microsoft.com/office/officeart/2005/8/layout/hierarchy1"/>
    <dgm:cxn modelId="{1B863AD6-2B18-429B-AEB3-477929220D61}" type="presParOf" srcId="{4AF12556-A2A5-4EDA-9575-E1F2D1248AA4}" destId="{526FD7EB-6208-4520-BD20-7C65E81075B0}" srcOrd="3" destOrd="0" presId="urn:microsoft.com/office/officeart/2005/8/layout/hierarchy1"/>
    <dgm:cxn modelId="{BC396A32-CFF9-4F2E-93D5-7C95843E4D66}" type="presParOf" srcId="{526FD7EB-6208-4520-BD20-7C65E81075B0}" destId="{95991015-691E-47CC-8E5B-1CF01DA83DD6}" srcOrd="0" destOrd="0" presId="urn:microsoft.com/office/officeart/2005/8/layout/hierarchy1"/>
    <dgm:cxn modelId="{25AC0576-AA1F-413A-B7E0-396C4237B3CE}" type="presParOf" srcId="{95991015-691E-47CC-8E5B-1CF01DA83DD6}" destId="{143CAAB9-D20D-4934-BBA8-E10BB48A84A9}" srcOrd="0" destOrd="0" presId="urn:microsoft.com/office/officeart/2005/8/layout/hierarchy1"/>
    <dgm:cxn modelId="{D550DB18-72A9-45A6-8184-E6FDB0429CA5}" type="presParOf" srcId="{95991015-691E-47CC-8E5B-1CF01DA83DD6}" destId="{20AA472C-B72D-4C25-AE80-232E381B6537}" srcOrd="1" destOrd="0" presId="urn:microsoft.com/office/officeart/2005/8/layout/hierarchy1"/>
    <dgm:cxn modelId="{577E3961-84E1-447A-B9C1-7001419143BF}" type="presParOf" srcId="{526FD7EB-6208-4520-BD20-7C65E81075B0}" destId="{21E1A29B-9775-4253-AF36-3D2DD3AA319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B7156-D5C9-4CC0-AC5D-9F2C5DE97F7F}">
      <dsp:nvSpPr>
        <dsp:cNvPr id="0" name=""/>
        <dsp:cNvSpPr/>
      </dsp:nvSpPr>
      <dsp:spPr>
        <a:xfrm>
          <a:off x="0" y="329637"/>
          <a:ext cx="9601200" cy="8189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 popular web design principle</a:t>
          </a:r>
        </a:p>
      </dsp:txBody>
      <dsp:txXfrm>
        <a:off x="39980" y="369617"/>
        <a:ext cx="9521240" cy="739039"/>
      </dsp:txXfrm>
    </dsp:sp>
    <dsp:sp modelId="{5974E6F2-BD0F-4F11-B5C9-25577059E74A}">
      <dsp:nvSpPr>
        <dsp:cNvPr id="0" name=""/>
        <dsp:cNvSpPr/>
      </dsp:nvSpPr>
      <dsp:spPr>
        <a:xfrm>
          <a:off x="0" y="1249437"/>
          <a:ext cx="9601200" cy="818999"/>
        </a:xfrm>
        <a:prstGeom prst="roundRect">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Dynamically update the page through a virtual DOM</a:t>
          </a:r>
        </a:p>
      </dsp:txBody>
      <dsp:txXfrm>
        <a:off x="39980" y="1289417"/>
        <a:ext cx="9521240" cy="739039"/>
      </dsp:txXfrm>
    </dsp:sp>
    <dsp:sp modelId="{5DE4757E-ED37-4D86-8E5C-FC7F3AF90BCE}">
      <dsp:nvSpPr>
        <dsp:cNvPr id="0" name=""/>
        <dsp:cNvSpPr/>
      </dsp:nvSpPr>
      <dsp:spPr>
        <a:xfrm>
          <a:off x="0" y="2169237"/>
          <a:ext cx="9601200" cy="818999"/>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Ensure a better user experience</a:t>
          </a:r>
        </a:p>
      </dsp:txBody>
      <dsp:txXfrm>
        <a:off x="39980" y="2209217"/>
        <a:ext cx="9521240" cy="73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A08B5-8F1C-48FC-8BFC-7B6948CD5D64}">
      <dsp:nvSpPr>
        <dsp:cNvPr id="0" name=""/>
        <dsp:cNvSpPr/>
      </dsp:nvSpPr>
      <dsp:spPr>
        <a:xfrm>
          <a:off x="2812"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2E7153-D2A8-4EE0-A863-8D1996C81383}">
      <dsp:nvSpPr>
        <dsp:cNvPr id="0" name=""/>
        <dsp:cNvSpPr/>
      </dsp:nvSpPr>
      <dsp:spPr>
        <a:xfrm>
          <a:off x="225965"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Common Functionalities</a:t>
          </a:r>
        </a:p>
      </dsp:txBody>
      <dsp:txXfrm>
        <a:off x="263318" y="943132"/>
        <a:ext cx="1933669" cy="1200612"/>
      </dsp:txXfrm>
    </dsp:sp>
    <dsp:sp modelId="{E02C81C6-2B0D-478F-B0B4-58D4CB0337B1}">
      <dsp:nvSpPr>
        <dsp:cNvPr id="0" name=""/>
        <dsp:cNvSpPr/>
      </dsp:nvSpPr>
      <dsp:spPr>
        <a:xfrm>
          <a:off x="2457493"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BED284-55AC-4548-9906-14BE7A18C385}">
      <dsp:nvSpPr>
        <dsp:cNvPr id="0" name=""/>
        <dsp:cNvSpPr/>
      </dsp:nvSpPr>
      <dsp:spPr>
        <a:xfrm>
          <a:off x="2680646"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Learner’s Functionalities</a:t>
          </a:r>
        </a:p>
      </dsp:txBody>
      <dsp:txXfrm>
        <a:off x="2717999" y="943132"/>
        <a:ext cx="1933669" cy="1200612"/>
      </dsp:txXfrm>
    </dsp:sp>
    <dsp:sp modelId="{39B4F92E-06A1-4417-AE33-C2EBAC513D48}">
      <dsp:nvSpPr>
        <dsp:cNvPr id="0" name=""/>
        <dsp:cNvSpPr/>
      </dsp:nvSpPr>
      <dsp:spPr>
        <a:xfrm>
          <a:off x="4912174"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0A10E6-3D37-46B7-ACB7-1C4BAC83EC30}">
      <dsp:nvSpPr>
        <dsp:cNvPr id="0" name=""/>
        <dsp:cNvSpPr/>
      </dsp:nvSpPr>
      <dsp:spPr>
        <a:xfrm>
          <a:off x="5135327"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Instructor’s Functionalities</a:t>
          </a:r>
        </a:p>
      </dsp:txBody>
      <dsp:txXfrm>
        <a:off x="5172680" y="943132"/>
        <a:ext cx="1933669" cy="1200612"/>
      </dsp:txXfrm>
    </dsp:sp>
    <dsp:sp modelId="{143CAAB9-D20D-4934-BBA8-E10BB48A84A9}">
      <dsp:nvSpPr>
        <dsp:cNvPr id="0" name=""/>
        <dsp:cNvSpPr/>
      </dsp:nvSpPr>
      <dsp:spPr>
        <a:xfrm>
          <a:off x="7366855"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A472C-B72D-4C25-AE80-232E381B6537}">
      <dsp:nvSpPr>
        <dsp:cNvPr id="0" name=""/>
        <dsp:cNvSpPr/>
      </dsp:nvSpPr>
      <dsp:spPr>
        <a:xfrm>
          <a:off x="7590008"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Administrator’s Functionalities</a:t>
          </a:r>
        </a:p>
      </dsp:txBody>
      <dsp:txXfrm>
        <a:off x="7627361" y="943132"/>
        <a:ext cx="1933669" cy="1200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EA859-EE9B-42EB-B62A-DE2193170352}"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BD9A7-4D1C-42C0-A810-FA60AE87568E}" type="slidenum">
              <a:rPr lang="en-US" smtClean="0"/>
              <a:t>‹#›</a:t>
            </a:fld>
            <a:endParaRPr lang="en-US"/>
          </a:p>
        </p:txBody>
      </p:sp>
    </p:spTree>
    <p:extLst>
      <p:ext uri="{BB962C8B-B14F-4D97-AF65-F5344CB8AC3E}">
        <p14:creationId xmlns:p14="http://schemas.microsoft.com/office/powerpoint/2010/main" val="37660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Prof Tang and Dr Michelle, today I will be presenting my FYP project, Learning Beyond the classroom. </a:t>
            </a:r>
          </a:p>
          <a:p>
            <a:endParaRPr lang="en-US" dirty="0"/>
          </a:p>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1</a:t>
            </a:fld>
            <a:endParaRPr lang="en-US"/>
          </a:p>
        </p:txBody>
      </p:sp>
    </p:spTree>
    <p:extLst>
      <p:ext uri="{BB962C8B-B14F-4D97-AF65-F5344CB8AC3E}">
        <p14:creationId xmlns:p14="http://schemas.microsoft.com/office/powerpoint/2010/main" val="336226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I use for my project is </a:t>
            </a:r>
            <a:r>
              <a:rPr lang="en-US" dirty="0" err="1"/>
              <a:t>mongoDB</a:t>
            </a:r>
            <a:r>
              <a:rPr lang="en-US" dirty="0"/>
              <a:t>. </a:t>
            </a:r>
          </a:p>
          <a:p>
            <a:r>
              <a:rPr lang="en-US" dirty="0"/>
              <a:t>Mongo is a non relational database and is a popular database for web development as it store and save data in JSON like documents which is much more expressive and powerful as compared to traditional column and row database.</a:t>
            </a:r>
          </a:p>
          <a:p>
            <a:endParaRPr lang="en-US" dirty="0"/>
          </a:p>
          <a:p>
            <a:r>
              <a:rPr lang="en-US" dirty="0"/>
              <a:t>Supports  flexible and dynamic schema, supports array and nested objects.</a:t>
            </a:r>
          </a:p>
        </p:txBody>
      </p:sp>
      <p:sp>
        <p:nvSpPr>
          <p:cNvPr id="4" name="Slide Number Placeholder 3"/>
          <p:cNvSpPr>
            <a:spLocks noGrp="1"/>
          </p:cNvSpPr>
          <p:nvPr>
            <p:ph type="sldNum" sz="quarter" idx="5"/>
          </p:nvPr>
        </p:nvSpPr>
        <p:spPr/>
        <p:txBody>
          <a:bodyPr/>
          <a:lstStyle/>
          <a:p>
            <a:fld id="{A22BD9A7-4D1C-42C0-A810-FA60AE87568E}" type="slidenum">
              <a:rPr lang="en-US" smtClean="0"/>
              <a:t>11</a:t>
            </a:fld>
            <a:endParaRPr lang="en-US"/>
          </a:p>
        </p:txBody>
      </p:sp>
    </p:spTree>
    <p:extLst>
      <p:ext uri="{BB962C8B-B14F-4D97-AF65-F5344CB8AC3E}">
        <p14:creationId xmlns:p14="http://schemas.microsoft.com/office/powerpoint/2010/main" val="175871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start development, I need to have a better overview of how my application will look like, what functions are required and how the structure of the application will be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a:t>
            </a:r>
          </a:p>
        </p:txBody>
      </p:sp>
      <p:sp>
        <p:nvSpPr>
          <p:cNvPr id="4" name="Slide Number Placeholder 3"/>
          <p:cNvSpPr>
            <a:spLocks noGrp="1"/>
          </p:cNvSpPr>
          <p:nvPr>
            <p:ph type="sldNum" sz="quarter" idx="5"/>
          </p:nvPr>
        </p:nvSpPr>
        <p:spPr/>
        <p:txBody>
          <a:bodyPr/>
          <a:lstStyle/>
          <a:p>
            <a:fld id="{A22BD9A7-4D1C-42C0-A810-FA60AE87568E}" type="slidenum">
              <a:rPr lang="en-US" smtClean="0"/>
              <a:t>12</a:t>
            </a:fld>
            <a:endParaRPr lang="en-US"/>
          </a:p>
        </p:txBody>
      </p:sp>
    </p:spTree>
    <p:extLst>
      <p:ext uri="{BB962C8B-B14F-4D97-AF65-F5344CB8AC3E}">
        <p14:creationId xmlns:p14="http://schemas.microsoft.com/office/powerpoint/2010/main" val="266179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started of creating the sitemap of the application.</a:t>
            </a:r>
          </a:p>
          <a:p>
            <a:endParaRPr lang="en-US" dirty="0"/>
          </a:p>
          <a:p>
            <a:r>
              <a:rPr lang="en-US" dirty="0"/>
              <a:t>It consist of all the required pages, and we can see how each of them is connected.</a:t>
            </a:r>
          </a:p>
        </p:txBody>
      </p:sp>
      <p:sp>
        <p:nvSpPr>
          <p:cNvPr id="4" name="Slide Number Placeholder 3"/>
          <p:cNvSpPr>
            <a:spLocks noGrp="1"/>
          </p:cNvSpPr>
          <p:nvPr>
            <p:ph type="sldNum" sz="quarter" idx="5"/>
          </p:nvPr>
        </p:nvSpPr>
        <p:spPr/>
        <p:txBody>
          <a:bodyPr/>
          <a:lstStyle/>
          <a:p>
            <a:fld id="{A22BD9A7-4D1C-42C0-A810-FA60AE87568E}" type="slidenum">
              <a:rPr lang="en-US" smtClean="0"/>
              <a:t>13</a:t>
            </a:fld>
            <a:endParaRPr lang="en-US"/>
          </a:p>
        </p:txBody>
      </p:sp>
    </p:spTree>
    <p:extLst>
      <p:ext uri="{BB962C8B-B14F-4D97-AF65-F5344CB8AC3E}">
        <p14:creationId xmlns:p14="http://schemas.microsoft.com/office/powerpoint/2010/main" val="1861418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logic design of the login and sign up section. </a:t>
            </a:r>
          </a:p>
          <a:p>
            <a:endParaRPr lang="en-US" dirty="0"/>
          </a:p>
          <a:p>
            <a:r>
              <a:rPr lang="en-US" dirty="0"/>
              <a:t>As our applications requires an account, we need a logic flow to help check if the user have an existing account, if not how he should do.</a:t>
            </a:r>
          </a:p>
        </p:txBody>
      </p:sp>
      <p:sp>
        <p:nvSpPr>
          <p:cNvPr id="4" name="Slide Number Placeholder 3"/>
          <p:cNvSpPr>
            <a:spLocks noGrp="1"/>
          </p:cNvSpPr>
          <p:nvPr>
            <p:ph type="sldNum" sz="quarter" idx="5"/>
          </p:nvPr>
        </p:nvSpPr>
        <p:spPr/>
        <p:txBody>
          <a:bodyPr/>
          <a:lstStyle/>
          <a:p>
            <a:fld id="{A22BD9A7-4D1C-42C0-A810-FA60AE87568E}" type="slidenum">
              <a:rPr lang="en-US" smtClean="0"/>
              <a:t>14</a:t>
            </a:fld>
            <a:endParaRPr lang="en-US"/>
          </a:p>
        </p:txBody>
      </p:sp>
    </p:spTree>
    <p:extLst>
      <p:ext uri="{BB962C8B-B14F-4D97-AF65-F5344CB8AC3E}">
        <p14:creationId xmlns:p14="http://schemas.microsoft.com/office/powerpoint/2010/main" val="1817278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this logic design is an overview of how the user will log in and navigate the application. </a:t>
            </a:r>
          </a:p>
          <a:p>
            <a:endParaRPr lang="en-US" dirty="0"/>
          </a:p>
          <a:p>
            <a:r>
              <a:rPr lang="en-US" dirty="0"/>
              <a:t>As there are 2 main users on the platform: learners and instructors, the application needs to decide which content should be displayed to the users' base on their role. </a:t>
            </a:r>
          </a:p>
          <a:p>
            <a:endParaRPr lang="en-US" dirty="0"/>
          </a:p>
          <a:p>
            <a:r>
              <a:rPr lang="en-US" dirty="0"/>
              <a:t>This logic map show that base on the type of users, the content serve will be different. This is mainly for pages where the learners and instructors have differing functions. </a:t>
            </a:r>
          </a:p>
          <a:p>
            <a:endParaRPr lang="en-US" dirty="0"/>
          </a:p>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15</a:t>
            </a:fld>
            <a:endParaRPr lang="en-US"/>
          </a:p>
        </p:txBody>
      </p:sp>
    </p:spTree>
    <p:extLst>
      <p:ext uri="{BB962C8B-B14F-4D97-AF65-F5344CB8AC3E}">
        <p14:creationId xmlns:p14="http://schemas.microsoft.com/office/powerpoint/2010/main" val="165329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drafted a rough design for the user interface. This gives me an idea of how the website is going to look like and I started developing. </a:t>
            </a:r>
          </a:p>
          <a:p>
            <a:endParaRPr lang="en-US" dirty="0"/>
          </a:p>
          <a:p>
            <a:r>
              <a:rPr lang="en-US" dirty="0"/>
              <a:t>I mainly focus on the layout of the design such as the position of the navbar or </a:t>
            </a:r>
            <a:r>
              <a:rPr lang="en-US" dirty="0" err="1"/>
              <a:t>topbar</a:t>
            </a:r>
            <a:r>
              <a:rPr lang="en-US" dirty="0"/>
              <a:t>.  This layout will be the same for all the other pages. </a:t>
            </a:r>
          </a:p>
          <a:p>
            <a:endParaRPr lang="en-US" dirty="0"/>
          </a:p>
          <a:p>
            <a:r>
              <a:rPr lang="en-US" dirty="0"/>
              <a:t>Throughout the development phase, I change the layout design a few times to see which one works the best.</a:t>
            </a:r>
          </a:p>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16</a:t>
            </a:fld>
            <a:endParaRPr lang="en-US"/>
          </a:p>
        </p:txBody>
      </p:sp>
    </p:spTree>
    <p:extLst>
      <p:ext uri="{BB962C8B-B14F-4D97-AF65-F5344CB8AC3E}">
        <p14:creationId xmlns:p14="http://schemas.microsoft.com/office/powerpoint/2010/main" val="4159853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also listed the functionalities that I want in my application. To make it simpler, I divided the functionalities into different groups as seen in the slide.  </a:t>
            </a:r>
          </a:p>
          <a:p>
            <a:endParaRPr lang="en-US" dirty="0"/>
          </a:p>
          <a:p>
            <a:r>
              <a:rPr lang="en-US" dirty="0"/>
              <a:t>By doing so, I am able to determine how I want to structure my code so that it will serve the correct content base on the user type and also prevent me from missing out key functions. </a:t>
            </a:r>
          </a:p>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17</a:t>
            </a:fld>
            <a:endParaRPr lang="en-US"/>
          </a:p>
        </p:txBody>
      </p:sp>
    </p:spTree>
    <p:extLst>
      <p:ext uri="{BB962C8B-B14F-4D97-AF65-F5344CB8AC3E}">
        <p14:creationId xmlns:p14="http://schemas.microsoft.com/office/powerpoint/2010/main" val="188053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planning and building the application, I would like to go through some key features that were created to target the issues that I brought out in my objectives. </a:t>
            </a:r>
          </a:p>
          <a:p>
            <a:r>
              <a:rPr lang="en-US" dirty="0"/>
              <a:t> </a:t>
            </a:r>
          </a:p>
        </p:txBody>
      </p:sp>
      <p:sp>
        <p:nvSpPr>
          <p:cNvPr id="4" name="Slide Number Placeholder 3"/>
          <p:cNvSpPr>
            <a:spLocks noGrp="1"/>
          </p:cNvSpPr>
          <p:nvPr>
            <p:ph type="sldNum" sz="quarter" idx="5"/>
          </p:nvPr>
        </p:nvSpPr>
        <p:spPr/>
        <p:txBody>
          <a:bodyPr/>
          <a:lstStyle/>
          <a:p>
            <a:fld id="{A22BD9A7-4D1C-42C0-A810-FA60AE87568E}" type="slidenum">
              <a:rPr lang="en-US" smtClean="0"/>
              <a:t>18</a:t>
            </a:fld>
            <a:endParaRPr lang="en-US"/>
          </a:p>
        </p:txBody>
      </p:sp>
    </p:spTree>
    <p:extLst>
      <p:ext uri="{BB962C8B-B14F-4D97-AF65-F5344CB8AC3E}">
        <p14:creationId xmlns:p14="http://schemas.microsoft.com/office/powerpoint/2010/main" val="1118500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objective is to create a community so that discussion of the related topics can continue even after the course have ended. This helps to promote continuous learning and help users to recap their learnt skills and knowledge. </a:t>
            </a:r>
          </a:p>
        </p:txBody>
      </p:sp>
      <p:sp>
        <p:nvSpPr>
          <p:cNvPr id="4" name="Slide Number Placeholder 3"/>
          <p:cNvSpPr>
            <a:spLocks noGrp="1"/>
          </p:cNvSpPr>
          <p:nvPr>
            <p:ph type="sldNum" sz="quarter" idx="5"/>
          </p:nvPr>
        </p:nvSpPr>
        <p:spPr/>
        <p:txBody>
          <a:bodyPr/>
          <a:lstStyle/>
          <a:p>
            <a:fld id="{A22BD9A7-4D1C-42C0-A810-FA60AE87568E}" type="slidenum">
              <a:rPr lang="en-US" smtClean="0"/>
              <a:t>19</a:t>
            </a:fld>
            <a:endParaRPr lang="en-US"/>
          </a:p>
        </p:txBody>
      </p:sp>
    </p:spTree>
    <p:extLst>
      <p:ext uri="{BB962C8B-B14F-4D97-AF65-F5344CB8AC3E}">
        <p14:creationId xmlns:p14="http://schemas.microsoft.com/office/powerpoint/2010/main" val="889156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 created a forum style discussion board where users that have taken the course can access. Here, I aim to create a community of users that will enable them to exchange knowledge by asking and answering questions.</a:t>
            </a:r>
          </a:p>
          <a:p>
            <a:endParaRPr lang="en-US" dirty="0"/>
          </a:p>
          <a:p>
            <a:r>
              <a:rPr lang="en-US" dirty="0"/>
              <a:t>Here, they can access the discussion board of courses that they have taken. </a:t>
            </a:r>
          </a:p>
          <a:p>
            <a:r>
              <a:rPr lang="en-US" dirty="0"/>
              <a:t>Accessing them, they can view a list of ongoing discussion or create their own.</a:t>
            </a:r>
          </a:p>
          <a:p>
            <a:endParaRPr lang="en-US" dirty="0"/>
          </a:p>
          <a:p>
            <a:r>
              <a:rPr lang="en-US" dirty="0"/>
              <a:t>By clicking on the create thread button, a pop up will appear and they can create a topic to discuss.</a:t>
            </a:r>
          </a:p>
        </p:txBody>
      </p:sp>
      <p:sp>
        <p:nvSpPr>
          <p:cNvPr id="4" name="Slide Number Placeholder 3"/>
          <p:cNvSpPr>
            <a:spLocks noGrp="1"/>
          </p:cNvSpPr>
          <p:nvPr>
            <p:ph type="sldNum" sz="quarter" idx="5"/>
          </p:nvPr>
        </p:nvSpPr>
        <p:spPr/>
        <p:txBody>
          <a:bodyPr/>
          <a:lstStyle/>
          <a:p>
            <a:fld id="{A22BD9A7-4D1C-42C0-A810-FA60AE87568E}" type="slidenum">
              <a:rPr lang="en-US" smtClean="0"/>
              <a:t>20</a:t>
            </a:fld>
            <a:endParaRPr lang="en-US"/>
          </a:p>
        </p:txBody>
      </p:sp>
    </p:spTree>
    <p:extLst>
      <p:ext uri="{BB962C8B-B14F-4D97-AF65-F5344CB8AC3E}">
        <p14:creationId xmlns:p14="http://schemas.microsoft.com/office/powerpoint/2010/main" val="357302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it is the introduction where I will talk about the motivation and objective of the project. </a:t>
            </a:r>
          </a:p>
          <a:p>
            <a:endParaRPr lang="en-US" dirty="0"/>
          </a:p>
          <a:p>
            <a:r>
              <a:rPr lang="en-US" dirty="0"/>
              <a:t>The technology stack that I used for my project</a:t>
            </a:r>
          </a:p>
          <a:p>
            <a:endParaRPr lang="en-US" dirty="0"/>
          </a:p>
          <a:p>
            <a:r>
              <a:rPr lang="en-US" dirty="0"/>
              <a:t>Planning which is the preparation work that I did before I started developing </a:t>
            </a:r>
          </a:p>
          <a:p>
            <a:endParaRPr lang="en-US" dirty="0"/>
          </a:p>
          <a:p>
            <a:r>
              <a:rPr lang="en-US" dirty="0"/>
              <a:t>Key product features that addresses my objectives</a:t>
            </a:r>
          </a:p>
          <a:p>
            <a:endParaRPr lang="en-US" dirty="0"/>
          </a:p>
          <a:p>
            <a:r>
              <a:rPr lang="en-US" dirty="0"/>
              <a:t>One main challenge that I face during my project</a:t>
            </a:r>
          </a:p>
          <a:p>
            <a:endParaRPr lang="en-US" dirty="0"/>
          </a:p>
          <a:p>
            <a:r>
              <a:rPr lang="en-US" dirty="0"/>
              <a:t>Future improvements that ca be made</a:t>
            </a:r>
          </a:p>
        </p:txBody>
      </p:sp>
      <p:sp>
        <p:nvSpPr>
          <p:cNvPr id="4" name="Slide Number Placeholder 3"/>
          <p:cNvSpPr>
            <a:spLocks noGrp="1"/>
          </p:cNvSpPr>
          <p:nvPr>
            <p:ph type="sldNum" sz="quarter" idx="5"/>
          </p:nvPr>
        </p:nvSpPr>
        <p:spPr/>
        <p:txBody>
          <a:bodyPr/>
          <a:lstStyle/>
          <a:p>
            <a:fld id="{A22BD9A7-4D1C-42C0-A810-FA60AE87568E}" type="slidenum">
              <a:rPr lang="en-US" smtClean="0"/>
              <a:t>2</a:t>
            </a:fld>
            <a:endParaRPr lang="en-US"/>
          </a:p>
        </p:txBody>
      </p:sp>
    </p:spTree>
    <p:extLst>
      <p:ext uri="{BB962C8B-B14F-4D97-AF65-F5344CB8AC3E}">
        <p14:creationId xmlns:p14="http://schemas.microsoft.com/office/powerpoint/2010/main" val="1397716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objective is to supplement physicals classes in a way to support the instructors or to make the class more efficient.</a:t>
            </a:r>
          </a:p>
          <a:p>
            <a:r>
              <a:rPr lang="en-US" dirty="0"/>
              <a:t> </a:t>
            </a:r>
          </a:p>
          <a:p>
            <a:r>
              <a:rPr lang="en-US" dirty="0"/>
              <a:t>Supplement physical classes by providing an avenue for instructors to collect specific feedbacks from the learners. </a:t>
            </a:r>
          </a:p>
        </p:txBody>
      </p:sp>
      <p:sp>
        <p:nvSpPr>
          <p:cNvPr id="4" name="Slide Number Placeholder 3"/>
          <p:cNvSpPr>
            <a:spLocks noGrp="1"/>
          </p:cNvSpPr>
          <p:nvPr>
            <p:ph type="sldNum" sz="quarter" idx="5"/>
          </p:nvPr>
        </p:nvSpPr>
        <p:spPr/>
        <p:txBody>
          <a:bodyPr/>
          <a:lstStyle/>
          <a:p>
            <a:fld id="{A22BD9A7-4D1C-42C0-A810-FA60AE87568E}" type="slidenum">
              <a:rPr lang="en-US" smtClean="0"/>
              <a:t>21</a:t>
            </a:fld>
            <a:endParaRPr lang="en-US"/>
          </a:p>
        </p:txBody>
      </p:sp>
    </p:spTree>
    <p:extLst>
      <p:ext uri="{BB962C8B-B14F-4D97-AF65-F5344CB8AC3E}">
        <p14:creationId xmlns:p14="http://schemas.microsoft.com/office/powerpoint/2010/main" val="4086822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survey component that allows instructor to create a survey to collect feedback from the students at the end of the class. </a:t>
            </a:r>
          </a:p>
          <a:p>
            <a:endParaRPr lang="en-US" dirty="0"/>
          </a:p>
          <a:p>
            <a:r>
              <a:rPr lang="en-US" dirty="0"/>
              <a:t>Here, the instructors can create a survey as seen in the diagram.  </a:t>
            </a:r>
          </a:p>
          <a:p>
            <a:endParaRPr lang="en-US" dirty="0"/>
          </a:p>
          <a:p>
            <a:r>
              <a:rPr lang="en-US" dirty="0"/>
              <a:t>Users that took and completed the course will be able to access the survey and complete them.</a:t>
            </a:r>
          </a:p>
          <a:p>
            <a:endParaRPr lang="en-US" dirty="0"/>
          </a:p>
          <a:p>
            <a:r>
              <a:rPr lang="en-US" dirty="0"/>
              <a:t>Instructors can then see the results of the surveys completed.</a:t>
            </a:r>
          </a:p>
        </p:txBody>
      </p:sp>
      <p:sp>
        <p:nvSpPr>
          <p:cNvPr id="4" name="Slide Number Placeholder 3"/>
          <p:cNvSpPr>
            <a:spLocks noGrp="1"/>
          </p:cNvSpPr>
          <p:nvPr>
            <p:ph type="sldNum" sz="quarter" idx="5"/>
          </p:nvPr>
        </p:nvSpPr>
        <p:spPr/>
        <p:txBody>
          <a:bodyPr/>
          <a:lstStyle/>
          <a:p>
            <a:fld id="{A22BD9A7-4D1C-42C0-A810-FA60AE87568E}" type="slidenum">
              <a:rPr lang="en-US" smtClean="0"/>
              <a:t>22</a:t>
            </a:fld>
            <a:endParaRPr lang="en-US"/>
          </a:p>
        </p:txBody>
      </p:sp>
    </p:spTree>
    <p:extLst>
      <p:ext uri="{BB962C8B-B14F-4D97-AF65-F5344CB8AC3E}">
        <p14:creationId xmlns:p14="http://schemas.microsoft.com/office/powerpoint/2010/main" val="1638874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Instructors can also create a quiz assignment in the class board. It is similar to creating a survey. </a:t>
            </a:r>
          </a:p>
          <a:p>
            <a:endParaRPr lang="en-US" dirty="0"/>
          </a:p>
          <a:p>
            <a:r>
              <a:rPr lang="en-US" dirty="0"/>
              <a:t>Instructors can also mark the quiz through the application and view the quiz statistic. </a:t>
            </a:r>
          </a:p>
          <a:p>
            <a:endParaRPr lang="en-US" dirty="0"/>
          </a:p>
          <a:p>
            <a:r>
              <a:rPr lang="en-US" dirty="0"/>
              <a:t>The statistic will display the average percentage score for the quiz and for each individual question. </a:t>
            </a:r>
          </a:p>
        </p:txBody>
      </p:sp>
      <p:sp>
        <p:nvSpPr>
          <p:cNvPr id="4" name="Slide Number Placeholder 3"/>
          <p:cNvSpPr>
            <a:spLocks noGrp="1"/>
          </p:cNvSpPr>
          <p:nvPr>
            <p:ph type="sldNum" sz="quarter" idx="5"/>
          </p:nvPr>
        </p:nvSpPr>
        <p:spPr/>
        <p:txBody>
          <a:bodyPr/>
          <a:lstStyle/>
          <a:p>
            <a:fld id="{A22BD9A7-4D1C-42C0-A810-FA60AE87568E}" type="slidenum">
              <a:rPr lang="en-US" smtClean="0"/>
              <a:t>23</a:t>
            </a:fld>
            <a:endParaRPr lang="en-US"/>
          </a:p>
        </p:txBody>
      </p:sp>
    </p:spTree>
    <p:extLst>
      <p:ext uri="{BB962C8B-B14F-4D97-AF65-F5344CB8AC3E}">
        <p14:creationId xmlns:p14="http://schemas.microsoft.com/office/powerpoint/2010/main" val="62300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application, users can obtain points as they carried out activities. For example, by posting in the discussion forum or completed the courses. </a:t>
            </a:r>
          </a:p>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25</a:t>
            </a:fld>
            <a:endParaRPr lang="en-US"/>
          </a:p>
        </p:txBody>
      </p:sp>
    </p:spTree>
    <p:extLst>
      <p:ext uri="{BB962C8B-B14F-4D97-AF65-F5344CB8AC3E}">
        <p14:creationId xmlns:p14="http://schemas.microsoft.com/office/powerpoint/2010/main" val="1576431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points obtain can be correspond to the achievements. The purpose of having the achievements is to motivate users to stay on the platform and be active in learning new courses or in the discussion board.  </a:t>
            </a:r>
          </a:p>
        </p:txBody>
      </p:sp>
      <p:sp>
        <p:nvSpPr>
          <p:cNvPr id="4" name="Slide Number Placeholder 3"/>
          <p:cNvSpPr>
            <a:spLocks noGrp="1"/>
          </p:cNvSpPr>
          <p:nvPr>
            <p:ph type="sldNum" sz="quarter" idx="5"/>
          </p:nvPr>
        </p:nvSpPr>
        <p:spPr/>
        <p:txBody>
          <a:bodyPr/>
          <a:lstStyle/>
          <a:p>
            <a:fld id="{A22BD9A7-4D1C-42C0-A810-FA60AE87568E}" type="slidenum">
              <a:rPr lang="en-US" smtClean="0"/>
              <a:t>26</a:t>
            </a:fld>
            <a:endParaRPr lang="en-US"/>
          </a:p>
        </p:txBody>
      </p:sp>
    </p:spTree>
    <p:extLst>
      <p:ext uri="{BB962C8B-B14F-4D97-AF65-F5344CB8AC3E}">
        <p14:creationId xmlns:p14="http://schemas.microsoft.com/office/powerpoint/2010/main" val="523295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challenge faced by me was creating the survey components.</a:t>
            </a:r>
          </a:p>
          <a:p>
            <a:endParaRPr lang="en-US" dirty="0"/>
          </a:p>
          <a:p>
            <a:r>
              <a:rPr lang="en-US" dirty="0"/>
              <a:t>At first, I used a survey library for this. However, due to the restriction on the library such as the subscription fees </a:t>
            </a:r>
            <a:r>
              <a:rPr lang="en-US" dirty="0" err="1"/>
              <a:t>etc</a:t>
            </a:r>
            <a:r>
              <a:rPr lang="en-US" dirty="0"/>
              <a:t>, I was advised to create it myself instead. </a:t>
            </a:r>
          </a:p>
          <a:p>
            <a:endParaRPr lang="en-US" dirty="0"/>
          </a:p>
          <a:p>
            <a:r>
              <a:rPr lang="en-US" dirty="0"/>
              <a:t>To create it, I have think about how to allow users to add and remove question during the creation phase. </a:t>
            </a:r>
          </a:p>
          <a:p>
            <a:endParaRPr lang="en-US" dirty="0"/>
          </a:p>
          <a:p>
            <a:r>
              <a:rPr lang="en-US" dirty="0"/>
              <a:t>How the data should be structured and stored such that it is more efficient.</a:t>
            </a:r>
          </a:p>
          <a:p>
            <a:endParaRPr lang="en-US" dirty="0"/>
          </a:p>
          <a:p>
            <a:r>
              <a:rPr lang="en-US" dirty="0"/>
              <a:t>Finally I have to think about how to display the question statistic individually. </a:t>
            </a:r>
          </a:p>
        </p:txBody>
      </p:sp>
      <p:sp>
        <p:nvSpPr>
          <p:cNvPr id="4" name="Slide Number Placeholder 3"/>
          <p:cNvSpPr>
            <a:spLocks noGrp="1"/>
          </p:cNvSpPr>
          <p:nvPr>
            <p:ph type="sldNum" sz="quarter" idx="5"/>
          </p:nvPr>
        </p:nvSpPr>
        <p:spPr/>
        <p:txBody>
          <a:bodyPr/>
          <a:lstStyle/>
          <a:p>
            <a:fld id="{A22BD9A7-4D1C-42C0-A810-FA60AE87568E}" type="slidenum">
              <a:rPr lang="en-US" smtClean="0"/>
              <a:t>28</a:t>
            </a:fld>
            <a:endParaRPr lang="en-US"/>
          </a:p>
        </p:txBody>
      </p:sp>
    </p:spTree>
    <p:extLst>
      <p:ext uri="{BB962C8B-B14F-4D97-AF65-F5344CB8AC3E}">
        <p14:creationId xmlns:p14="http://schemas.microsoft.com/office/powerpoint/2010/main" val="3805682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I have completed my FYP project, there are still much room for improvements. I will list out 3 main improvements that can be done in the future. </a:t>
            </a:r>
          </a:p>
        </p:txBody>
      </p:sp>
      <p:sp>
        <p:nvSpPr>
          <p:cNvPr id="4" name="Slide Number Placeholder 3"/>
          <p:cNvSpPr>
            <a:spLocks noGrp="1"/>
          </p:cNvSpPr>
          <p:nvPr>
            <p:ph type="sldNum" sz="quarter" idx="5"/>
          </p:nvPr>
        </p:nvSpPr>
        <p:spPr/>
        <p:txBody>
          <a:bodyPr/>
          <a:lstStyle/>
          <a:p>
            <a:fld id="{A22BD9A7-4D1C-42C0-A810-FA60AE87568E}" type="slidenum">
              <a:rPr lang="en-US" smtClean="0"/>
              <a:t>29</a:t>
            </a:fld>
            <a:endParaRPr lang="en-US"/>
          </a:p>
        </p:txBody>
      </p:sp>
    </p:spTree>
    <p:extLst>
      <p:ext uri="{BB962C8B-B14F-4D97-AF65-F5344CB8AC3E}">
        <p14:creationId xmlns:p14="http://schemas.microsoft.com/office/powerpoint/2010/main" val="1980345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could incorporate virtual alternatives be it conducting virtual lesson through zoom or online videos classes like Udemy. Virtual alternatives can be beneficial as it provides a more flexible learning environment. </a:t>
            </a:r>
          </a:p>
          <a:p>
            <a:endParaRPr lang="en-US" dirty="0"/>
          </a:p>
          <a:p>
            <a:r>
              <a:rPr lang="en-US" dirty="0"/>
              <a:t>Due to other commitments or situation like the pandemic, users might not be able to make it for the time slot provided but a virtual lesson might help solve the problem. </a:t>
            </a:r>
          </a:p>
        </p:txBody>
      </p:sp>
      <p:sp>
        <p:nvSpPr>
          <p:cNvPr id="4" name="Slide Number Placeholder 3"/>
          <p:cNvSpPr>
            <a:spLocks noGrp="1"/>
          </p:cNvSpPr>
          <p:nvPr>
            <p:ph type="sldNum" sz="quarter" idx="5"/>
          </p:nvPr>
        </p:nvSpPr>
        <p:spPr/>
        <p:txBody>
          <a:bodyPr/>
          <a:lstStyle/>
          <a:p>
            <a:fld id="{A22BD9A7-4D1C-42C0-A810-FA60AE87568E}" type="slidenum">
              <a:rPr lang="en-US" smtClean="0"/>
              <a:t>30</a:t>
            </a:fld>
            <a:endParaRPr lang="en-US"/>
          </a:p>
        </p:txBody>
      </p:sp>
    </p:spTree>
    <p:extLst>
      <p:ext uri="{BB962C8B-B14F-4D97-AF65-F5344CB8AC3E}">
        <p14:creationId xmlns:p14="http://schemas.microsoft.com/office/powerpoint/2010/main" val="266279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improvement to be made can be to include a e-certificate for the completion of the course like those in </a:t>
            </a:r>
            <a:r>
              <a:rPr lang="en-US" dirty="0" err="1"/>
              <a:t>coursera</a:t>
            </a:r>
            <a:r>
              <a:rPr lang="en-US" dirty="0"/>
              <a:t>. This certificate can then be added to their </a:t>
            </a:r>
            <a:r>
              <a:rPr lang="en-US" dirty="0" err="1"/>
              <a:t>linkedin</a:t>
            </a:r>
            <a:r>
              <a:rPr lang="en-US" dirty="0"/>
              <a:t> profile to make job hunting easier. </a:t>
            </a:r>
          </a:p>
          <a:p>
            <a:endParaRPr lang="en-US" dirty="0"/>
          </a:p>
          <a:p>
            <a:r>
              <a:rPr lang="en-US" dirty="0"/>
              <a:t>Providing a recognizable certificate will make users more incline to take up the courses as it will be useful in their resume.</a:t>
            </a:r>
          </a:p>
        </p:txBody>
      </p:sp>
      <p:sp>
        <p:nvSpPr>
          <p:cNvPr id="4" name="Slide Number Placeholder 3"/>
          <p:cNvSpPr>
            <a:spLocks noGrp="1"/>
          </p:cNvSpPr>
          <p:nvPr>
            <p:ph type="sldNum" sz="quarter" idx="5"/>
          </p:nvPr>
        </p:nvSpPr>
        <p:spPr/>
        <p:txBody>
          <a:bodyPr/>
          <a:lstStyle/>
          <a:p>
            <a:fld id="{A22BD9A7-4D1C-42C0-A810-FA60AE87568E}" type="slidenum">
              <a:rPr lang="en-US" smtClean="0"/>
              <a:t>31</a:t>
            </a:fld>
            <a:endParaRPr lang="en-US"/>
          </a:p>
        </p:txBody>
      </p:sp>
    </p:spTree>
    <p:extLst>
      <p:ext uri="{BB962C8B-B14F-4D97-AF65-F5344CB8AC3E}">
        <p14:creationId xmlns:p14="http://schemas.microsoft.com/office/powerpoint/2010/main" val="307832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believe more work can be put into designing the application. The attractiveness of the user interface can also attract users to the platform.</a:t>
            </a:r>
          </a:p>
        </p:txBody>
      </p:sp>
      <p:sp>
        <p:nvSpPr>
          <p:cNvPr id="4" name="Slide Number Placeholder 3"/>
          <p:cNvSpPr>
            <a:spLocks noGrp="1"/>
          </p:cNvSpPr>
          <p:nvPr>
            <p:ph type="sldNum" sz="quarter" idx="5"/>
          </p:nvPr>
        </p:nvSpPr>
        <p:spPr/>
        <p:txBody>
          <a:bodyPr/>
          <a:lstStyle/>
          <a:p>
            <a:fld id="{A22BD9A7-4D1C-42C0-A810-FA60AE87568E}" type="slidenum">
              <a:rPr lang="en-US" smtClean="0"/>
              <a:t>32</a:t>
            </a:fld>
            <a:endParaRPr lang="en-US"/>
          </a:p>
        </p:txBody>
      </p:sp>
    </p:spTree>
    <p:extLst>
      <p:ext uri="{BB962C8B-B14F-4D97-AF65-F5344CB8AC3E}">
        <p14:creationId xmlns:p14="http://schemas.microsoft.com/office/powerpoint/2010/main" val="170127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Lifelong learning is a self-initiated education that focus on personal development. There are many places that provides such external courses be it physical or online. </a:t>
            </a:r>
          </a:p>
          <a:p>
            <a:endParaRPr lang="en-US" dirty="0"/>
          </a:p>
          <a:p>
            <a:r>
              <a:rPr lang="en-US" dirty="0"/>
              <a:t>However, most of these courses are over a short period of time and it is debatable whether the learners will pick up fully or have the opportunity to use the knowledge.  </a:t>
            </a:r>
          </a:p>
        </p:txBody>
      </p:sp>
      <p:sp>
        <p:nvSpPr>
          <p:cNvPr id="4" name="Slide Number Placeholder 3"/>
          <p:cNvSpPr>
            <a:spLocks noGrp="1"/>
          </p:cNvSpPr>
          <p:nvPr>
            <p:ph type="sldNum" sz="quarter" idx="5"/>
          </p:nvPr>
        </p:nvSpPr>
        <p:spPr/>
        <p:txBody>
          <a:bodyPr/>
          <a:lstStyle/>
          <a:p>
            <a:fld id="{A22BD9A7-4D1C-42C0-A810-FA60AE87568E}" type="slidenum">
              <a:rPr lang="en-US" smtClean="0"/>
              <a:t>4</a:t>
            </a:fld>
            <a:endParaRPr lang="en-US"/>
          </a:p>
        </p:txBody>
      </p:sp>
    </p:spTree>
    <p:extLst>
      <p:ext uri="{BB962C8B-B14F-4D97-AF65-F5344CB8AC3E}">
        <p14:creationId xmlns:p14="http://schemas.microsoft.com/office/powerpoint/2010/main" val="3964814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33</a:t>
            </a:fld>
            <a:endParaRPr lang="en-US"/>
          </a:p>
        </p:txBody>
      </p:sp>
    </p:spTree>
    <p:extLst>
      <p:ext uri="{BB962C8B-B14F-4D97-AF65-F5344CB8AC3E}">
        <p14:creationId xmlns:p14="http://schemas.microsoft.com/office/powerpoint/2010/main" val="347292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my </a:t>
            </a:r>
            <a:r>
              <a:rPr lang="en-US" dirty="0" err="1"/>
              <a:t>fyp</a:t>
            </a:r>
            <a:r>
              <a:rPr lang="en-US" dirty="0"/>
              <a:t> project aims  to create a platform that aims to promote continuous communication and learning, to supplement physical classes and encourage active learning.</a:t>
            </a:r>
          </a:p>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5</a:t>
            </a:fld>
            <a:endParaRPr lang="en-US"/>
          </a:p>
        </p:txBody>
      </p:sp>
    </p:spTree>
    <p:extLst>
      <p:ext uri="{BB962C8B-B14F-4D97-AF65-F5344CB8AC3E}">
        <p14:creationId xmlns:p14="http://schemas.microsoft.com/office/powerpoint/2010/main" val="1986584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of the technology I will be using for my application?</a:t>
            </a:r>
          </a:p>
        </p:txBody>
      </p:sp>
      <p:sp>
        <p:nvSpPr>
          <p:cNvPr id="4" name="Slide Number Placeholder 3"/>
          <p:cNvSpPr>
            <a:spLocks noGrp="1"/>
          </p:cNvSpPr>
          <p:nvPr>
            <p:ph type="sldNum" sz="quarter" idx="5"/>
          </p:nvPr>
        </p:nvSpPr>
        <p:spPr/>
        <p:txBody>
          <a:bodyPr/>
          <a:lstStyle/>
          <a:p>
            <a:fld id="{A22BD9A7-4D1C-42C0-A810-FA60AE87568E}" type="slidenum">
              <a:rPr lang="en-US" smtClean="0"/>
              <a:t>6</a:t>
            </a:fld>
            <a:endParaRPr lang="en-US"/>
          </a:p>
        </p:txBody>
      </p:sp>
    </p:spTree>
    <p:extLst>
      <p:ext uri="{BB962C8B-B14F-4D97-AF65-F5344CB8AC3E}">
        <p14:creationId xmlns:p14="http://schemas.microsoft.com/office/powerpoint/2010/main" val="197871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 web application will have a basic architecture that consist of 3 parts</a:t>
            </a:r>
          </a:p>
          <a:p>
            <a:pPr marL="0" marR="0" algn="just">
              <a:lnSpc>
                <a:spcPct val="150000"/>
              </a:lnSpc>
              <a:spcBef>
                <a:spcPts val="0"/>
              </a:spcBef>
              <a:spcAft>
                <a:spcPts val="800"/>
              </a:spcAft>
            </a:pP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front-end, The front-end of the website is the part where the user interacts with. It usually focusses on user experience and responsiveness. </a:t>
            </a:r>
          </a:p>
          <a:p>
            <a:pPr marL="0" marR="0" algn="just">
              <a:lnSpc>
                <a:spcPct val="150000"/>
              </a:lnSpc>
              <a:spcBef>
                <a:spcPts val="0"/>
              </a:spcBef>
              <a:spcAft>
                <a:spcPts val="800"/>
              </a:spcAft>
            </a:pP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back-end: where most processing logic is carried out.</a:t>
            </a:r>
          </a:p>
          <a:p>
            <a:pPr marL="0" marR="0" algn="just">
              <a:lnSpc>
                <a:spcPct val="150000"/>
              </a:lnSpc>
              <a:spcBef>
                <a:spcPts val="0"/>
              </a:spcBef>
              <a:spcAft>
                <a:spcPts val="800"/>
              </a:spcAft>
            </a:pP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and database.  Which is to store the data required or used by the application.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22BD9A7-4D1C-42C0-A810-FA60AE87568E}" type="slidenum">
              <a:rPr lang="en-US" smtClean="0"/>
              <a:t>7</a:t>
            </a:fld>
            <a:endParaRPr lang="en-US"/>
          </a:p>
        </p:txBody>
      </p:sp>
    </p:spTree>
    <p:extLst>
      <p:ext uri="{BB962C8B-B14F-4D97-AF65-F5344CB8AC3E}">
        <p14:creationId xmlns:p14="http://schemas.microsoft.com/office/powerpoint/2010/main" val="211172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developing the frontend, we will use a frontend framework. For my case, I used </a:t>
            </a:r>
            <a:r>
              <a:rPr lang="en-US" dirty="0" err="1"/>
              <a:t>vuejs</a:t>
            </a:r>
            <a:r>
              <a:rPr lang="en-US" dirty="0"/>
              <a:t>.</a:t>
            </a:r>
          </a:p>
          <a:p>
            <a:r>
              <a:rPr lang="en-US" dirty="0"/>
              <a:t>Using a frontend framework can make development much easier and faster as it is able to create reusable components and code thus minimizing code repetition. It also makes maintenance work much easier.</a:t>
            </a:r>
          </a:p>
          <a:p>
            <a:endParaRPr lang="en-US" dirty="0"/>
          </a:p>
          <a:p>
            <a:r>
              <a:rPr lang="en-US" dirty="0"/>
              <a:t>We can also built a SPA using the chosen framework.</a:t>
            </a:r>
          </a:p>
        </p:txBody>
      </p:sp>
      <p:sp>
        <p:nvSpPr>
          <p:cNvPr id="4" name="Slide Number Placeholder 3"/>
          <p:cNvSpPr>
            <a:spLocks noGrp="1"/>
          </p:cNvSpPr>
          <p:nvPr>
            <p:ph type="sldNum" sz="quarter" idx="5"/>
          </p:nvPr>
        </p:nvSpPr>
        <p:spPr/>
        <p:txBody>
          <a:bodyPr/>
          <a:lstStyle/>
          <a:p>
            <a:fld id="{A22BD9A7-4D1C-42C0-A810-FA60AE87568E}" type="slidenum">
              <a:rPr lang="en-US" smtClean="0"/>
              <a:t>8</a:t>
            </a:fld>
            <a:endParaRPr lang="en-US"/>
          </a:p>
        </p:txBody>
      </p:sp>
    </p:spTree>
    <p:extLst>
      <p:ext uri="{BB962C8B-B14F-4D97-AF65-F5344CB8AC3E}">
        <p14:creationId xmlns:p14="http://schemas.microsoft.com/office/powerpoint/2010/main" val="185686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SPA is a popular web design principle. It dynamically updates the page through a virtual </a:t>
            </a:r>
            <a:r>
              <a:rPr lang="en-US" dirty="0" err="1"/>
              <a:t>dom</a:t>
            </a:r>
            <a:r>
              <a:rPr lang="en-US" dirty="0"/>
              <a:t> instead of </a:t>
            </a:r>
            <a:r>
              <a:rPr lang="en-US" dirty="0" err="1"/>
              <a:t>loding</a:t>
            </a:r>
            <a:r>
              <a:rPr lang="en-US" dirty="0"/>
              <a:t> an entire new page. </a:t>
            </a:r>
          </a:p>
          <a:p>
            <a:r>
              <a:rPr lang="en-US" dirty="0"/>
              <a:t>This makes navigating through the application more seamless and quicker thus a better user experience</a:t>
            </a:r>
          </a:p>
          <a:p>
            <a:endParaRPr lang="en-US" dirty="0"/>
          </a:p>
          <a:p>
            <a:endParaRPr lang="en-US" dirty="0"/>
          </a:p>
          <a:p>
            <a:r>
              <a:rPr lang="en-US" dirty="0"/>
              <a:t>Virtual Document Object Model is a lightweight </a:t>
            </a:r>
            <a:r>
              <a:rPr lang="en-US" dirty="0" err="1"/>
              <a:t>javascript</a:t>
            </a:r>
            <a:r>
              <a:rPr lang="en-US" dirty="0"/>
              <a:t> representation of the website. Changes can be made to the virtual DOM first before rendering it onto the screen. </a:t>
            </a:r>
          </a:p>
          <a:p>
            <a:r>
              <a:rPr lang="en-US" dirty="0"/>
              <a:t>Changes made in virtual </a:t>
            </a:r>
            <a:r>
              <a:rPr lang="en-US" dirty="0" err="1"/>
              <a:t>dom</a:t>
            </a:r>
            <a:r>
              <a:rPr lang="en-US" dirty="0"/>
              <a:t> is faster as nothing needs to be rendered first.</a:t>
            </a:r>
          </a:p>
        </p:txBody>
      </p:sp>
      <p:sp>
        <p:nvSpPr>
          <p:cNvPr id="4" name="Slide Number Placeholder 3"/>
          <p:cNvSpPr>
            <a:spLocks noGrp="1"/>
          </p:cNvSpPr>
          <p:nvPr>
            <p:ph type="sldNum" sz="quarter" idx="5"/>
          </p:nvPr>
        </p:nvSpPr>
        <p:spPr/>
        <p:txBody>
          <a:bodyPr/>
          <a:lstStyle/>
          <a:p>
            <a:fld id="{A22BD9A7-4D1C-42C0-A810-FA60AE87568E}" type="slidenum">
              <a:rPr lang="en-US" smtClean="0"/>
              <a:t>9</a:t>
            </a:fld>
            <a:endParaRPr lang="en-US"/>
          </a:p>
        </p:txBody>
      </p:sp>
    </p:spTree>
    <p:extLst>
      <p:ext uri="{BB962C8B-B14F-4D97-AF65-F5344CB8AC3E}">
        <p14:creationId xmlns:p14="http://schemas.microsoft.com/office/powerpoint/2010/main" val="3579182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back-end, I used ExpressJS which is a minimalistic framework (barebone, flexible and does not enforce a fix architecture). </a:t>
            </a:r>
          </a:p>
          <a:p>
            <a:endParaRPr lang="en-US" dirty="0"/>
          </a:p>
          <a:p>
            <a:r>
              <a:rPr lang="en-US" dirty="0"/>
              <a:t>The back end is where all the processing logic will be carried out. Authentication will be carried out here to ensure that our web application can only be accessed by registered user. </a:t>
            </a:r>
          </a:p>
          <a:p>
            <a:endParaRPr lang="en-US" dirty="0"/>
          </a:p>
          <a:p>
            <a:r>
              <a:rPr lang="en-US" dirty="0"/>
              <a:t>It also serve as a middleman between the front and the database. </a:t>
            </a:r>
          </a:p>
          <a:p>
            <a:endParaRPr lang="en-US" dirty="0"/>
          </a:p>
          <a:p>
            <a:endParaRPr lang="en-US" dirty="0"/>
          </a:p>
        </p:txBody>
      </p:sp>
      <p:sp>
        <p:nvSpPr>
          <p:cNvPr id="4" name="Slide Number Placeholder 3"/>
          <p:cNvSpPr>
            <a:spLocks noGrp="1"/>
          </p:cNvSpPr>
          <p:nvPr>
            <p:ph type="sldNum" sz="quarter" idx="5"/>
          </p:nvPr>
        </p:nvSpPr>
        <p:spPr/>
        <p:txBody>
          <a:bodyPr/>
          <a:lstStyle/>
          <a:p>
            <a:fld id="{A22BD9A7-4D1C-42C0-A810-FA60AE87568E}" type="slidenum">
              <a:rPr lang="en-US" smtClean="0"/>
              <a:t>10</a:t>
            </a:fld>
            <a:endParaRPr lang="en-US"/>
          </a:p>
        </p:txBody>
      </p:sp>
    </p:spTree>
    <p:extLst>
      <p:ext uri="{BB962C8B-B14F-4D97-AF65-F5344CB8AC3E}">
        <p14:creationId xmlns:p14="http://schemas.microsoft.com/office/powerpoint/2010/main" val="3445290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5/6/2021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44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803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3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64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7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230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79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867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73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67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62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38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59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89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09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41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518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5/6/2021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47220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6.png"/><Relationship Id="rId7" Type="http://schemas.openxmlformats.org/officeDocument/2006/relationships/image" Target="../media/image40.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6.png"/><Relationship Id="rId7"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C769-1AD3-463B-BEFE-0A95500FF699}"/>
              </a:ext>
            </a:extLst>
          </p:cNvPr>
          <p:cNvSpPr>
            <a:spLocks noGrp="1"/>
          </p:cNvSpPr>
          <p:nvPr>
            <p:ph type="ctrTitle"/>
          </p:nvPr>
        </p:nvSpPr>
        <p:spPr/>
        <p:txBody>
          <a:bodyPr>
            <a:normAutofit/>
          </a:bodyPr>
          <a:lstStyle/>
          <a:p>
            <a:pPr algn="ctr"/>
            <a:r>
              <a:rPr lang="en-US" sz="4000" dirty="0"/>
              <a:t>Lifelong Learning – Learning Beyond The Classroom</a:t>
            </a:r>
          </a:p>
        </p:txBody>
      </p:sp>
      <p:sp>
        <p:nvSpPr>
          <p:cNvPr id="3" name="Subtitle 2">
            <a:extLst>
              <a:ext uri="{FF2B5EF4-FFF2-40B4-BE49-F238E27FC236}">
                <a16:creationId xmlns:a16="http://schemas.microsoft.com/office/drawing/2014/main" id="{2B5BB63F-F0FE-46B7-961A-3AAB8B57E8B2}"/>
              </a:ext>
            </a:extLst>
          </p:cNvPr>
          <p:cNvSpPr>
            <a:spLocks noGrp="1"/>
          </p:cNvSpPr>
          <p:nvPr>
            <p:ph type="subTitle" idx="1"/>
          </p:nvPr>
        </p:nvSpPr>
        <p:spPr/>
        <p:txBody>
          <a:bodyPr/>
          <a:lstStyle/>
          <a:p>
            <a:r>
              <a:rPr lang="en-US" dirty="0"/>
              <a:t>By:  Ho Bing Hui</a:t>
            </a:r>
            <a:br>
              <a:rPr lang="en-US" dirty="0"/>
            </a:br>
            <a:r>
              <a:rPr lang="en-US" dirty="0"/>
              <a:t>U1721376E</a:t>
            </a:r>
          </a:p>
        </p:txBody>
      </p:sp>
    </p:spTree>
    <p:extLst>
      <p:ext uri="{BB962C8B-B14F-4D97-AF65-F5344CB8AC3E}">
        <p14:creationId xmlns:p14="http://schemas.microsoft.com/office/powerpoint/2010/main" val="343160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7906-09A0-4D92-8D59-4C60A4C63CC0}"/>
              </a:ext>
            </a:extLst>
          </p:cNvPr>
          <p:cNvSpPr>
            <a:spLocks noGrp="1"/>
          </p:cNvSpPr>
          <p:nvPr>
            <p:ph type="title"/>
          </p:nvPr>
        </p:nvSpPr>
        <p:spPr>
          <a:xfrm>
            <a:off x="1021976" y="1117506"/>
            <a:ext cx="5373405" cy="670410"/>
          </a:xfrm>
        </p:spPr>
        <p:txBody>
          <a:bodyPr vert="horz" lIns="91440" tIns="45720" rIns="91440" bIns="45720" rtlCol="0" anchor="t">
            <a:normAutofit/>
          </a:bodyPr>
          <a:lstStyle/>
          <a:p>
            <a:r>
              <a:rPr lang="en-US" sz="2800" b="1" dirty="0"/>
              <a:t>Back-End Development</a:t>
            </a:r>
          </a:p>
        </p:txBody>
      </p:sp>
      <p:pic>
        <p:nvPicPr>
          <p:cNvPr id="2050" name="Picture 2">
            <a:extLst>
              <a:ext uri="{FF2B5EF4-FFF2-40B4-BE49-F238E27FC236}">
                <a16:creationId xmlns:a16="http://schemas.microsoft.com/office/drawing/2014/main" id="{3B60C3D0-5E68-4A33-9CCA-2C9ECCDF58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2517" y="1860530"/>
            <a:ext cx="4637119" cy="25967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8D53EA-7321-454C-8293-06CC2ADA4909}"/>
              </a:ext>
            </a:extLst>
          </p:cNvPr>
          <p:cNvSpPr txBox="1"/>
          <p:nvPr/>
        </p:nvSpPr>
        <p:spPr>
          <a:xfrm>
            <a:off x="1542804" y="2904789"/>
            <a:ext cx="4331748" cy="830997"/>
          </a:xfrm>
          <a:prstGeom prst="rect">
            <a:avLst/>
          </a:prstGeom>
          <a:noFill/>
        </p:spPr>
        <p:txBody>
          <a:bodyPr wrap="square" rtlCol="0">
            <a:spAutoFit/>
          </a:bodyPr>
          <a:lstStyle/>
          <a:p>
            <a:pPr indent="-228600" algn="l">
              <a:buFont typeface="Arial" panose="020B0604020202020204" pitchFamily="34" charset="0"/>
              <a:buChar char="•"/>
            </a:pPr>
            <a:r>
              <a:rPr lang="en-US" sz="2400" dirty="0"/>
              <a:t>Manages user connection and authentication</a:t>
            </a:r>
          </a:p>
        </p:txBody>
      </p:sp>
      <p:sp>
        <p:nvSpPr>
          <p:cNvPr id="32" name="TextBox 31">
            <a:extLst>
              <a:ext uri="{FF2B5EF4-FFF2-40B4-BE49-F238E27FC236}">
                <a16:creationId xmlns:a16="http://schemas.microsoft.com/office/drawing/2014/main" id="{53F12AD4-71AE-4118-9B5F-3EB8EB1F01B7}"/>
              </a:ext>
            </a:extLst>
          </p:cNvPr>
          <p:cNvSpPr txBox="1"/>
          <p:nvPr/>
        </p:nvSpPr>
        <p:spPr>
          <a:xfrm>
            <a:off x="1542804" y="1978321"/>
            <a:ext cx="4331748" cy="830997"/>
          </a:xfrm>
          <a:prstGeom prst="rect">
            <a:avLst/>
          </a:prstGeom>
          <a:noFill/>
        </p:spPr>
        <p:txBody>
          <a:bodyPr wrap="square" rtlCol="0">
            <a:spAutoFit/>
          </a:bodyPr>
          <a:lstStyle/>
          <a:p>
            <a:pPr indent="-228600" algn="l">
              <a:buFont typeface="Arial" panose="020B0604020202020204" pitchFamily="34" charset="0"/>
              <a:buChar char="•"/>
            </a:pPr>
            <a:r>
              <a:rPr lang="en-US" sz="2400" dirty="0"/>
              <a:t>Contains the processing logic of the application</a:t>
            </a:r>
          </a:p>
        </p:txBody>
      </p:sp>
      <p:sp>
        <p:nvSpPr>
          <p:cNvPr id="34" name="TextBox 33">
            <a:extLst>
              <a:ext uri="{FF2B5EF4-FFF2-40B4-BE49-F238E27FC236}">
                <a16:creationId xmlns:a16="http://schemas.microsoft.com/office/drawing/2014/main" id="{37A55330-5199-47BE-B6E6-BC1E720CD230}"/>
              </a:ext>
            </a:extLst>
          </p:cNvPr>
          <p:cNvSpPr txBox="1"/>
          <p:nvPr/>
        </p:nvSpPr>
        <p:spPr>
          <a:xfrm>
            <a:off x="1542804" y="3831257"/>
            <a:ext cx="4331748" cy="830997"/>
          </a:xfrm>
          <a:prstGeom prst="rect">
            <a:avLst/>
          </a:prstGeom>
          <a:noFill/>
        </p:spPr>
        <p:txBody>
          <a:bodyPr wrap="square">
            <a:spAutoFit/>
          </a:bodyPr>
          <a:lstStyle/>
          <a:p>
            <a:pPr indent="-228600" algn="l">
              <a:buFont typeface="Arial" panose="020B0604020202020204" pitchFamily="34" charset="0"/>
              <a:buChar char="•"/>
            </a:pPr>
            <a:r>
              <a:rPr lang="en-US" sz="2400" dirty="0"/>
              <a:t>Serve as a middleman between the database and the front-end</a:t>
            </a:r>
          </a:p>
        </p:txBody>
      </p:sp>
    </p:spTree>
    <p:extLst>
      <p:ext uri="{BB962C8B-B14F-4D97-AF65-F5344CB8AC3E}">
        <p14:creationId xmlns:p14="http://schemas.microsoft.com/office/powerpoint/2010/main" val="23298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CF20-23AA-4950-A716-D56832233ABF}"/>
              </a:ext>
            </a:extLst>
          </p:cNvPr>
          <p:cNvSpPr>
            <a:spLocks noGrp="1"/>
          </p:cNvSpPr>
          <p:nvPr>
            <p:ph type="title"/>
          </p:nvPr>
        </p:nvSpPr>
        <p:spPr>
          <a:xfrm>
            <a:off x="1020645" y="1604088"/>
            <a:ext cx="4094017" cy="1105843"/>
          </a:xfrm>
        </p:spPr>
        <p:txBody>
          <a:bodyPr vert="horz" lIns="91440" tIns="45720" rIns="91440" bIns="45720" rtlCol="0" anchor="b">
            <a:normAutofit/>
          </a:bodyPr>
          <a:lstStyle/>
          <a:p>
            <a:r>
              <a:rPr lang="en-US" sz="4800" dirty="0">
                <a:solidFill>
                  <a:srgbClr val="262626"/>
                </a:solidFill>
              </a:rPr>
              <a:t>Database</a:t>
            </a:r>
          </a:p>
        </p:txBody>
      </p:sp>
      <p:sp>
        <p:nvSpPr>
          <p:cNvPr id="4" name="Text Placeholder 3">
            <a:extLst>
              <a:ext uri="{FF2B5EF4-FFF2-40B4-BE49-F238E27FC236}">
                <a16:creationId xmlns:a16="http://schemas.microsoft.com/office/drawing/2014/main" id="{49B47044-72AE-4C28-BB00-C3277D1254F0}"/>
              </a:ext>
            </a:extLst>
          </p:cNvPr>
          <p:cNvSpPr>
            <a:spLocks noGrp="1"/>
          </p:cNvSpPr>
          <p:nvPr>
            <p:ph type="body" sz="half" idx="2"/>
          </p:nvPr>
        </p:nvSpPr>
        <p:spPr>
          <a:xfrm>
            <a:off x="1042357" y="3045944"/>
            <a:ext cx="4094017" cy="1679620"/>
          </a:xfrm>
        </p:spPr>
        <p:txBody>
          <a:bodyPr vert="horz" lIns="91440" tIns="45720" rIns="91440" bIns="45720" rtlCol="0" anchor="t">
            <a:normAutofit/>
          </a:bodyPr>
          <a:lstStyle/>
          <a:p>
            <a:r>
              <a:rPr lang="en-US" sz="2100" kern="1200" cap="none" dirty="0">
                <a:solidFill>
                  <a:srgbClr val="000000"/>
                </a:solidFill>
                <a:effectLst/>
                <a:latin typeface="+mn-lt"/>
                <a:ea typeface="+mn-ea"/>
                <a:cs typeface="+mn-cs"/>
              </a:rPr>
              <a:t>MongoDB is a NoSQL database. It is a document type database and store data in JSON like documents. </a:t>
            </a:r>
          </a:p>
        </p:txBody>
      </p:sp>
      <p:pic>
        <p:nvPicPr>
          <p:cNvPr id="3074" name="Picture 2" descr="Simplify the MongoDB ETL Process | Xplenty">
            <a:extLst>
              <a:ext uri="{FF2B5EF4-FFF2-40B4-BE49-F238E27FC236}">
                <a16:creationId xmlns:a16="http://schemas.microsoft.com/office/drawing/2014/main" id="{856E272D-F222-46BF-93B9-952E05C10A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8668" y="2228031"/>
            <a:ext cx="5469466" cy="2401934"/>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24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B121-4C7A-4163-91EC-484CE2109027}"/>
              </a:ext>
            </a:extLst>
          </p:cNvPr>
          <p:cNvSpPr>
            <a:spLocks noGrp="1"/>
          </p:cNvSpPr>
          <p:nvPr>
            <p:ph type="title"/>
          </p:nvPr>
        </p:nvSpPr>
        <p:spPr>
          <a:xfrm>
            <a:off x="2688165" y="2204618"/>
            <a:ext cx="6815669" cy="1515533"/>
          </a:xfrm>
        </p:spPr>
        <p:txBody>
          <a:bodyPr vert="horz" lIns="91440" tIns="45720" rIns="91440" bIns="45720" rtlCol="0" anchor="b">
            <a:normAutofit/>
          </a:bodyPr>
          <a:lstStyle/>
          <a:p>
            <a:r>
              <a:rPr lang="en-US" sz="6600" dirty="0"/>
              <a:t>Planning</a:t>
            </a:r>
          </a:p>
        </p:txBody>
      </p:sp>
    </p:spTree>
    <p:extLst>
      <p:ext uri="{BB962C8B-B14F-4D97-AF65-F5344CB8AC3E}">
        <p14:creationId xmlns:p14="http://schemas.microsoft.com/office/powerpoint/2010/main" val="188447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41" name="Rectangle 3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AB934FB-57F0-40AA-AADC-73C8D6252ADF}"/>
              </a:ext>
            </a:extLst>
          </p:cNvPr>
          <p:cNvSpPr txBox="1"/>
          <p:nvPr/>
        </p:nvSpPr>
        <p:spPr>
          <a:xfrm>
            <a:off x="794289" y="2806093"/>
            <a:ext cx="3695002" cy="1569660"/>
          </a:xfrm>
          <a:prstGeom prst="rect">
            <a:avLst/>
          </a:prstGeom>
          <a:noFill/>
        </p:spPr>
        <p:txBody>
          <a:bodyPr wrap="square">
            <a:spAutoFit/>
          </a:bodyPr>
          <a:lstStyle/>
          <a:p>
            <a:r>
              <a:rPr lang="en-US" sz="4800" dirty="0">
                <a:solidFill>
                  <a:schemeClr val="bg1"/>
                </a:solidFill>
              </a:rPr>
              <a:t>Sitemap and logic design</a:t>
            </a:r>
          </a:p>
        </p:txBody>
      </p:sp>
      <p:pic>
        <p:nvPicPr>
          <p:cNvPr id="24" name="Picture 23">
            <a:extLst>
              <a:ext uri="{FF2B5EF4-FFF2-40B4-BE49-F238E27FC236}">
                <a16:creationId xmlns:a16="http://schemas.microsoft.com/office/drawing/2014/main" id="{88503122-A346-466C-B56E-C9DA27B04F33}"/>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973922" y="1089770"/>
            <a:ext cx="7128431" cy="5002306"/>
          </a:xfrm>
          <a:prstGeom prst="rect">
            <a:avLst/>
          </a:prstGeom>
          <a:noFill/>
        </p:spPr>
      </p:pic>
    </p:spTree>
    <p:extLst>
      <p:ext uri="{BB962C8B-B14F-4D97-AF65-F5344CB8AC3E}">
        <p14:creationId xmlns:p14="http://schemas.microsoft.com/office/powerpoint/2010/main" val="169809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A32E99A-D406-4F35-B03E-B96B9EFF35CE}"/>
              </a:ext>
            </a:extLst>
          </p:cNvPr>
          <p:cNvSpPr txBox="1">
            <a:spLocks/>
          </p:cNvSpPr>
          <p:nvPr/>
        </p:nvSpPr>
        <p:spPr>
          <a:xfrm>
            <a:off x="826852" y="872061"/>
            <a:ext cx="3073940" cy="343668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262626"/>
                </a:solidFill>
              </a:rPr>
              <a:t>Sitemap and logic design</a:t>
            </a:r>
            <a:endParaRPr lang="en-US" dirty="0">
              <a:solidFill>
                <a:srgbClr val="262626"/>
              </a:solidFill>
            </a:endParaRPr>
          </a:p>
        </p:txBody>
      </p:sp>
      <p:pic>
        <p:nvPicPr>
          <p:cNvPr id="11" name="Picture 10">
            <a:extLst>
              <a:ext uri="{FF2B5EF4-FFF2-40B4-BE49-F238E27FC236}">
                <a16:creationId xmlns:a16="http://schemas.microsoft.com/office/drawing/2014/main" id="{47250ED9-CA5B-4935-855D-6C15AAD18A34}"/>
              </a:ext>
            </a:extLst>
          </p:cNvPr>
          <p:cNvPicPr/>
          <p:nvPr/>
        </p:nvPicPr>
        <p:blipFill>
          <a:blip r:embed="rId4"/>
          <a:stretch>
            <a:fillRect/>
          </a:stretch>
        </p:blipFill>
        <p:spPr>
          <a:xfrm>
            <a:off x="5317999" y="992769"/>
            <a:ext cx="6387863" cy="4999240"/>
          </a:xfrm>
          <a:prstGeom prst="rect">
            <a:avLst/>
          </a:prstGeom>
        </p:spPr>
      </p:pic>
    </p:spTree>
    <p:extLst>
      <p:ext uri="{BB962C8B-B14F-4D97-AF65-F5344CB8AC3E}">
        <p14:creationId xmlns:p14="http://schemas.microsoft.com/office/powerpoint/2010/main" val="140690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1DB34B5-0114-4534-B123-AA2D3FC57ED1}"/>
              </a:ext>
            </a:extLst>
          </p:cNvPr>
          <p:cNvSpPr txBox="1"/>
          <p:nvPr/>
        </p:nvSpPr>
        <p:spPr>
          <a:xfrm>
            <a:off x="903663" y="2505319"/>
            <a:ext cx="3183500" cy="1446550"/>
          </a:xfrm>
          <a:prstGeom prst="rect">
            <a:avLst/>
          </a:prstGeom>
          <a:noFill/>
        </p:spPr>
        <p:txBody>
          <a:bodyPr wrap="square">
            <a:spAutoFit/>
          </a:bodyPr>
          <a:lstStyle/>
          <a:p>
            <a:r>
              <a:rPr lang="en-US" sz="4400" dirty="0">
                <a:solidFill>
                  <a:schemeClr val="bg1"/>
                </a:solidFill>
              </a:rPr>
              <a:t>Sitemap and logic design</a:t>
            </a:r>
          </a:p>
        </p:txBody>
      </p:sp>
      <p:pic>
        <p:nvPicPr>
          <p:cNvPr id="15" name="Picture 14">
            <a:extLst>
              <a:ext uri="{FF2B5EF4-FFF2-40B4-BE49-F238E27FC236}">
                <a16:creationId xmlns:a16="http://schemas.microsoft.com/office/drawing/2014/main" id="{0F052BF8-2FC5-4653-BFEE-91FF0F06292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723" y="1215614"/>
            <a:ext cx="6762044" cy="4900659"/>
          </a:xfrm>
          <a:prstGeom prst="rect">
            <a:avLst/>
          </a:prstGeom>
          <a:noFill/>
          <a:ln>
            <a:noFill/>
          </a:ln>
        </p:spPr>
      </p:pic>
    </p:spTree>
    <p:extLst>
      <p:ext uri="{BB962C8B-B14F-4D97-AF65-F5344CB8AC3E}">
        <p14:creationId xmlns:p14="http://schemas.microsoft.com/office/powerpoint/2010/main" val="3984778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E7845D48-8D35-4FEF-AD1C-E0FFCD4844D1}"/>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dirty="0">
                <a:solidFill>
                  <a:srgbClr val="262626"/>
                </a:solidFill>
              </a:rPr>
              <a:t>User Interfaces</a:t>
            </a:r>
          </a:p>
        </p:txBody>
      </p:sp>
      <p:pic>
        <p:nvPicPr>
          <p:cNvPr id="19" name="Picture 18">
            <a:extLst>
              <a:ext uri="{FF2B5EF4-FFF2-40B4-BE49-F238E27FC236}">
                <a16:creationId xmlns:a16="http://schemas.microsoft.com/office/drawing/2014/main" id="{BDDC086A-1522-484B-8AA4-D0666EA65D78}"/>
              </a:ext>
            </a:extLst>
          </p:cNvPr>
          <p:cNvPicPr/>
          <p:nvPr/>
        </p:nvPicPr>
        <p:blipFill>
          <a:blip r:embed="rId4"/>
          <a:stretch>
            <a:fillRect/>
          </a:stretch>
        </p:blipFill>
        <p:spPr>
          <a:xfrm>
            <a:off x="6096000" y="704630"/>
            <a:ext cx="4622824" cy="5543772"/>
          </a:xfrm>
          <a:prstGeom prst="rect">
            <a:avLst/>
          </a:prstGeom>
        </p:spPr>
      </p:pic>
    </p:spTree>
    <p:extLst>
      <p:ext uri="{BB962C8B-B14F-4D97-AF65-F5344CB8AC3E}">
        <p14:creationId xmlns:p14="http://schemas.microsoft.com/office/powerpoint/2010/main" val="30079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58C9-4E74-4BB4-9D57-98BDAB90BBF5}"/>
              </a:ext>
            </a:extLst>
          </p:cNvPr>
          <p:cNvSpPr>
            <a:spLocks noGrp="1"/>
          </p:cNvSpPr>
          <p:nvPr>
            <p:ph type="title"/>
          </p:nvPr>
        </p:nvSpPr>
        <p:spPr>
          <a:xfrm>
            <a:off x="1295402" y="982132"/>
            <a:ext cx="9601196" cy="1303867"/>
          </a:xfrm>
        </p:spPr>
        <p:txBody>
          <a:bodyPr vert="horz" lIns="91440" tIns="45720" rIns="91440" bIns="45720" rtlCol="0">
            <a:normAutofit/>
          </a:bodyPr>
          <a:lstStyle/>
          <a:p>
            <a:r>
              <a:rPr lang="en-US">
                <a:solidFill>
                  <a:srgbClr val="262626"/>
                </a:solidFill>
              </a:rPr>
              <a:t>Functionalities</a:t>
            </a:r>
          </a:p>
        </p:txBody>
      </p:sp>
      <p:graphicFrame>
        <p:nvGraphicFramePr>
          <p:cNvPr id="8" name="Content Placeholder 5">
            <a:extLst>
              <a:ext uri="{FF2B5EF4-FFF2-40B4-BE49-F238E27FC236}">
                <a16:creationId xmlns:a16="http://schemas.microsoft.com/office/drawing/2014/main" id="{72E432A0-F479-47AE-9CE8-D8D8A591C596}"/>
              </a:ext>
            </a:extLst>
          </p:cNvPr>
          <p:cNvGraphicFramePr>
            <a:graphicFrameLocks noGrp="1"/>
          </p:cNvGraphicFramePr>
          <p:nvPr>
            <p:ph idx="1"/>
            <p:extLst>
              <p:ext uri="{D42A27DB-BD31-4B8C-83A1-F6EECF244321}">
                <p14:modId xmlns:p14="http://schemas.microsoft.com/office/powerpoint/2010/main" val="401811865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437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05375F-84B9-4E2D-9D44-87639EC3687B}"/>
              </a:ext>
            </a:extLst>
          </p:cNvPr>
          <p:cNvSpPr>
            <a:spLocks noGrp="1"/>
          </p:cNvSpPr>
          <p:nvPr>
            <p:ph type="title"/>
          </p:nvPr>
        </p:nvSpPr>
        <p:spPr>
          <a:xfrm>
            <a:off x="2016656" y="1606486"/>
            <a:ext cx="8158688" cy="1822514"/>
          </a:xfrm>
        </p:spPr>
        <p:txBody>
          <a:bodyPr>
            <a:normAutofit/>
          </a:bodyPr>
          <a:lstStyle/>
          <a:p>
            <a:r>
              <a:rPr lang="en-US" sz="5400" dirty="0"/>
              <a:t>Key Product Features</a:t>
            </a:r>
          </a:p>
        </p:txBody>
      </p:sp>
    </p:spTree>
    <p:extLst>
      <p:ext uri="{BB962C8B-B14F-4D97-AF65-F5344CB8AC3E}">
        <p14:creationId xmlns:p14="http://schemas.microsoft.com/office/powerpoint/2010/main" val="420594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780606-B2C5-43C6-9C6E-F5203011DB58}"/>
              </a:ext>
            </a:extLst>
          </p:cNvPr>
          <p:cNvSpPr txBox="1"/>
          <p:nvPr/>
        </p:nvSpPr>
        <p:spPr>
          <a:xfrm>
            <a:off x="1376979" y="2705725"/>
            <a:ext cx="9585063" cy="1446550"/>
          </a:xfrm>
          <a:prstGeom prst="rect">
            <a:avLst/>
          </a:prstGeom>
          <a:noFill/>
        </p:spPr>
        <p:txBody>
          <a:bodyPr wrap="square" rtlCol="0">
            <a:spAutoFit/>
          </a:bodyPr>
          <a:lstStyle/>
          <a:p>
            <a:pPr algn="ctr"/>
            <a:r>
              <a:rPr lang="en-US" sz="4400" dirty="0"/>
              <a:t>Encourage Continuous Learning &amp; Communication</a:t>
            </a:r>
          </a:p>
        </p:txBody>
      </p:sp>
    </p:spTree>
    <p:extLst>
      <p:ext uri="{BB962C8B-B14F-4D97-AF65-F5344CB8AC3E}">
        <p14:creationId xmlns:p14="http://schemas.microsoft.com/office/powerpoint/2010/main" val="224311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FB578-9391-477C-ACC8-C6FD739D74ED}"/>
              </a:ext>
            </a:extLst>
          </p:cNvPr>
          <p:cNvSpPr txBox="1"/>
          <p:nvPr/>
        </p:nvSpPr>
        <p:spPr>
          <a:xfrm>
            <a:off x="1118795" y="978946"/>
            <a:ext cx="9810974" cy="830997"/>
          </a:xfrm>
          <a:prstGeom prst="rect">
            <a:avLst/>
          </a:prstGeom>
          <a:noFill/>
        </p:spPr>
        <p:txBody>
          <a:bodyPr wrap="square" rtlCol="0">
            <a:spAutoFit/>
          </a:bodyPr>
          <a:lstStyle/>
          <a:p>
            <a:r>
              <a:rPr lang="en-US" sz="4800" dirty="0"/>
              <a:t>Content</a:t>
            </a:r>
          </a:p>
        </p:txBody>
      </p:sp>
      <p:sp>
        <p:nvSpPr>
          <p:cNvPr id="6" name="TextBox 5">
            <a:extLst>
              <a:ext uri="{FF2B5EF4-FFF2-40B4-BE49-F238E27FC236}">
                <a16:creationId xmlns:a16="http://schemas.microsoft.com/office/drawing/2014/main" id="{4C831B4C-105B-446D-AB28-E7856155BF35}"/>
              </a:ext>
            </a:extLst>
          </p:cNvPr>
          <p:cNvSpPr txBox="1"/>
          <p:nvPr/>
        </p:nvSpPr>
        <p:spPr>
          <a:xfrm>
            <a:off x="1222786" y="1902578"/>
            <a:ext cx="4873214"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p:txBody>
      </p:sp>
      <p:sp>
        <p:nvSpPr>
          <p:cNvPr id="8" name="TextBox 7">
            <a:extLst>
              <a:ext uri="{FF2B5EF4-FFF2-40B4-BE49-F238E27FC236}">
                <a16:creationId xmlns:a16="http://schemas.microsoft.com/office/drawing/2014/main" id="{2E37557A-1F1F-4F0D-B17B-8727D3726C56}"/>
              </a:ext>
            </a:extLst>
          </p:cNvPr>
          <p:cNvSpPr txBox="1"/>
          <p:nvPr/>
        </p:nvSpPr>
        <p:spPr>
          <a:xfrm>
            <a:off x="1222786" y="2499190"/>
            <a:ext cx="4873214"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Technology stack</a:t>
            </a:r>
          </a:p>
        </p:txBody>
      </p:sp>
      <p:sp>
        <p:nvSpPr>
          <p:cNvPr id="9" name="TextBox 8">
            <a:extLst>
              <a:ext uri="{FF2B5EF4-FFF2-40B4-BE49-F238E27FC236}">
                <a16:creationId xmlns:a16="http://schemas.microsoft.com/office/drawing/2014/main" id="{576C5498-A524-434D-9FB3-414423E25BB5}"/>
              </a:ext>
            </a:extLst>
          </p:cNvPr>
          <p:cNvSpPr txBox="1"/>
          <p:nvPr/>
        </p:nvSpPr>
        <p:spPr>
          <a:xfrm>
            <a:off x="1222786" y="3155674"/>
            <a:ext cx="4873214"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Planning</a:t>
            </a:r>
          </a:p>
        </p:txBody>
      </p:sp>
      <p:sp>
        <p:nvSpPr>
          <p:cNvPr id="10" name="TextBox 9">
            <a:extLst>
              <a:ext uri="{FF2B5EF4-FFF2-40B4-BE49-F238E27FC236}">
                <a16:creationId xmlns:a16="http://schemas.microsoft.com/office/drawing/2014/main" id="{76C34990-21AB-4144-958C-9DE439963D09}"/>
              </a:ext>
            </a:extLst>
          </p:cNvPr>
          <p:cNvSpPr txBox="1"/>
          <p:nvPr/>
        </p:nvSpPr>
        <p:spPr>
          <a:xfrm>
            <a:off x="1222786" y="3807449"/>
            <a:ext cx="4873214"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Key Product Features</a:t>
            </a:r>
          </a:p>
        </p:txBody>
      </p:sp>
      <p:sp>
        <p:nvSpPr>
          <p:cNvPr id="11" name="TextBox 10">
            <a:extLst>
              <a:ext uri="{FF2B5EF4-FFF2-40B4-BE49-F238E27FC236}">
                <a16:creationId xmlns:a16="http://schemas.microsoft.com/office/drawing/2014/main" id="{30E9C616-4BE9-49DD-BB14-84E1E656854B}"/>
              </a:ext>
            </a:extLst>
          </p:cNvPr>
          <p:cNvSpPr txBox="1"/>
          <p:nvPr/>
        </p:nvSpPr>
        <p:spPr>
          <a:xfrm>
            <a:off x="1222786" y="4463283"/>
            <a:ext cx="4873214"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Challenge Faced</a:t>
            </a:r>
          </a:p>
        </p:txBody>
      </p:sp>
      <p:sp>
        <p:nvSpPr>
          <p:cNvPr id="12" name="TextBox 11">
            <a:extLst>
              <a:ext uri="{FF2B5EF4-FFF2-40B4-BE49-F238E27FC236}">
                <a16:creationId xmlns:a16="http://schemas.microsoft.com/office/drawing/2014/main" id="{3DA79213-8690-46BA-B68E-5BD7664EB35D}"/>
              </a:ext>
            </a:extLst>
          </p:cNvPr>
          <p:cNvSpPr txBox="1"/>
          <p:nvPr/>
        </p:nvSpPr>
        <p:spPr>
          <a:xfrm>
            <a:off x="1222786" y="5119117"/>
            <a:ext cx="4873214"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t>Future Improvements</a:t>
            </a:r>
          </a:p>
        </p:txBody>
      </p:sp>
    </p:spTree>
    <p:extLst>
      <p:ext uri="{BB962C8B-B14F-4D97-AF65-F5344CB8AC3E}">
        <p14:creationId xmlns:p14="http://schemas.microsoft.com/office/powerpoint/2010/main" val="224239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32AE9-E78B-4DB2-A837-CC90EAE5ED6E}"/>
              </a:ext>
            </a:extLst>
          </p:cNvPr>
          <p:cNvSpPr txBox="1"/>
          <p:nvPr/>
        </p:nvSpPr>
        <p:spPr>
          <a:xfrm>
            <a:off x="946673" y="946673"/>
            <a:ext cx="6228678" cy="646331"/>
          </a:xfrm>
          <a:prstGeom prst="rect">
            <a:avLst/>
          </a:prstGeom>
          <a:noFill/>
        </p:spPr>
        <p:txBody>
          <a:bodyPr wrap="square" rtlCol="0">
            <a:spAutoFit/>
          </a:bodyPr>
          <a:lstStyle/>
          <a:p>
            <a:r>
              <a:rPr lang="en-US" sz="3600" b="1" dirty="0">
                <a:latin typeface="+mj-lt"/>
              </a:rPr>
              <a:t>Discussion Board</a:t>
            </a:r>
          </a:p>
        </p:txBody>
      </p:sp>
      <p:pic>
        <p:nvPicPr>
          <p:cNvPr id="3" name="Picture 2">
            <a:extLst>
              <a:ext uri="{FF2B5EF4-FFF2-40B4-BE49-F238E27FC236}">
                <a16:creationId xmlns:a16="http://schemas.microsoft.com/office/drawing/2014/main" id="{6120585A-9803-4E89-BFA9-011B4E3D0501}"/>
              </a:ext>
            </a:extLst>
          </p:cNvPr>
          <p:cNvPicPr/>
          <p:nvPr/>
        </p:nvPicPr>
        <p:blipFill>
          <a:blip r:embed="rId3"/>
          <a:stretch>
            <a:fillRect/>
          </a:stretch>
        </p:blipFill>
        <p:spPr>
          <a:xfrm>
            <a:off x="911652" y="3424200"/>
            <a:ext cx="5497996" cy="2487127"/>
          </a:xfrm>
          <a:prstGeom prst="rect">
            <a:avLst/>
          </a:prstGeom>
        </p:spPr>
      </p:pic>
      <p:pic>
        <p:nvPicPr>
          <p:cNvPr id="6" name="Picture 5">
            <a:extLst>
              <a:ext uri="{FF2B5EF4-FFF2-40B4-BE49-F238E27FC236}">
                <a16:creationId xmlns:a16="http://schemas.microsoft.com/office/drawing/2014/main" id="{FB9F8C5B-6B85-4DBE-8E16-B856338D1B57}"/>
              </a:ext>
            </a:extLst>
          </p:cNvPr>
          <p:cNvPicPr>
            <a:picLocks noChangeAspect="1"/>
          </p:cNvPicPr>
          <p:nvPr/>
        </p:nvPicPr>
        <p:blipFill>
          <a:blip r:embed="rId4"/>
          <a:stretch>
            <a:fillRect/>
          </a:stretch>
        </p:blipFill>
        <p:spPr>
          <a:xfrm>
            <a:off x="4736771" y="884238"/>
            <a:ext cx="6508556" cy="2916480"/>
          </a:xfrm>
          <a:prstGeom prst="rect">
            <a:avLst/>
          </a:prstGeom>
        </p:spPr>
      </p:pic>
      <p:pic>
        <p:nvPicPr>
          <p:cNvPr id="4" name="Picture 3">
            <a:extLst>
              <a:ext uri="{FF2B5EF4-FFF2-40B4-BE49-F238E27FC236}">
                <a16:creationId xmlns:a16="http://schemas.microsoft.com/office/drawing/2014/main" id="{376E08B8-75F8-49AE-AB6D-F5F463A56CDC}"/>
              </a:ext>
            </a:extLst>
          </p:cNvPr>
          <p:cNvPicPr/>
          <p:nvPr/>
        </p:nvPicPr>
        <p:blipFill>
          <a:blip r:embed="rId5"/>
          <a:stretch>
            <a:fillRect/>
          </a:stretch>
        </p:blipFill>
        <p:spPr>
          <a:xfrm>
            <a:off x="2981661" y="1890656"/>
            <a:ext cx="6228677" cy="3488167"/>
          </a:xfrm>
          <a:prstGeom prst="rect">
            <a:avLst/>
          </a:prstGeom>
        </p:spPr>
      </p:pic>
      <p:sp>
        <p:nvSpPr>
          <p:cNvPr id="7" name="Arrow: Down 6">
            <a:extLst>
              <a:ext uri="{FF2B5EF4-FFF2-40B4-BE49-F238E27FC236}">
                <a16:creationId xmlns:a16="http://schemas.microsoft.com/office/drawing/2014/main" id="{A1C44811-1CAF-40E7-8D7A-7F28DB082492}"/>
              </a:ext>
            </a:extLst>
          </p:cNvPr>
          <p:cNvSpPr/>
          <p:nvPr/>
        </p:nvSpPr>
        <p:spPr>
          <a:xfrm>
            <a:off x="10477947" y="1760326"/>
            <a:ext cx="355003" cy="5821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36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FE09-B90E-49CE-893F-46973A928AAC}"/>
              </a:ext>
            </a:extLst>
          </p:cNvPr>
          <p:cNvSpPr txBox="1"/>
          <p:nvPr/>
        </p:nvSpPr>
        <p:spPr>
          <a:xfrm>
            <a:off x="1549101" y="2921168"/>
            <a:ext cx="8993393" cy="830997"/>
          </a:xfrm>
          <a:prstGeom prst="rect">
            <a:avLst/>
          </a:prstGeom>
          <a:noFill/>
        </p:spPr>
        <p:txBody>
          <a:bodyPr wrap="square" rtlCol="0">
            <a:spAutoFit/>
          </a:bodyPr>
          <a:lstStyle/>
          <a:p>
            <a:pPr algn="ctr"/>
            <a:r>
              <a:rPr lang="en-US" sz="4800" dirty="0"/>
              <a:t>Supplement Physical Classes</a:t>
            </a:r>
          </a:p>
        </p:txBody>
      </p:sp>
    </p:spTree>
    <p:extLst>
      <p:ext uri="{BB962C8B-B14F-4D97-AF65-F5344CB8AC3E}">
        <p14:creationId xmlns:p14="http://schemas.microsoft.com/office/powerpoint/2010/main" val="3058730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F73E-B67F-4C67-B9E7-44FF166C6FA6}"/>
              </a:ext>
            </a:extLst>
          </p:cNvPr>
          <p:cNvSpPr>
            <a:spLocks noGrp="1"/>
          </p:cNvSpPr>
          <p:nvPr>
            <p:ph type="title" idx="4294967295"/>
          </p:nvPr>
        </p:nvSpPr>
        <p:spPr>
          <a:xfrm>
            <a:off x="753034" y="810541"/>
            <a:ext cx="5077611" cy="738561"/>
          </a:xfrm>
        </p:spPr>
        <p:txBody>
          <a:bodyPr>
            <a:normAutofit/>
          </a:bodyPr>
          <a:lstStyle/>
          <a:p>
            <a:pPr algn="l"/>
            <a:r>
              <a:rPr lang="en-US" sz="3600" b="1" dirty="0"/>
              <a:t>Survey Components </a:t>
            </a:r>
          </a:p>
        </p:txBody>
      </p:sp>
      <p:pic>
        <p:nvPicPr>
          <p:cNvPr id="4" name="Picture 3">
            <a:extLst>
              <a:ext uri="{FF2B5EF4-FFF2-40B4-BE49-F238E27FC236}">
                <a16:creationId xmlns:a16="http://schemas.microsoft.com/office/drawing/2014/main" id="{DBE087A6-F868-4778-B758-5884B6B9560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287" y="1946094"/>
            <a:ext cx="5904212" cy="3656904"/>
          </a:xfrm>
          <a:prstGeom prst="rect">
            <a:avLst/>
          </a:prstGeom>
          <a:noFill/>
          <a:ln>
            <a:noFill/>
          </a:ln>
        </p:spPr>
      </p:pic>
      <p:pic>
        <p:nvPicPr>
          <p:cNvPr id="7" name="Picture 6">
            <a:extLst>
              <a:ext uri="{FF2B5EF4-FFF2-40B4-BE49-F238E27FC236}">
                <a16:creationId xmlns:a16="http://schemas.microsoft.com/office/drawing/2014/main" id="{1EE95F04-127B-45F4-97CA-DEB8FC72EF14}"/>
              </a:ext>
            </a:extLst>
          </p:cNvPr>
          <p:cNvPicPr>
            <a:picLocks noChangeAspect="1"/>
          </p:cNvPicPr>
          <p:nvPr/>
        </p:nvPicPr>
        <p:blipFill>
          <a:blip r:embed="rId4"/>
          <a:stretch>
            <a:fillRect/>
          </a:stretch>
        </p:blipFill>
        <p:spPr>
          <a:xfrm>
            <a:off x="5407357" y="962077"/>
            <a:ext cx="5856356" cy="3750504"/>
          </a:xfrm>
          <a:prstGeom prst="rect">
            <a:avLst/>
          </a:prstGeom>
        </p:spPr>
      </p:pic>
      <p:pic>
        <p:nvPicPr>
          <p:cNvPr id="5" name="Picture 4">
            <a:extLst>
              <a:ext uri="{FF2B5EF4-FFF2-40B4-BE49-F238E27FC236}">
                <a16:creationId xmlns:a16="http://schemas.microsoft.com/office/drawing/2014/main" id="{BDB90F8B-BE72-431E-AE06-98E8C341C999}"/>
              </a:ext>
            </a:extLst>
          </p:cNvPr>
          <p:cNvPicPr/>
          <p:nvPr/>
        </p:nvPicPr>
        <p:blipFill>
          <a:blip r:embed="rId5"/>
          <a:stretch>
            <a:fillRect/>
          </a:stretch>
        </p:blipFill>
        <p:spPr>
          <a:xfrm>
            <a:off x="2591873" y="1700638"/>
            <a:ext cx="7008254" cy="4101365"/>
          </a:xfrm>
          <a:prstGeom prst="rect">
            <a:avLst/>
          </a:prstGeom>
        </p:spPr>
      </p:pic>
    </p:spTree>
    <p:extLst>
      <p:ext uri="{BB962C8B-B14F-4D97-AF65-F5344CB8AC3E}">
        <p14:creationId xmlns:p14="http://schemas.microsoft.com/office/powerpoint/2010/main" val="273448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4C99-0EA4-41C0-A2BD-F83AF50A0DBE}"/>
              </a:ext>
            </a:extLst>
          </p:cNvPr>
          <p:cNvSpPr>
            <a:spLocks noGrp="1"/>
          </p:cNvSpPr>
          <p:nvPr>
            <p:ph type="title" idx="4294967295"/>
          </p:nvPr>
        </p:nvSpPr>
        <p:spPr>
          <a:xfrm>
            <a:off x="817581" y="799784"/>
            <a:ext cx="3937300" cy="813864"/>
          </a:xfrm>
        </p:spPr>
        <p:txBody>
          <a:bodyPr>
            <a:normAutofit/>
          </a:bodyPr>
          <a:lstStyle/>
          <a:p>
            <a:pPr algn="l"/>
            <a:r>
              <a:rPr lang="en-US" sz="3600" b="1" dirty="0"/>
              <a:t>Quiz Components</a:t>
            </a:r>
          </a:p>
        </p:txBody>
      </p:sp>
      <p:pic>
        <p:nvPicPr>
          <p:cNvPr id="4" name="Picture 3">
            <a:extLst>
              <a:ext uri="{FF2B5EF4-FFF2-40B4-BE49-F238E27FC236}">
                <a16:creationId xmlns:a16="http://schemas.microsoft.com/office/drawing/2014/main" id="{7403F92C-BBE1-40A3-831A-7A11A23687C7}"/>
              </a:ext>
            </a:extLst>
          </p:cNvPr>
          <p:cNvPicPr/>
          <p:nvPr/>
        </p:nvPicPr>
        <p:blipFill>
          <a:blip r:embed="rId3"/>
          <a:stretch>
            <a:fillRect/>
          </a:stretch>
        </p:blipFill>
        <p:spPr>
          <a:xfrm>
            <a:off x="1013599" y="1965100"/>
            <a:ext cx="6688876" cy="3738433"/>
          </a:xfrm>
          <a:prstGeom prst="rect">
            <a:avLst/>
          </a:prstGeom>
        </p:spPr>
      </p:pic>
      <p:pic>
        <p:nvPicPr>
          <p:cNvPr id="6" name="Picture 5">
            <a:extLst>
              <a:ext uri="{FF2B5EF4-FFF2-40B4-BE49-F238E27FC236}">
                <a16:creationId xmlns:a16="http://schemas.microsoft.com/office/drawing/2014/main" id="{E63896FC-FF1F-4E4A-9962-F4E1E13F876A}"/>
              </a:ext>
            </a:extLst>
          </p:cNvPr>
          <p:cNvPicPr/>
          <p:nvPr/>
        </p:nvPicPr>
        <p:blipFill>
          <a:blip r:embed="rId4"/>
          <a:stretch>
            <a:fillRect/>
          </a:stretch>
        </p:blipFill>
        <p:spPr>
          <a:xfrm>
            <a:off x="5860929" y="967291"/>
            <a:ext cx="5317472" cy="3658497"/>
          </a:xfrm>
          <a:prstGeom prst="rect">
            <a:avLst/>
          </a:prstGeom>
        </p:spPr>
      </p:pic>
      <p:pic>
        <p:nvPicPr>
          <p:cNvPr id="5" name="Picture 4">
            <a:extLst>
              <a:ext uri="{FF2B5EF4-FFF2-40B4-BE49-F238E27FC236}">
                <a16:creationId xmlns:a16="http://schemas.microsoft.com/office/drawing/2014/main" id="{4F0C9D05-4851-478D-AECE-793F7F46C87A}"/>
              </a:ext>
            </a:extLst>
          </p:cNvPr>
          <p:cNvPicPr/>
          <p:nvPr/>
        </p:nvPicPr>
        <p:blipFill>
          <a:blip r:embed="rId5"/>
          <a:stretch>
            <a:fillRect/>
          </a:stretch>
        </p:blipFill>
        <p:spPr>
          <a:xfrm>
            <a:off x="3148406" y="1589046"/>
            <a:ext cx="6688876" cy="4465619"/>
          </a:xfrm>
          <a:prstGeom prst="rect">
            <a:avLst/>
          </a:prstGeom>
        </p:spPr>
      </p:pic>
    </p:spTree>
    <p:extLst>
      <p:ext uri="{BB962C8B-B14F-4D97-AF65-F5344CB8AC3E}">
        <p14:creationId xmlns:p14="http://schemas.microsoft.com/office/powerpoint/2010/main" val="14815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BE633-B55F-4883-88B5-E6AD83DEAB6D}"/>
              </a:ext>
            </a:extLst>
          </p:cNvPr>
          <p:cNvSpPr txBox="1"/>
          <p:nvPr/>
        </p:nvSpPr>
        <p:spPr>
          <a:xfrm>
            <a:off x="1330362" y="3013501"/>
            <a:ext cx="9531275" cy="830997"/>
          </a:xfrm>
          <a:prstGeom prst="rect">
            <a:avLst/>
          </a:prstGeom>
          <a:noFill/>
        </p:spPr>
        <p:txBody>
          <a:bodyPr wrap="square" rtlCol="0">
            <a:spAutoFit/>
          </a:bodyPr>
          <a:lstStyle/>
          <a:p>
            <a:pPr algn="ctr"/>
            <a:r>
              <a:rPr lang="en-US" sz="4800" dirty="0"/>
              <a:t>Encourage Active Learning</a:t>
            </a:r>
          </a:p>
        </p:txBody>
      </p:sp>
    </p:spTree>
    <p:extLst>
      <p:ext uri="{BB962C8B-B14F-4D97-AF65-F5344CB8AC3E}">
        <p14:creationId xmlns:p14="http://schemas.microsoft.com/office/powerpoint/2010/main" val="842718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7741F-FF96-4167-93A1-F8D461A18328}"/>
              </a:ext>
            </a:extLst>
          </p:cNvPr>
          <p:cNvSpPr txBox="1"/>
          <p:nvPr/>
        </p:nvSpPr>
        <p:spPr>
          <a:xfrm>
            <a:off x="1065007" y="1032734"/>
            <a:ext cx="5583218" cy="646331"/>
          </a:xfrm>
          <a:prstGeom prst="rect">
            <a:avLst/>
          </a:prstGeom>
          <a:noFill/>
        </p:spPr>
        <p:txBody>
          <a:bodyPr wrap="square" rtlCol="0">
            <a:spAutoFit/>
          </a:bodyPr>
          <a:lstStyle/>
          <a:p>
            <a:r>
              <a:rPr lang="en-US" sz="3600" b="1" dirty="0">
                <a:latin typeface="+mj-lt"/>
              </a:rPr>
              <a:t>Level &amp; Point System </a:t>
            </a:r>
          </a:p>
        </p:txBody>
      </p:sp>
      <p:pic>
        <p:nvPicPr>
          <p:cNvPr id="6" name="Picture 5">
            <a:extLst>
              <a:ext uri="{FF2B5EF4-FFF2-40B4-BE49-F238E27FC236}">
                <a16:creationId xmlns:a16="http://schemas.microsoft.com/office/drawing/2014/main" id="{96C7E444-CB65-4FFD-928B-A6CB45E8BBE9}"/>
              </a:ext>
            </a:extLst>
          </p:cNvPr>
          <p:cNvPicPr>
            <a:picLocks noChangeAspect="1"/>
          </p:cNvPicPr>
          <p:nvPr/>
        </p:nvPicPr>
        <p:blipFill>
          <a:blip r:embed="rId3"/>
          <a:stretch>
            <a:fillRect/>
          </a:stretch>
        </p:blipFill>
        <p:spPr>
          <a:xfrm>
            <a:off x="1468900" y="2143542"/>
            <a:ext cx="8905058" cy="2804975"/>
          </a:xfrm>
          <a:prstGeom prst="rect">
            <a:avLst/>
          </a:prstGeom>
        </p:spPr>
      </p:pic>
    </p:spTree>
    <p:extLst>
      <p:ext uri="{BB962C8B-B14F-4D97-AF65-F5344CB8AC3E}">
        <p14:creationId xmlns:p14="http://schemas.microsoft.com/office/powerpoint/2010/main" val="38876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70C74-A8D3-43E9-BE64-0D462CF4E502}"/>
              </a:ext>
            </a:extLst>
          </p:cNvPr>
          <p:cNvSpPr txBox="1"/>
          <p:nvPr/>
        </p:nvSpPr>
        <p:spPr>
          <a:xfrm>
            <a:off x="1065007" y="1032734"/>
            <a:ext cx="5583218" cy="646331"/>
          </a:xfrm>
          <a:prstGeom prst="rect">
            <a:avLst/>
          </a:prstGeom>
          <a:noFill/>
        </p:spPr>
        <p:txBody>
          <a:bodyPr wrap="square" rtlCol="0">
            <a:spAutoFit/>
          </a:bodyPr>
          <a:lstStyle/>
          <a:p>
            <a:r>
              <a:rPr lang="en-US" sz="3600" b="1" dirty="0">
                <a:latin typeface="+mj-lt"/>
              </a:rPr>
              <a:t>Achievements</a:t>
            </a:r>
          </a:p>
        </p:txBody>
      </p:sp>
      <p:pic>
        <p:nvPicPr>
          <p:cNvPr id="3" name="Picture 2">
            <a:extLst>
              <a:ext uri="{FF2B5EF4-FFF2-40B4-BE49-F238E27FC236}">
                <a16:creationId xmlns:a16="http://schemas.microsoft.com/office/drawing/2014/main" id="{0FC29852-BD2E-4B2E-AA1C-7890B49A8AA5}"/>
              </a:ext>
            </a:extLst>
          </p:cNvPr>
          <p:cNvPicPr>
            <a:picLocks noChangeAspect="1"/>
          </p:cNvPicPr>
          <p:nvPr/>
        </p:nvPicPr>
        <p:blipFill>
          <a:blip r:embed="rId3"/>
          <a:stretch>
            <a:fillRect/>
          </a:stretch>
        </p:blipFill>
        <p:spPr>
          <a:xfrm>
            <a:off x="3273033" y="1775012"/>
            <a:ext cx="5906825" cy="4050254"/>
          </a:xfrm>
          <a:prstGeom prst="rect">
            <a:avLst/>
          </a:prstGeom>
        </p:spPr>
      </p:pic>
    </p:spTree>
    <p:extLst>
      <p:ext uri="{BB962C8B-B14F-4D97-AF65-F5344CB8AC3E}">
        <p14:creationId xmlns:p14="http://schemas.microsoft.com/office/powerpoint/2010/main" val="156472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EBA3-9561-46B8-A5C6-584DFD450E65}"/>
              </a:ext>
            </a:extLst>
          </p:cNvPr>
          <p:cNvSpPr>
            <a:spLocks noGrp="1"/>
          </p:cNvSpPr>
          <p:nvPr>
            <p:ph type="title"/>
          </p:nvPr>
        </p:nvSpPr>
        <p:spPr/>
        <p:txBody>
          <a:bodyPr>
            <a:normAutofit/>
          </a:bodyPr>
          <a:lstStyle/>
          <a:p>
            <a:r>
              <a:rPr lang="en-US" sz="5400" dirty="0"/>
              <a:t>Challenge Faced</a:t>
            </a:r>
          </a:p>
        </p:txBody>
      </p:sp>
    </p:spTree>
    <p:extLst>
      <p:ext uri="{BB962C8B-B14F-4D97-AF65-F5344CB8AC3E}">
        <p14:creationId xmlns:p14="http://schemas.microsoft.com/office/powerpoint/2010/main" val="168289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30BE-6177-494F-ACE4-743C68A357BA}"/>
              </a:ext>
            </a:extLst>
          </p:cNvPr>
          <p:cNvSpPr>
            <a:spLocks noGrp="1"/>
          </p:cNvSpPr>
          <p:nvPr>
            <p:ph type="title"/>
          </p:nvPr>
        </p:nvSpPr>
        <p:spPr/>
        <p:txBody>
          <a:bodyPr>
            <a:normAutofit/>
          </a:bodyPr>
          <a:lstStyle/>
          <a:p>
            <a:r>
              <a:rPr lang="en-US" sz="4400" dirty="0">
                <a:ln w="3175" cmpd="sng">
                  <a:noFill/>
                </a:ln>
                <a:solidFill>
                  <a:schemeClr val="tx1">
                    <a:lumMod val="85000"/>
                    <a:lumOff val="15000"/>
                  </a:schemeClr>
                </a:solidFill>
                <a:latin typeface="+mj-lt"/>
                <a:ea typeface="+mj-ea"/>
                <a:cs typeface="+mj-cs"/>
              </a:rPr>
              <a:t>Creating the Survey Components</a:t>
            </a:r>
            <a:endParaRPr lang="en-US" dirty="0"/>
          </a:p>
        </p:txBody>
      </p:sp>
      <p:sp>
        <p:nvSpPr>
          <p:cNvPr id="3" name="Content Placeholder 2">
            <a:extLst>
              <a:ext uri="{FF2B5EF4-FFF2-40B4-BE49-F238E27FC236}">
                <a16:creationId xmlns:a16="http://schemas.microsoft.com/office/drawing/2014/main" id="{74BEAABC-5ECD-4AB7-8AD9-1743804D9A06}"/>
              </a:ext>
            </a:extLst>
          </p:cNvPr>
          <p:cNvSpPr>
            <a:spLocks noGrp="1"/>
          </p:cNvSpPr>
          <p:nvPr>
            <p:ph idx="1"/>
          </p:nvPr>
        </p:nvSpPr>
        <p:spPr/>
        <p:txBody>
          <a:bodyPr/>
          <a:lstStyle/>
          <a:p>
            <a:pPr marL="285750" indent="-285750">
              <a:spcBef>
                <a:spcPct val="20000"/>
              </a:spcBef>
              <a:spcAft>
                <a:spcPts val="600"/>
              </a:spcAft>
              <a:buClr>
                <a:schemeClr val="accent1"/>
              </a:buClr>
              <a:buSzPct val="115000"/>
              <a:buFont typeface="Arial"/>
              <a:buChar char="•"/>
            </a:pPr>
            <a:r>
              <a:rPr lang="en-US" sz="2400" dirty="0">
                <a:solidFill>
                  <a:schemeClr val="tx1">
                    <a:lumMod val="85000"/>
                    <a:lumOff val="15000"/>
                  </a:schemeClr>
                </a:solidFill>
              </a:rPr>
              <a:t>Allow instructors to add or remove questions</a:t>
            </a:r>
          </a:p>
          <a:p>
            <a:pPr marL="285750" indent="-285750">
              <a:spcBef>
                <a:spcPct val="20000"/>
              </a:spcBef>
              <a:spcAft>
                <a:spcPts val="600"/>
              </a:spcAft>
              <a:buClr>
                <a:schemeClr val="accent1"/>
              </a:buClr>
              <a:buSzPct val="115000"/>
              <a:buFont typeface="Arial"/>
              <a:buChar char="•"/>
            </a:pPr>
            <a:r>
              <a:rPr lang="en-US" sz="2400" dirty="0">
                <a:solidFill>
                  <a:schemeClr val="tx1">
                    <a:lumMod val="85000"/>
                    <a:lumOff val="15000"/>
                  </a:schemeClr>
                </a:solidFill>
              </a:rPr>
              <a:t>Data should be structured and stored</a:t>
            </a:r>
          </a:p>
          <a:p>
            <a:pPr marL="285750" indent="-285750">
              <a:spcBef>
                <a:spcPct val="20000"/>
              </a:spcBef>
              <a:spcAft>
                <a:spcPts val="600"/>
              </a:spcAft>
              <a:buClr>
                <a:schemeClr val="accent1"/>
              </a:buClr>
              <a:buSzPct val="115000"/>
              <a:buFont typeface="Arial"/>
              <a:buChar char="•"/>
            </a:pPr>
            <a:r>
              <a:rPr lang="en-US" sz="2400" dirty="0">
                <a:solidFill>
                  <a:schemeClr val="tx1">
                    <a:lumMod val="85000"/>
                    <a:lumOff val="15000"/>
                  </a:schemeClr>
                </a:solidFill>
              </a:rPr>
              <a:t>To display the data results</a:t>
            </a:r>
          </a:p>
          <a:p>
            <a:endParaRPr lang="en-US" dirty="0"/>
          </a:p>
        </p:txBody>
      </p:sp>
      <p:pic>
        <p:nvPicPr>
          <p:cNvPr id="4" name="Picture 3">
            <a:extLst>
              <a:ext uri="{FF2B5EF4-FFF2-40B4-BE49-F238E27FC236}">
                <a16:creationId xmlns:a16="http://schemas.microsoft.com/office/drawing/2014/main" id="{929DF92F-CDFB-4F74-B9F5-0E314AB96E7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0814" y="3067082"/>
            <a:ext cx="4534893" cy="2808786"/>
          </a:xfrm>
          <a:prstGeom prst="rect">
            <a:avLst/>
          </a:prstGeom>
          <a:noFill/>
          <a:ln>
            <a:noFill/>
          </a:ln>
        </p:spPr>
      </p:pic>
    </p:spTree>
    <p:extLst>
      <p:ext uri="{BB962C8B-B14F-4D97-AF65-F5344CB8AC3E}">
        <p14:creationId xmlns:p14="http://schemas.microsoft.com/office/powerpoint/2010/main" val="737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D2AC-2319-4B42-9339-8B97E76E8541}"/>
              </a:ext>
            </a:extLst>
          </p:cNvPr>
          <p:cNvSpPr>
            <a:spLocks noGrp="1"/>
          </p:cNvSpPr>
          <p:nvPr>
            <p:ph type="title"/>
          </p:nvPr>
        </p:nvSpPr>
        <p:spPr/>
        <p:txBody>
          <a:bodyPr>
            <a:normAutofit/>
          </a:bodyPr>
          <a:lstStyle/>
          <a:p>
            <a:r>
              <a:rPr lang="en-US" sz="5400" dirty="0"/>
              <a:t>Future Improvements</a:t>
            </a:r>
          </a:p>
        </p:txBody>
      </p:sp>
    </p:spTree>
    <p:extLst>
      <p:ext uri="{BB962C8B-B14F-4D97-AF65-F5344CB8AC3E}">
        <p14:creationId xmlns:p14="http://schemas.microsoft.com/office/powerpoint/2010/main" val="104560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58DF5D-7456-4C25-BFDD-5C405DEC0DA2}"/>
              </a:ext>
            </a:extLst>
          </p:cNvPr>
          <p:cNvSpPr>
            <a:spLocks noGrp="1"/>
          </p:cNvSpPr>
          <p:nvPr>
            <p:ph type="title"/>
          </p:nvPr>
        </p:nvSpPr>
        <p:spPr/>
        <p:txBody>
          <a:bodyPr>
            <a:normAutofit/>
          </a:bodyPr>
          <a:lstStyle/>
          <a:p>
            <a:r>
              <a:rPr lang="en-US" sz="5400" dirty="0"/>
              <a:t>Introduction</a:t>
            </a:r>
          </a:p>
        </p:txBody>
      </p:sp>
    </p:spTree>
    <p:extLst>
      <p:ext uri="{BB962C8B-B14F-4D97-AF65-F5344CB8AC3E}">
        <p14:creationId xmlns:p14="http://schemas.microsoft.com/office/powerpoint/2010/main" val="3021415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74" name="Picture 73">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7" name="Picture 76">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9" name="Straight Connector 78">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4" name="Picture 83">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Rectangle 84">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7" name="Picture 86">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Title 3">
            <a:extLst>
              <a:ext uri="{FF2B5EF4-FFF2-40B4-BE49-F238E27FC236}">
                <a16:creationId xmlns:a16="http://schemas.microsoft.com/office/drawing/2014/main" id="{1FDAE8D7-3ACE-4C90-B63B-A683F8A33DF7}"/>
              </a:ext>
            </a:extLst>
          </p:cNvPr>
          <p:cNvSpPr>
            <a:spLocks noGrp="1"/>
          </p:cNvSpPr>
          <p:nvPr>
            <p:ph type="title"/>
          </p:nvPr>
        </p:nvSpPr>
        <p:spPr>
          <a:xfrm>
            <a:off x="1119884" y="1041401"/>
            <a:ext cx="4511664" cy="2345264"/>
          </a:xfrm>
        </p:spPr>
        <p:txBody>
          <a:bodyPr vert="horz" lIns="91440" tIns="45720" rIns="91440" bIns="45720" rtlCol="0" anchor="b">
            <a:normAutofit/>
          </a:bodyPr>
          <a:lstStyle/>
          <a:p>
            <a:pPr>
              <a:lnSpc>
                <a:spcPct val="90000"/>
              </a:lnSpc>
            </a:pPr>
            <a:r>
              <a:rPr lang="en-US" sz="5400" kern="1200" cap="none" dirty="0">
                <a:ln w="3175" cmpd="sng">
                  <a:noFill/>
                </a:ln>
                <a:solidFill>
                  <a:schemeClr val="tx1">
                    <a:lumMod val="85000"/>
                    <a:lumOff val="15000"/>
                  </a:schemeClr>
                </a:solidFill>
                <a:effectLst/>
                <a:latin typeface="+mj-lt"/>
                <a:ea typeface="+mj-ea"/>
                <a:cs typeface="+mj-cs"/>
              </a:rPr>
              <a:t>Incorporating Virtual Alternatives</a:t>
            </a:r>
          </a:p>
        </p:txBody>
      </p:sp>
      <p:cxnSp>
        <p:nvCxnSpPr>
          <p:cNvPr id="89" name="Straight Connector 88">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Zoom Like a Pro | 2020-03-30 | Walls &amp; Ceilings">
            <a:extLst>
              <a:ext uri="{FF2B5EF4-FFF2-40B4-BE49-F238E27FC236}">
                <a16:creationId xmlns:a16="http://schemas.microsoft.com/office/drawing/2014/main" id="{FDDBF94E-0CD2-43AD-980D-EFE79E48770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890117" y="1253744"/>
            <a:ext cx="3493814" cy="21312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nline Courses - Learn Anything, On Your Schedule | Udemy">
            <a:extLst>
              <a:ext uri="{FF2B5EF4-FFF2-40B4-BE49-F238E27FC236}">
                <a16:creationId xmlns:a16="http://schemas.microsoft.com/office/drawing/2014/main" id="{E1FB9573-FF38-4FAE-BC98-F537521AFD4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623493" y="3522131"/>
            <a:ext cx="4015620" cy="210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5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74" name="Picture 73">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7" name="Picture 76">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9" name="Straight Connector 78">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4" name="Picture 83">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Rectangle 84">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7" name="Picture 86">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Title 3">
            <a:extLst>
              <a:ext uri="{FF2B5EF4-FFF2-40B4-BE49-F238E27FC236}">
                <a16:creationId xmlns:a16="http://schemas.microsoft.com/office/drawing/2014/main" id="{1FDAE8D7-3ACE-4C90-B63B-A683F8A33DF7}"/>
              </a:ext>
            </a:extLst>
          </p:cNvPr>
          <p:cNvSpPr>
            <a:spLocks noGrp="1"/>
          </p:cNvSpPr>
          <p:nvPr>
            <p:ph type="title"/>
          </p:nvPr>
        </p:nvSpPr>
        <p:spPr>
          <a:xfrm>
            <a:off x="1119884" y="1041401"/>
            <a:ext cx="4511664" cy="2345264"/>
          </a:xfrm>
        </p:spPr>
        <p:txBody>
          <a:bodyPr vert="horz" lIns="91440" tIns="45720" rIns="91440" bIns="45720" rtlCol="0" anchor="b">
            <a:normAutofit/>
          </a:bodyPr>
          <a:lstStyle/>
          <a:p>
            <a:pPr>
              <a:lnSpc>
                <a:spcPct val="90000"/>
              </a:lnSpc>
            </a:pPr>
            <a:r>
              <a:rPr lang="en-US" sz="5400" kern="1200" cap="none" dirty="0">
                <a:ln w="3175" cmpd="sng">
                  <a:noFill/>
                </a:ln>
                <a:solidFill>
                  <a:schemeClr val="tx1">
                    <a:lumMod val="85000"/>
                    <a:lumOff val="15000"/>
                  </a:schemeClr>
                </a:solidFill>
                <a:effectLst/>
                <a:latin typeface="+mj-lt"/>
                <a:ea typeface="+mj-ea"/>
                <a:cs typeface="+mj-cs"/>
              </a:rPr>
              <a:t>Providing E-Certification</a:t>
            </a:r>
          </a:p>
        </p:txBody>
      </p:sp>
      <p:cxnSp>
        <p:nvCxnSpPr>
          <p:cNvPr id="89" name="Straight Connector 88">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inkedIn integration — amoCRM">
            <a:extLst>
              <a:ext uri="{FF2B5EF4-FFF2-40B4-BE49-F238E27FC236}">
                <a16:creationId xmlns:a16="http://schemas.microsoft.com/office/drawing/2014/main" id="{426BF6FA-7137-4762-851D-12FF7229D7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5759" y="2840960"/>
            <a:ext cx="4387260" cy="29248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oursera | University Info | 1332 Online Courses in English -  DistanceLearningPortal.com">
            <a:extLst>
              <a:ext uri="{FF2B5EF4-FFF2-40B4-BE49-F238E27FC236}">
                <a16:creationId xmlns:a16="http://schemas.microsoft.com/office/drawing/2014/main" id="{7E1B9CF2-B3D5-4E95-A5A3-E052C106FA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5502" y="1247401"/>
            <a:ext cx="4211674" cy="188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8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74" name="Picture 73">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7" name="Picture 76">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9" name="Straight Connector 78">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4" name="Picture 83">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Rectangle 84">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7" name="Picture 86">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Title 3">
            <a:extLst>
              <a:ext uri="{FF2B5EF4-FFF2-40B4-BE49-F238E27FC236}">
                <a16:creationId xmlns:a16="http://schemas.microsoft.com/office/drawing/2014/main" id="{1FDAE8D7-3ACE-4C90-B63B-A683F8A33DF7}"/>
              </a:ext>
            </a:extLst>
          </p:cNvPr>
          <p:cNvSpPr>
            <a:spLocks noGrp="1"/>
          </p:cNvSpPr>
          <p:nvPr>
            <p:ph type="title"/>
          </p:nvPr>
        </p:nvSpPr>
        <p:spPr>
          <a:xfrm>
            <a:off x="1119884" y="1041401"/>
            <a:ext cx="4511664" cy="2345264"/>
          </a:xfrm>
        </p:spPr>
        <p:txBody>
          <a:bodyPr vert="horz" lIns="91440" tIns="45720" rIns="91440" bIns="45720" rtlCol="0" anchor="b">
            <a:normAutofit/>
          </a:bodyPr>
          <a:lstStyle/>
          <a:p>
            <a:pPr>
              <a:lnSpc>
                <a:spcPct val="90000"/>
              </a:lnSpc>
            </a:pPr>
            <a:r>
              <a:rPr lang="en-US" sz="5400" kern="1200" cap="none" dirty="0">
                <a:ln w="3175" cmpd="sng">
                  <a:noFill/>
                </a:ln>
                <a:solidFill>
                  <a:schemeClr val="tx1">
                    <a:lumMod val="85000"/>
                    <a:lumOff val="15000"/>
                  </a:schemeClr>
                </a:solidFill>
                <a:effectLst/>
                <a:latin typeface="+mj-lt"/>
                <a:ea typeface="+mj-ea"/>
                <a:cs typeface="+mj-cs"/>
              </a:rPr>
              <a:t>Improving On User Interface</a:t>
            </a:r>
          </a:p>
        </p:txBody>
      </p:sp>
      <p:cxnSp>
        <p:nvCxnSpPr>
          <p:cNvPr id="89" name="Straight Connector 88">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C957C31-1F06-4257-90B8-FF344E868995}"/>
              </a:ext>
            </a:extLst>
          </p:cNvPr>
          <p:cNvPicPr>
            <a:picLocks noChangeAspect="1"/>
          </p:cNvPicPr>
          <p:nvPr/>
        </p:nvPicPr>
        <p:blipFill>
          <a:blip r:embed="rId7"/>
          <a:stretch>
            <a:fillRect/>
          </a:stretch>
        </p:blipFill>
        <p:spPr>
          <a:xfrm>
            <a:off x="6632813" y="1831606"/>
            <a:ext cx="4232829" cy="3084851"/>
          </a:xfrm>
          <a:prstGeom prst="rect">
            <a:avLst/>
          </a:prstGeom>
        </p:spPr>
      </p:pic>
    </p:spTree>
    <p:extLst>
      <p:ext uri="{BB962C8B-B14F-4D97-AF65-F5344CB8AC3E}">
        <p14:creationId xmlns:p14="http://schemas.microsoft.com/office/powerpoint/2010/main" val="23347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6011A4-6F02-46E3-877A-1A21FB5B7A51}"/>
              </a:ext>
            </a:extLst>
          </p:cNvPr>
          <p:cNvSpPr>
            <a:spLocks noGrp="1"/>
          </p:cNvSpPr>
          <p:nvPr>
            <p:ph type="title"/>
          </p:nvPr>
        </p:nvSpPr>
        <p:spPr/>
        <p:txBody>
          <a:bodyPr>
            <a:normAutofit/>
          </a:bodyPr>
          <a:lstStyle/>
          <a:p>
            <a:r>
              <a:rPr lang="en-US" sz="5400" dirty="0"/>
              <a:t>Thank You</a:t>
            </a:r>
          </a:p>
        </p:txBody>
      </p:sp>
    </p:spTree>
    <p:extLst>
      <p:ext uri="{BB962C8B-B14F-4D97-AF65-F5344CB8AC3E}">
        <p14:creationId xmlns:p14="http://schemas.microsoft.com/office/powerpoint/2010/main" val="38875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AE05-BD1C-42F2-B9AB-A6B7B64BDEC8}"/>
              </a:ext>
            </a:extLst>
          </p:cNvPr>
          <p:cNvSpPr>
            <a:spLocks noGrp="1"/>
          </p:cNvSpPr>
          <p:nvPr>
            <p:ph type="title"/>
          </p:nvPr>
        </p:nvSpPr>
        <p:spPr>
          <a:xfrm>
            <a:off x="1295402" y="976014"/>
            <a:ext cx="9601196" cy="1303867"/>
          </a:xfrm>
        </p:spPr>
        <p:txBody>
          <a:bodyPr>
            <a:normAutofit/>
          </a:bodyPr>
          <a:lstStyle/>
          <a:p>
            <a:r>
              <a:rPr lang="en-US" b="1" dirty="0">
                <a:solidFill>
                  <a:srgbClr val="262626"/>
                </a:solidFill>
              </a:rPr>
              <a:t>Motivation</a:t>
            </a:r>
          </a:p>
        </p:txBody>
      </p:sp>
      <p:sp>
        <p:nvSpPr>
          <p:cNvPr id="7" name="Rectangle 6" descr="Laptop with solid fill">
            <a:extLst>
              <a:ext uri="{FF2B5EF4-FFF2-40B4-BE49-F238E27FC236}">
                <a16:creationId xmlns:a16="http://schemas.microsoft.com/office/drawing/2014/main" id="{FC94D239-FA54-48C0-A3F8-451F701AC677}"/>
              </a:ext>
            </a:extLst>
          </p:cNvPr>
          <p:cNvSpPr/>
          <p:nvPr/>
        </p:nvSpPr>
        <p:spPr>
          <a:xfrm>
            <a:off x="1770906" y="3787301"/>
            <a:ext cx="452861" cy="45286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FC8ACC75-31C5-4C93-B1EB-6F8B4F8770C1}"/>
              </a:ext>
            </a:extLst>
          </p:cNvPr>
          <p:cNvSpPr txBox="1"/>
          <p:nvPr/>
        </p:nvSpPr>
        <p:spPr>
          <a:xfrm>
            <a:off x="2667893" y="2798058"/>
            <a:ext cx="8573845" cy="1261884"/>
          </a:xfrm>
          <a:prstGeom prst="rect">
            <a:avLst/>
          </a:prstGeom>
          <a:noFill/>
        </p:spPr>
        <p:txBody>
          <a:bodyPr wrap="square">
            <a:spAutoFit/>
          </a:bodyPr>
          <a:lstStyle/>
          <a:p>
            <a:r>
              <a:rPr lang="en-US" sz="2400" dirty="0">
                <a:latin typeface="Garamond (Body)"/>
                <a:ea typeface="DengXian" panose="02010600030101010101" pitchFamily="2" charset="-122"/>
                <a:cs typeface="Times New Roman" panose="02020603050405020304" pitchFamily="18" charset="0"/>
              </a:rPr>
              <a:t>Lifelong learning is a self-initiated education that focus on personal development.</a:t>
            </a:r>
          </a:p>
          <a:p>
            <a:pPr lvl="0"/>
            <a:endParaRPr lang="en-US" sz="2800" dirty="0"/>
          </a:p>
        </p:txBody>
      </p:sp>
      <p:sp>
        <p:nvSpPr>
          <p:cNvPr id="10" name="Rectangle 9" descr="Books outline">
            <a:extLst>
              <a:ext uri="{FF2B5EF4-FFF2-40B4-BE49-F238E27FC236}">
                <a16:creationId xmlns:a16="http://schemas.microsoft.com/office/drawing/2014/main" id="{F5829904-7083-4040-86CB-A95A17A2268A}"/>
              </a:ext>
            </a:extLst>
          </p:cNvPr>
          <p:cNvSpPr/>
          <p:nvPr/>
        </p:nvSpPr>
        <p:spPr>
          <a:xfrm>
            <a:off x="1770906" y="2923435"/>
            <a:ext cx="452861" cy="45286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Rectangle 12" descr="Open hand with solid fill">
            <a:extLst>
              <a:ext uri="{FF2B5EF4-FFF2-40B4-BE49-F238E27FC236}">
                <a16:creationId xmlns:a16="http://schemas.microsoft.com/office/drawing/2014/main" id="{4DFC946F-B462-4B64-992F-994ECA210862}"/>
              </a:ext>
            </a:extLst>
          </p:cNvPr>
          <p:cNvSpPr/>
          <p:nvPr/>
        </p:nvSpPr>
        <p:spPr>
          <a:xfrm>
            <a:off x="1770906" y="4648478"/>
            <a:ext cx="452861" cy="45286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0A5CEF57-4BA7-48CE-B15E-474A13D5BED2}"/>
              </a:ext>
            </a:extLst>
          </p:cNvPr>
          <p:cNvSpPr txBox="1"/>
          <p:nvPr/>
        </p:nvSpPr>
        <p:spPr>
          <a:xfrm>
            <a:off x="2667894" y="4583117"/>
            <a:ext cx="6110342" cy="461665"/>
          </a:xfrm>
          <a:prstGeom prst="rect">
            <a:avLst/>
          </a:prstGeom>
          <a:noFill/>
        </p:spPr>
        <p:txBody>
          <a:bodyPr wrap="square">
            <a:spAutoFit/>
          </a:bodyPr>
          <a:lstStyle/>
          <a:p>
            <a:pPr lvl="0"/>
            <a:r>
              <a:rPr lang="en-US" sz="2400" dirty="0"/>
              <a:t>There is not much follow up</a:t>
            </a:r>
          </a:p>
        </p:txBody>
      </p:sp>
      <p:sp>
        <p:nvSpPr>
          <p:cNvPr id="16" name="TextBox 15">
            <a:extLst>
              <a:ext uri="{FF2B5EF4-FFF2-40B4-BE49-F238E27FC236}">
                <a16:creationId xmlns:a16="http://schemas.microsoft.com/office/drawing/2014/main" id="{A738A86B-7081-4E2A-A961-56EA08BC194F}"/>
              </a:ext>
            </a:extLst>
          </p:cNvPr>
          <p:cNvSpPr txBox="1"/>
          <p:nvPr/>
        </p:nvSpPr>
        <p:spPr>
          <a:xfrm>
            <a:off x="2667894" y="3782898"/>
            <a:ext cx="8573845" cy="461665"/>
          </a:xfrm>
          <a:prstGeom prst="rect">
            <a:avLst/>
          </a:prstGeom>
          <a:noFill/>
        </p:spPr>
        <p:txBody>
          <a:bodyPr wrap="square">
            <a:spAutoFit/>
          </a:bodyPr>
          <a:lstStyle/>
          <a:p>
            <a:pPr lvl="0"/>
            <a:r>
              <a:rPr lang="en-US" sz="2400" dirty="0"/>
              <a:t>Courses are usually for short period of time</a:t>
            </a:r>
          </a:p>
        </p:txBody>
      </p:sp>
    </p:spTree>
    <p:extLst>
      <p:ext uri="{BB962C8B-B14F-4D97-AF65-F5344CB8AC3E}">
        <p14:creationId xmlns:p14="http://schemas.microsoft.com/office/powerpoint/2010/main" val="416211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770E-7786-48FD-B69F-6BC531009480}"/>
              </a:ext>
            </a:extLst>
          </p:cNvPr>
          <p:cNvSpPr>
            <a:spLocks noGrp="1"/>
          </p:cNvSpPr>
          <p:nvPr>
            <p:ph type="title"/>
          </p:nvPr>
        </p:nvSpPr>
        <p:spPr/>
        <p:txBody>
          <a:bodyPr>
            <a:normAutofit/>
          </a:bodyPr>
          <a:lstStyle/>
          <a:p>
            <a:r>
              <a:rPr lang="en-US" b="1" dirty="0"/>
              <a:t>Objectives</a:t>
            </a:r>
          </a:p>
        </p:txBody>
      </p:sp>
      <p:sp>
        <p:nvSpPr>
          <p:cNvPr id="11" name="Oval 10">
            <a:extLst>
              <a:ext uri="{FF2B5EF4-FFF2-40B4-BE49-F238E27FC236}">
                <a16:creationId xmlns:a16="http://schemas.microsoft.com/office/drawing/2014/main" id="{5834227C-5D85-4DF8-AA92-E8F2D4D5F57C}"/>
              </a:ext>
            </a:extLst>
          </p:cNvPr>
          <p:cNvSpPr/>
          <p:nvPr/>
        </p:nvSpPr>
        <p:spPr>
          <a:xfrm>
            <a:off x="2134508" y="3025996"/>
            <a:ext cx="1246770" cy="124677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2" name="Rectangle 11" descr="Chat">
            <a:extLst>
              <a:ext uri="{FF2B5EF4-FFF2-40B4-BE49-F238E27FC236}">
                <a16:creationId xmlns:a16="http://schemas.microsoft.com/office/drawing/2014/main" id="{622DB357-CEF1-4A66-8EA2-AC8B63619D0A}"/>
              </a:ext>
            </a:extLst>
          </p:cNvPr>
          <p:cNvSpPr/>
          <p:nvPr/>
        </p:nvSpPr>
        <p:spPr>
          <a:xfrm>
            <a:off x="2400213" y="3291702"/>
            <a:ext cx="715360" cy="71536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3" name="Group 12">
            <a:extLst>
              <a:ext uri="{FF2B5EF4-FFF2-40B4-BE49-F238E27FC236}">
                <a16:creationId xmlns:a16="http://schemas.microsoft.com/office/drawing/2014/main" id="{F36189A1-F194-42DD-8758-A24B131ED2C1}"/>
              </a:ext>
            </a:extLst>
          </p:cNvPr>
          <p:cNvGrpSpPr/>
          <p:nvPr/>
        </p:nvGrpSpPr>
        <p:grpSpPr>
          <a:xfrm>
            <a:off x="1735950" y="4661106"/>
            <a:ext cx="2043886" cy="720000"/>
            <a:chOff x="2579460" y="2319168"/>
            <a:chExt cx="2043886" cy="720000"/>
          </a:xfrm>
        </p:grpSpPr>
        <p:sp>
          <p:nvSpPr>
            <p:cNvPr id="14" name="Rectangle 13">
              <a:extLst>
                <a:ext uri="{FF2B5EF4-FFF2-40B4-BE49-F238E27FC236}">
                  <a16:creationId xmlns:a16="http://schemas.microsoft.com/office/drawing/2014/main" id="{EC9C3BFE-01DC-4183-99CF-E68693DAD9FB}"/>
                </a:ext>
              </a:extLst>
            </p:cNvPr>
            <p:cNvSpPr/>
            <p:nvPr/>
          </p:nvSpPr>
          <p:spPr>
            <a:xfrm>
              <a:off x="2579460" y="2319168"/>
              <a:ext cx="2043886"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a:extLst>
                <a:ext uri="{FF2B5EF4-FFF2-40B4-BE49-F238E27FC236}">
                  <a16:creationId xmlns:a16="http://schemas.microsoft.com/office/drawing/2014/main" id="{71A08E62-1C05-4614-81A9-E45B4DABDDD6}"/>
                </a:ext>
              </a:extLst>
            </p:cNvPr>
            <p:cNvSpPr txBox="1"/>
            <p:nvPr/>
          </p:nvSpPr>
          <p:spPr>
            <a:xfrm>
              <a:off x="2579460" y="2319168"/>
              <a:ext cx="2043886"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Promote communication and learning</a:t>
              </a:r>
            </a:p>
          </p:txBody>
        </p:sp>
      </p:grpSp>
      <p:sp>
        <p:nvSpPr>
          <p:cNvPr id="16" name="Oval 15">
            <a:extLst>
              <a:ext uri="{FF2B5EF4-FFF2-40B4-BE49-F238E27FC236}">
                <a16:creationId xmlns:a16="http://schemas.microsoft.com/office/drawing/2014/main" id="{C55561C6-E220-40C7-A4AC-BEDB04FCAF4B}"/>
              </a:ext>
            </a:extLst>
          </p:cNvPr>
          <p:cNvSpPr/>
          <p:nvPr/>
        </p:nvSpPr>
        <p:spPr>
          <a:xfrm>
            <a:off x="5273337" y="3025996"/>
            <a:ext cx="1246770" cy="1246770"/>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7" name="Rectangle 16" descr="Teacher">
            <a:extLst>
              <a:ext uri="{FF2B5EF4-FFF2-40B4-BE49-F238E27FC236}">
                <a16:creationId xmlns:a16="http://schemas.microsoft.com/office/drawing/2014/main" id="{12263568-E969-4C95-868D-0C7452CFB36F}"/>
              </a:ext>
            </a:extLst>
          </p:cNvPr>
          <p:cNvSpPr/>
          <p:nvPr/>
        </p:nvSpPr>
        <p:spPr>
          <a:xfrm>
            <a:off x="5539042" y="3291702"/>
            <a:ext cx="715360" cy="71536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8" name="Group 17">
            <a:extLst>
              <a:ext uri="{FF2B5EF4-FFF2-40B4-BE49-F238E27FC236}">
                <a16:creationId xmlns:a16="http://schemas.microsoft.com/office/drawing/2014/main" id="{1BC69E4B-CF6F-46F4-A657-322612808E44}"/>
              </a:ext>
            </a:extLst>
          </p:cNvPr>
          <p:cNvGrpSpPr/>
          <p:nvPr/>
        </p:nvGrpSpPr>
        <p:grpSpPr>
          <a:xfrm>
            <a:off x="4874779" y="4661106"/>
            <a:ext cx="2043886" cy="720000"/>
            <a:chOff x="4981027" y="2319168"/>
            <a:chExt cx="2043886" cy="720000"/>
          </a:xfrm>
        </p:grpSpPr>
        <p:sp>
          <p:nvSpPr>
            <p:cNvPr id="19" name="Rectangle 18">
              <a:extLst>
                <a:ext uri="{FF2B5EF4-FFF2-40B4-BE49-F238E27FC236}">
                  <a16:creationId xmlns:a16="http://schemas.microsoft.com/office/drawing/2014/main" id="{7120D723-680C-47E6-BD96-1780112048B9}"/>
                </a:ext>
              </a:extLst>
            </p:cNvPr>
            <p:cNvSpPr/>
            <p:nvPr/>
          </p:nvSpPr>
          <p:spPr>
            <a:xfrm>
              <a:off x="4981027" y="2319168"/>
              <a:ext cx="2043886"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C1BC185F-EE43-44F1-9E24-ACB1AB9B2B8D}"/>
                </a:ext>
              </a:extLst>
            </p:cNvPr>
            <p:cNvSpPr txBox="1"/>
            <p:nvPr/>
          </p:nvSpPr>
          <p:spPr>
            <a:xfrm>
              <a:off x="4981027" y="2319168"/>
              <a:ext cx="2043886"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Supplement physical lessons</a:t>
              </a:r>
            </a:p>
          </p:txBody>
        </p:sp>
      </p:grpSp>
      <p:sp>
        <p:nvSpPr>
          <p:cNvPr id="21" name="Oval 20">
            <a:extLst>
              <a:ext uri="{FF2B5EF4-FFF2-40B4-BE49-F238E27FC236}">
                <a16:creationId xmlns:a16="http://schemas.microsoft.com/office/drawing/2014/main" id="{7588DE4B-2C49-4C8F-A120-B70595E20A1B}"/>
              </a:ext>
            </a:extLst>
          </p:cNvPr>
          <p:cNvSpPr/>
          <p:nvPr/>
        </p:nvSpPr>
        <p:spPr>
          <a:xfrm>
            <a:off x="8412166" y="3025996"/>
            <a:ext cx="1246770" cy="1246770"/>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2" name="Rectangle 21" descr="Head with Gears">
            <a:extLst>
              <a:ext uri="{FF2B5EF4-FFF2-40B4-BE49-F238E27FC236}">
                <a16:creationId xmlns:a16="http://schemas.microsoft.com/office/drawing/2014/main" id="{C6228367-64A3-44B9-BE60-FA36706EB35A}"/>
              </a:ext>
            </a:extLst>
          </p:cNvPr>
          <p:cNvSpPr/>
          <p:nvPr/>
        </p:nvSpPr>
        <p:spPr>
          <a:xfrm>
            <a:off x="8677871" y="3291702"/>
            <a:ext cx="715360" cy="71536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23" name="Group 22">
            <a:extLst>
              <a:ext uri="{FF2B5EF4-FFF2-40B4-BE49-F238E27FC236}">
                <a16:creationId xmlns:a16="http://schemas.microsoft.com/office/drawing/2014/main" id="{1EDF4576-C3A1-4244-9964-405A94A75FC0}"/>
              </a:ext>
            </a:extLst>
          </p:cNvPr>
          <p:cNvGrpSpPr/>
          <p:nvPr/>
        </p:nvGrpSpPr>
        <p:grpSpPr>
          <a:xfrm>
            <a:off x="8013608" y="4661106"/>
            <a:ext cx="2043886" cy="720000"/>
            <a:chOff x="7382594" y="2319168"/>
            <a:chExt cx="2043886" cy="720000"/>
          </a:xfrm>
        </p:grpSpPr>
        <p:sp>
          <p:nvSpPr>
            <p:cNvPr id="24" name="Rectangle 23">
              <a:extLst>
                <a:ext uri="{FF2B5EF4-FFF2-40B4-BE49-F238E27FC236}">
                  <a16:creationId xmlns:a16="http://schemas.microsoft.com/office/drawing/2014/main" id="{F8A90E8D-0AF4-4F1F-9C9E-0B5A5AFCC46A}"/>
                </a:ext>
              </a:extLst>
            </p:cNvPr>
            <p:cNvSpPr/>
            <p:nvPr/>
          </p:nvSpPr>
          <p:spPr>
            <a:xfrm>
              <a:off x="7382594" y="2319168"/>
              <a:ext cx="2043886"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a:extLst>
                <a:ext uri="{FF2B5EF4-FFF2-40B4-BE49-F238E27FC236}">
                  <a16:creationId xmlns:a16="http://schemas.microsoft.com/office/drawing/2014/main" id="{3C77DA6E-8313-4692-8B1F-DDE11AC8CA5F}"/>
                </a:ext>
              </a:extLst>
            </p:cNvPr>
            <p:cNvSpPr txBox="1"/>
            <p:nvPr/>
          </p:nvSpPr>
          <p:spPr>
            <a:xfrm>
              <a:off x="7382594" y="2319168"/>
              <a:ext cx="2043886"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Encourage active learning</a:t>
              </a:r>
            </a:p>
          </p:txBody>
        </p:sp>
      </p:grpSp>
    </p:spTree>
    <p:extLst>
      <p:ext uri="{BB962C8B-B14F-4D97-AF65-F5344CB8AC3E}">
        <p14:creationId xmlns:p14="http://schemas.microsoft.com/office/powerpoint/2010/main" val="295007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374877-1558-4C08-9DA6-A8F5B9EEDBEC}"/>
              </a:ext>
            </a:extLst>
          </p:cNvPr>
          <p:cNvSpPr>
            <a:spLocks noGrp="1"/>
          </p:cNvSpPr>
          <p:nvPr>
            <p:ph type="title"/>
          </p:nvPr>
        </p:nvSpPr>
        <p:spPr/>
        <p:txBody>
          <a:bodyPr>
            <a:normAutofit/>
          </a:bodyPr>
          <a:lstStyle/>
          <a:p>
            <a:r>
              <a:rPr lang="en-US" sz="5400" dirty="0"/>
              <a:t>Technology Stack</a:t>
            </a:r>
          </a:p>
        </p:txBody>
      </p:sp>
    </p:spTree>
    <p:extLst>
      <p:ext uri="{BB962C8B-B14F-4D97-AF65-F5344CB8AC3E}">
        <p14:creationId xmlns:p14="http://schemas.microsoft.com/office/powerpoint/2010/main" val="291900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9854-88EA-4ADE-8957-A67C762859CF}"/>
              </a:ext>
            </a:extLst>
          </p:cNvPr>
          <p:cNvSpPr>
            <a:spLocks noGrp="1"/>
          </p:cNvSpPr>
          <p:nvPr>
            <p:ph type="title"/>
          </p:nvPr>
        </p:nvSpPr>
        <p:spPr/>
        <p:txBody>
          <a:bodyPr/>
          <a:lstStyle/>
          <a:p>
            <a:r>
              <a:rPr lang="en-US" dirty="0"/>
              <a:t>Architecture</a:t>
            </a:r>
          </a:p>
        </p:txBody>
      </p:sp>
      <p:pic>
        <p:nvPicPr>
          <p:cNvPr id="6" name="Picture 5">
            <a:extLst>
              <a:ext uri="{FF2B5EF4-FFF2-40B4-BE49-F238E27FC236}">
                <a16:creationId xmlns:a16="http://schemas.microsoft.com/office/drawing/2014/main" id="{28BE10AD-2420-4927-95FB-CCBA86B093A1}"/>
              </a:ext>
            </a:extLst>
          </p:cNvPr>
          <p:cNvPicPr/>
          <p:nvPr/>
        </p:nvPicPr>
        <p:blipFill>
          <a:blip r:embed="rId3"/>
          <a:stretch>
            <a:fillRect/>
          </a:stretch>
        </p:blipFill>
        <p:spPr>
          <a:xfrm>
            <a:off x="6699793" y="2699064"/>
            <a:ext cx="4292302" cy="3176803"/>
          </a:xfrm>
          <a:prstGeom prst="rect">
            <a:avLst/>
          </a:prstGeom>
        </p:spPr>
      </p:pic>
      <p:sp>
        <p:nvSpPr>
          <p:cNvPr id="9" name="TextBox 8">
            <a:extLst>
              <a:ext uri="{FF2B5EF4-FFF2-40B4-BE49-F238E27FC236}">
                <a16:creationId xmlns:a16="http://schemas.microsoft.com/office/drawing/2014/main" id="{0886B9B8-ED7E-4807-8BC4-FA2EABC0B9B1}"/>
              </a:ext>
            </a:extLst>
          </p:cNvPr>
          <p:cNvSpPr txBox="1"/>
          <p:nvPr/>
        </p:nvSpPr>
        <p:spPr>
          <a:xfrm>
            <a:off x="1602889" y="2660187"/>
            <a:ext cx="429230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Front-end</a:t>
            </a:r>
          </a:p>
        </p:txBody>
      </p:sp>
      <p:sp>
        <p:nvSpPr>
          <p:cNvPr id="10" name="TextBox 9">
            <a:extLst>
              <a:ext uri="{FF2B5EF4-FFF2-40B4-BE49-F238E27FC236}">
                <a16:creationId xmlns:a16="http://schemas.microsoft.com/office/drawing/2014/main" id="{A3F5DA60-7CB9-47FF-B809-D31975BC3947}"/>
              </a:ext>
            </a:extLst>
          </p:cNvPr>
          <p:cNvSpPr txBox="1"/>
          <p:nvPr/>
        </p:nvSpPr>
        <p:spPr>
          <a:xfrm>
            <a:off x="1602889" y="3370501"/>
            <a:ext cx="429230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Back-end</a:t>
            </a:r>
          </a:p>
        </p:txBody>
      </p:sp>
      <p:sp>
        <p:nvSpPr>
          <p:cNvPr id="11" name="TextBox 10">
            <a:extLst>
              <a:ext uri="{FF2B5EF4-FFF2-40B4-BE49-F238E27FC236}">
                <a16:creationId xmlns:a16="http://schemas.microsoft.com/office/drawing/2014/main" id="{ACACFC93-EF47-4187-8002-024D6D3CC5D5}"/>
              </a:ext>
            </a:extLst>
          </p:cNvPr>
          <p:cNvSpPr txBox="1"/>
          <p:nvPr/>
        </p:nvSpPr>
        <p:spPr>
          <a:xfrm>
            <a:off x="1602889" y="4080816"/>
            <a:ext cx="429230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Database</a:t>
            </a:r>
          </a:p>
        </p:txBody>
      </p:sp>
    </p:spTree>
    <p:extLst>
      <p:ext uri="{BB962C8B-B14F-4D97-AF65-F5344CB8AC3E}">
        <p14:creationId xmlns:p14="http://schemas.microsoft.com/office/powerpoint/2010/main" val="214398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1A77-59D3-4FF7-879A-36B56F20E406}"/>
              </a:ext>
            </a:extLst>
          </p:cNvPr>
          <p:cNvSpPr>
            <a:spLocks noGrp="1"/>
          </p:cNvSpPr>
          <p:nvPr>
            <p:ph type="title"/>
          </p:nvPr>
        </p:nvSpPr>
        <p:spPr>
          <a:xfrm>
            <a:off x="1448286" y="1170280"/>
            <a:ext cx="4809371" cy="641296"/>
          </a:xfrm>
        </p:spPr>
        <p:txBody>
          <a:bodyPr vert="horz" lIns="91440" tIns="45720" rIns="91440" bIns="45720" rtlCol="0" anchor="t">
            <a:normAutofit/>
          </a:bodyPr>
          <a:lstStyle/>
          <a:p>
            <a:r>
              <a:rPr lang="en-US" b="1" dirty="0"/>
              <a:t>Front-End Development</a:t>
            </a:r>
          </a:p>
        </p:txBody>
      </p:sp>
      <p:pic>
        <p:nvPicPr>
          <p:cNvPr id="1026" name="Picture 2" descr="vuejs · GitHub">
            <a:extLst>
              <a:ext uri="{FF2B5EF4-FFF2-40B4-BE49-F238E27FC236}">
                <a16:creationId xmlns:a16="http://schemas.microsoft.com/office/drawing/2014/main" id="{CF5F4080-AB33-48E7-9C70-06339CCE16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69165" y="1569716"/>
            <a:ext cx="3991988" cy="3991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52A81B-1BC5-40C7-98B9-E501F4CB6C1D}"/>
              </a:ext>
            </a:extLst>
          </p:cNvPr>
          <p:cNvSpPr txBox="1"/>
          <p:nvPr/>
        </p:nvSpPr>
        <p:spPr>
          <a:xfrm>
            <a:off x="1925619" y="2133549"/>
            <a:ext cx="5045335" cy="1231106"/>
          </a:xfrm>
          <a:prstGeom prst="rect">
            <a:avLst/>
          </a:prstGeom>
          <a:noFill/>
        </p:spPr>
        <p:txBody>
          <a:bodyPr wrap="square" rtlCol="0">
            <a:spAutoFit/>
          </a:bodyPr>
          <a:lstStyle/>
          <a:p>
            <a:pPr marL="285750" indent="-285750">
              <a:buFont typeface="Arial" panose="020B0604020202020204" pitchFamily="34" charset="0"/>
              <a:buChar char="•"/>
            </a:pPr>
            <a:r>
              <a:rPr lang="en-US" sz="2800" dirty="0"/>
              <a:t>Able to create reusable codes and components</a:t>
            </a:r>
          </a:p>
          <a:p>
            <a:endParaRPr lang="en-US" dirty="0"/>
          </a:p>
        </p:txBody>
      </p:sp>
      <p:sp>
        <p:nvSpPr>
          <p:cNvPr id="17" name="TextBox 16">
            <a:extLst>
              <a:ext uri="{FF2B5EF4-FFF2-40B4-BE49-F238E27FC236}">
                <a16:creationId xmlns:a16="http://schemas.microsoft.com/office/drawing/2014/main" id="{EE50F988-76D8-4328-B0FF-D860F58E755C}"/>
              </a:ext>
            </a:extLst>
          </p:cNvPr>
          <p:cNvSpPr txBox="1"/>
          <p:nvPr/>
        </p:nvSpPr>
        <p:spPr>
          <a:xfrm>
            <a:off x="1925620" y="3244334"/>
            <a:ext cx="4604272"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Ease of maintenance</a:t>
            </a:r>
          </a:p>
        </p:txBody>
      </p:sp>
      <p:sp>
        <p:nvSpPr>
          <p:cNvPr id="18" name="TextBox 17">
            <a:extLst>
              <a:ext uri="{FF2B5EF4-FFF2-40B4-BE49-F238E27FC236}">
                <a16:creationId xmlns:a16="http://schemas.microsoft.com/office/drawing/2014/main" id="{D740A683-DE12-4D32-9E1D-93246E0A187B}"/>
              </a:ext>
            </a:extLst>
          </p:cNvPr>
          <p:cNvSpPr txBox="1"/>
          <p:nvPr/>
        </p:nvSpPr>
        <p:spPr>
          <a:xfrm>
            <a:off x="1925618" y="4106108"/>
            <a:ext cx="399198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Single Page Application</a:t>
            </a:r>
          </a:p>
        </p:txBody>
      </p:sp>
    </p:spTree>
    <p:extLst>
      <p:ext uri="{BB962C8B-B14F-4D97-AF65-F5344CB8AC3E}">
        <p14:creationId xmlns:p14="http://schemas.microsoft.com/office/powerpoint/2010/main" val="284736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C80F64-5E75-459A-A71C-F7E9BD8D4085}"/>
              </a:ext>
            </a:extLst>
          </p:cNvPr>
          <p:cNvSpPr>
            <a:spLocks noGrp="1"/>
          </p:cNvSpPr>
          <p:nvPr>
            <p:ph type="title"/>
          </p:nvPr>
        </p:nvSpPr>
        <p:spPr/>
        <p:txBody>
          <a:bodyPr/>
          <a:lstStyle/>
          <a:p>
            <a:r>
              <a:rPr lang="en-US" b="1" dirty="0"/>
              <a:t>Single Page Application</a:t>
            </a:r>
          </a:p>
        </p:txBody>
      </p:sp>
      <p:graphicFrame>
        <p:nvGraphicFramePr>
          <p:cNvPr id="8" name="Content Placeholder 5">
            <a:extLst>
              <a:ext uri="{FF2B5EF4-FFF2-40B4-BE49-F238E27FC236}">
                <a16:creationId xmlns:a16="http://schemas.microsoft.com/office/drawing/2014/main" id="{7A9B10A9-B87A-490D-8414-D3EE4FF51104}"/>
              </a:ext>
            </a:extLst>
          </p:cNvPr>
          <p:cNvGraphicFramePr>
            <a:graphicFrameLocks noGrp="1"/>
          </p:cNvGraphicFramePr>
          <p:nvPr>
            <p:ph idx="1"/>
            <p:extLst>
              <p:ext uri="{D42A27DB-BD31-4B8C-83A1-F6EECF244321}">
                <p14:modId xmlns:p14="http://schemas.microsoft.com/office/powerpoint/2010/main" val="211058382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73456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6273</TotalTime>
  <Words>1833</Words>
  <Application>Microsoft Office PowerPoint</Application>
  <PresentationFormat>Widescreen</PresentationFormat>
  <Paragraphs>207</Paragraphs>
  <Slides>33</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Garamond (Body)</vt:lpstr>
      <vt:lpstr>Arial</vt:lpstr>
      <vt:lpstr>Calibri</vt:lpstr>
      <vt:lpstr>Garamond</vt:lpstr>
      <vt:lpstr>Times New Roman</vt:lpstr>
      <vt:lpstr>Organic</vt:lpstr>
      <vt:lpstr>Lifelong Learning – Learning Beyond The Classroom</vt:lpstr>
      <vt:lpstr>PowerPoint Presentation</vt:lpstr>
      <vt:lpstr>Introduction</vt:lpstr>
      <vt:lpstr>Motivation</vt:lpstr>
      <vt:lpstr>Objectives</vt:lpstr>
      <vt:lpstr>Technology Stack</vt:lpstr>
      <vt:lpstr>Architecture</vt:lpstr>
      <vt:lpstr>Front-End Development</vt:lpstr>
      <vt:lpstr>Single Page Application</vt:lpstr>
      <vt:lpstr>Back-End Development</vt:lpstr>
      <vt:lpstr>Database</vt:lpstr>
      <vt:lpstr>Planning</vt:lpstr>
      <vt:lpstr>PowerPoint Presentation</vt:lpstr>
      <vt:lpstr>PowerPoint Presentation</vt:lpstr>
      <vt:lpstr>PowerPoint Presentation</vt:lpstr>
      <vt:lpstr>User Interfaces</vt:lpstr>
      <vt:lpstr>Functionalities</vt:lpstr>
      <vt:lpstr>Key Product Features</vt:lpstr>
      <vt:lpstr>PowerPoint Presentation</vt:lpstr>
      <vt:lpstr>PowerPoint Presentation</vt:lpstr>
      <vt:lpstr>PowerPoint Presentation</vt:lpstr>
      <vt:lpstr>Survey Components </vt:lpstr>
      <vt:lpstr>Quiz Components</vt:lpstr>
      <vt:lpstr>PowerPoint Presentation</vt:lpstr>
      <vt:lpstr>PowerPoint Presentation</vt:lpstr>
      <vt:lpstr>PowerPoint Presentation</vt:lpstr>
      <vt:lpstr>Challenge Faced</vt:lpstr>
      <vt:lpstr>Creating the Survey Components</vt:lpstr>
      <vt:lpstr>Future Improvements</vt:lpstr>
      <vt:lpstr>Incorporating Virtual Alternatives</vt:lpstr>
      <vt:lpstr>Providing E-Certification</vt:lpstr>
      <vt:lpstr>Improving On User Interface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Beyond the classroom</dc:title>
  <dc:creator>Ho Bing Hui</dc:creator>
  <cp:lastModifiedBy>Ho Bing Hui</cp:lastModifiedBy>
  <cp:revision>94</cp:revision>
  <dcterms:created xsi:type="dcterms:W3CDTF">2021-05-06T09:34:01Z</dcterms:created>
  <dcterms:modified xsi:type="dcterms:W3CDTF">2021-05-10T18:07:13Z</dcterms:modified>
</cp:coreProperties>
</file>