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2" r:id="rId7"/>
    <p:sldId id="275" r:id="rId8"/>
    <p:sldId id="261" r:id="rId9"/>
    <p:sldId id="265" r:id="rId10"/>
    <p:sldId id="266" r:id="rId11"/>
    <p:sldId id="267"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1A9A89-09C3-4345-9930-75101CF8559E}" type="datetimeFigureOut">
              <a:rPr lang="en-IN" smtClean="0"/>
              <a:t>27-09-2022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6E51804-5EA1-44DB-A0F5-B4814BDEE8D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363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A9A89-09C3-4345-9930-75101CF8559E}"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51804-5EA1-44DB-A0F5-B4814BDEE8D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922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A9A89-09C3-4345-9930-75101CF8559E}"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51804-5EA1-44DB-A0F5-B4814BDEE8D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788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A9A89-09C3-4345-9930-75101CF8559E}"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51804-5EA1-44DB-A0F5-B4814BDEE8D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135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A9A89-09C3-4345-9930-75101CF8559E}"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E51804-5EA1-44DB-A0F5-B4814BDEE8D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22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1A9A89-09C3-4345-9930-75101CF8559E}"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E51804-5EA1-44DB-A0F5-B4814BDEE8D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261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1A9A89-09C3-4345-9930-75101CF8559E}" type="datetimeFigureOut">
              <a:rPr lang="en-IN" smtClean="0"/>
              <a:t>27-09-2022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E51804-5EA1-44DB-A0F5-B4814BDEE8D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244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1A9A89-09C3-4345-9930-75101CF8559E}"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E51804-5EA1-44DB-A0F5-B4814BDEE8D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370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A9A89-09C3-4345-9930-75101CF8559E}" type="datetimeFigureOut">
              <a:rPr lang="en-IN" smtClean="0"/>
              <a:t>27-09-2022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E51804-5EA1-44DB-A0F5-B4814BDEE8D0}" type="slidenum">
              <a:rPr lang="en-IN" smtClean="0"/>
              <a:t>‹#›</a:t>
            </a:fld>
            <a:endParaRPr lang="en-IN"/>
          </a:p>
        </p:txBody>
      </p:sp>
    </p:spTree>
    <p:extLst>
      <p:ext uri="{BB962C8B-B14F-4D97-AF65-F5344CB8AC3E}">
        <p14:creationId xmlns:p14="http://schemas.microsoft.com/office/powerpoint/2010/main" val="277383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1A9A89-09C3-4345-9930-75101CF8559E}"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E51804-5EA1-44DB-A0F5-B4814BDEE8D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204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B1A9A89-09C3-4345-9930-75101CF8559E}" type="datetimeFigureOut">
              <a:rPr lang="en-IN" smtClean="0"/>
              <a:t>27-09-2022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6E51804-5EA1-44DB-A0F5-B4814BDEE8D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56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B1A9A89-09C3-4345-9930-75101CF8559E}" type="datetimeFigureOut">
              <a:rPr lang="en-IN" smtClean="0"/>
              <a:t>27-09-2022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6E51804-5EA1-44DB-A0F5-B4814BDEE8D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5539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43609B-4709-CD8A-049D-501D3900840E}"/>
              </a:ext>
            </a:extLst>
          </p:cNvPr>
          <p:cNvSpPr txBox="1"/>
          <p:nvPr/>
        </p:nvSpPr>
        <p:spPr>
          <a:xfrm>
            <a:off x="1046375" y="395926"/>
            <a:ext cx="10397765" cy="2123658"/>
          </a:xfrm>
          <a:prstGeom prst="rect">
            <a:avLst/>
          </a:prstGeom>
          <a:noFill/>
        </p:spPr>
        <p:txBody>
          <a:bodyPr wrap="square" rtlCol="0">
            <a:spAutoFit/>
          </a:bodyPr>
          <a:lstStyle/>
          <a:p>
            <a:r>
              <a:rPr lang="en-GB" sz="4400" dirty="0">
                <a:latin typeface="Times New Roman" panose="02020603050405020304" pitchFamily="18" charset="0"/>
                <a:cs typeface="Times New Roman" panose="02020603050405020304" pitchFamily="18" charset="0"/>
              </a:rPr>
              <a:t>RETROFITTING OF BRIDGES BY REPLACING OF OLD BEARINGS WITH ELASTOMER BEARINGS</a:t>
            </a:r>
          </a:p>
        </p:txBody>
      </p:sp>
      <p:sp>
        <p:nvSpPr>
          <p:cNvPr id="6" name="TextBox 5">
            <a:extLst>
              <a:ext uri="{FF2B5EF4-FFF2-40B4-BE49-F238E27FC236}">
                <a16:creationId xmlns:a16="http://schemas.microsoft.com/office/drawing/2014/main" id="{E34CA3E3-169F-EDA8-FF99-43C60603131C}"/>
              </a:ext>
            </a:extLst>
          </p:cNvPr>
          <p:cNvSpPr txBox="1"/>
          <p:nvPr/>
        </p:nvSpPr>
        <p:spPr>
          <a:xfrm>
            <a:off x="904240" y="3972560"/>
            <a:ext cx="3616960" cy="1200329"/>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UNDER THE GUIDENCE OF</a:t>
            </a:r>
          </a:p>
          <a:p>
            <a:r>
              <a:rPr lang="en-GB" dirty="0">
                <a:latin typeface="Times New Roman" panose="02020603050405020304" pitchFamily="18" charset="0"/>
                <a:cs typeface="Times New Roman" panose="02020603050405020304" pitchFamily="18" charset="0"/>
              </a:rPr>
              <a:t>MR. Y VINOD</a:t>
            </a:r>
          </a:p>
          <a:p>
            <a:r>
              <a:rPr lang="en-GB" dirty="0">
                <a:latin typeface="Times New Roman" panose="02020603050405020304" pitchFamily="18" charset="0"/>
                <a:cs typeface="Times New Roman" panose="02020603050405020304" pitchFamily="18" charset="0"/>
              </a:rPr>
              <a:t>Asst. Professor</a:t>
            </a:r>
          </a:p>
          <a:p>
            <a:r>
              <a:rPr lang="en-GB" dirty="0">
                <a:latin typeface="Times New Roman" panose="02020603050405020304" pitchFamily="18" charset="0"/>
                <a:cs typeface="Times New Roman" panose="02020603050405020304" pitchFamily="18" charset="0"/>
              </a:rPr>
              <a:t>Dept. of Civil Engineering</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A31CA59-7EDA-DB01-BAE4-4F4489D26834}"/>
              </a:ext>
            </a:extLst>
          </p:cNvPr>
          <p:cNvSpPr txBox="1"/>
          <p:nvPr/>
        </p:nvSpPr>
        <p:spPr>
          <a:xfrm>
            <a:off x="7334054" y="3972560"/>
            <a:ext cx="3728720" cy="1200329"/>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TEAM MEMBERS</a:t>
            </a:r>
          </a:p>
          <a:p>
            <a:r>
              <a:rPr lang="en-GB" dirty="0">
                <a:latin typeface="Times New Roman" panose="02020603050405020304" pitchFamily="18" charset="0"/>
                <a:cs typeface="Times New Roman" panose="02020603050405020304" pitchFamily="18" charset="0"/>
              </a:rPr>
              <a:t>T. SAMPATH KUMAR 190029006</a:t>
            </a:r>
          </a:p>
          <a:p>
            <a:r>
              <a:rPr lang="en-GB" dirty="0">
                <a:latin typeface="Times New Roman" panose="02020603050405020304" pitchFamily="18" charset="0"/>
                <a:cs typeface="Times New Roman" panose="02020603050405020304" pitchFamily="18" charset="0"/>
              </a:rPr>
              <a:t>B. SAIRAM 190029013</a:t>
            </a:r>
          </a:p>
          <a:p>
            <a:endParaRPr lang="en-IN" dirty="0"/>
          </a:p>
        </p:txBody>
      </p:sp>
    </p:spTree>
    <p:extLst>
      <p:ext uri="{BB962C8B-B14F-4D97-AF65-F5344CB8AC3E}">
        <p14:creationId xmlns:p14="http://schemas.microsoft.com/office/powerpoint/2010/main" val="349781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BD1FA22-F535-D059-1ECA-36304262C90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dirty="0">
                <a:latin typeface="Times New Roman" panose="02020603050405020304" pitchFamily="18" charset="0"/>
                <a:cs typeface="Times New Roman" panose="02020603050405020304" pitchFamily="18" charset="0"/>
              </a:rPr>
              <a:t>SHEAR FORCE ALONG VERTICAL</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waterfall chart&#10;&#10;Description automatically generated">
            <a:extLst>
              <a:ext uri="{FF2B5EF4-FFF2-40B4-BE49-F238E27FC236}">
                <a16:creationId xmlns:a16="http://schemas.microsoft.com/office/drawing/2014/main" id="{7663E80E-C204-00BC-E936-D7ECD3634E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51139" y="1116345"/>
            <a:ext cx="6017388"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8E12F06-A75B-6D59-5B2E-134FC54050A5}"/>
              </a:ext>
            </a:extLst>
          </p:cNvPr>
          <p:cNvSpPr txBox="1"/>
          <p:nvPr/>
        </p:nvSpPr>
        <p:spPr>
          <a:xfrm>
            <a:off x="659301" y="3888828"/>
            <a:ext cx="2947499" cy="1200329"/>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MAX SHEAR FORCE</a:t>
            </a:r>
          </a:p>
          <a:p>
            <a:r>
              <a:rPr lang="en-GB" dirty="0">
                <a:latin typeface="Times New Roman" panose="02020603050405020304" pitchFamily="18" charset="0"/>
                <a:cs typeface="Times New Roman" panose="02020603050405020304" pitchFamily="18" charset="0"/>
              </a:rPr>
              <a:t>552.63 KN</a:t>
            </a:r>
          </a:p>
          <a:p>
            <a:r>
              <a:rPr lang="en-GB" dirty="0">
                <a:latin typeface="Times New Roman" panose="02020603050405020304" pitchFamily="18" charset="0"/>
                <a:cs typeface="Times New Roman" panose="02020603050405020304" pitchFamily="18" charset="0"/>
              </a:rPr>
              <a:t>MIN SHEAR FORCE</a:t>
            </a:r>
          </a:p>
          <a:p>
            <a:r>
              <a:rPr lang="en-IN" dirty="0">
                <a:latin typeface="Times New Roman" panose="02020603050405020304" pitchFamily="18" charset="0"/>
                <a:cs typeface="Times New Roman" panose="02020603050405020304" pitchFamily="18" charset="0"/>
              </a:rPr>
              <a:t>-551.315 KN</a:t>
            </a:r>
          </a:p>
        </p:txBody>
      </p:sp>
    </p:spTree>
    <p:extLst>
      <p:ext uri="{BB962C8B-B14F-4D97-AF65-F5344CB8AC3E}">
        <p14:creationId xmlns:p14="http://schemas.microsoft.com/office/powerpoint/2010/main" val="142425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6459629-7EE7-EB3E-737B-E33308D00CD0}"/>
              </a:ext>
            </a:extLst>
          </p:cNvPr>
          <p:cNvSpPr>
            <a:spLocks noGrp="1"/>
          </p:cNvSpPr>
          <p:nvPr>
            <p:ph type="title"/>
          </p:nvPr>
        </p:nvSpPr>
        <p:spPr>
          <a:xfrm>
            <a:off x="583101" y="1462269"/>
            <a:ext cx="2823919" cy="1868760"/>
          </a:xfrm>
        </p:spPr>
        <p:txBody>
          <a:bodyPr vert="horz" lIns="91440" tIns="45720" rIns="91440" bIns="0" rtlCol="0" anchor="b">
            <a:normAutofit/>
          </a:bodyPr>
          <a:lstStyle/>
          <a:p>
            <a:r>
              <a:rPr lang="en-US" sz="3300" dirty="0">
                <a:latin typeface="Times New Roman" panose="02020603050405020304" pitchFamily="18" charset="0"/>
                <a:cs typeface="Times New Roman" panose="02020603050405020304" pitchFamily="18" charset="0"/>
              </a:rPr>
              <a:t>MOMENT ABOUT HORIZANTAL AXIS</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A290BD0F-1F9C-72C3-59D6-3FD90C54E2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6600" y="1103645"/>
            <a:ext cx="5994066"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5D37D25-16A8-6301-93B3-5CEC3DD8200C}"/>
              </a:ext>
            </a:extLst>
          </p:cNvPr>
          <p:cNvSpPr txBox="1"/>
          <p:nvPr/>
        </p:nvSpPr>
        <p:spPr>
          <a:xfrm>
            <a:off x="583101" y="3824580"/>
            <a:ext cx="2823919" cy="1323439"/>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MAX VALUE :</a:t>
            </a:r>
          </a:p>
          <a:p>
            <a:r>
              <a:rPr lang="en-GB" sz="2000" dirty="0">
                <a:latin typeface="Times New Roman" panose="02020603050405020304" pitchFamily="18" charset="0"/>
                <a:cs typeface="Times New Roman" panose="02020603050405020304" pitchFamily="18" charset="0"/>
              </a:rPr>
              <a:t>3144.51 KN-M</a:t>
            </a:r>
          </a:p>
          <a:p>
            <a:r>
              <a:rPr lang="en-GB" sz="2000" dirty="0">
                <a:latin typeface="Times New Roman" panose="02020603050405020304" pitchFamily="18" charset="0"/>
                <a:cs typeface="Times New Roman" panose="02020603050405020304" pitchFamily="18" charset="0"/>
              </a:rPr>
              <a:t>MIN VALUE :</a:t>
            </a:r>
          </a:p>
          <a:p>
            <a:r>
              <a:rPr lang="en-GB" sz="2000" dirty="0">
                <a:latin typeface="Times New Roman" panose="02020603050405020304" pitchFamily="18" charset="0"/>
                <a:cs typeface="Times New Roman" panose="02020603050405020304" pitchFamily="18" charset="0"/>
              </a:rPr>
              <a:t>-915.8969 KN-M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45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55C7407-4129-852E-6CC7-B2C231721238}"/>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dirty="0">
                <a:latin typeface="Times New Roman" panose="02020603050405020304" pitchFamily="18" charset="0"/>
                <a:cs typeface="Times New Roman" panose="02020603050405020304" pitchFamily="18" charset="0"/>
              </a:rPr>
              <a:t>MOMENT ABOUT VERTICAL AXIS</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9FC8D0E2-6988-3DAD-5865-291C64C8FB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4373" y="1116345"/>
            <a:ext cx="5970921"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41F0EE-8A77-A8E0-D45A-2CD26C7568D5}"/>
              </a:ext>
            </a:extLst>
          </p:cNvPr>
          <p:cNvSpPr txBox="1"/>
          <p:nvPr/>
        </p:nvSpPr>
        <p:spPr>
          <a:xfrm>
            <a:off x="659301" y="3822700"/>
            <a:ext cx="2823919" cy="1323439"/>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MAX VALUE</a:t>
            </a:r>
          </a:p>
          <a:p>
            <a:r>
              <a:rPr lang="en-GB" sz="2000" dirty="0">
                <a:latin typeface="Times New Roman" panose="02020603050405020304" pitchFamily="18" charset="0"/>
                <a:cs typeface="Times New Roman" panose="02020603050405020304" pitchFamily="18" charset="0"/>
              </a:rPr>
              <a:t>1455.96 KN-M</a:t>
            </a:r>
          </a:p>
          <a:p>
            <a:r>
              <a:rPr lang="en-GB" sz="2000" dirty="0">
                <a:latin typeface="Times New Roman" panose="02020603050405020304" pitchFamily="18" charset="0"/>
                <a:cs typeface="Times New Roman" panose="02020603050405020304" pitchFamily="18" charset="0"/>
              </a:rPr>
              <a:t>MIN VALUE</a:t>
            </a:r>
          </a:p>
          <a:p>
            <a:r>
              <a:rPr lang="en-GB" sz="2000" dirty="0">
                <a:latin typeface="Times New Roman" panose="02020603050405020304" pitchFamily="18" charset="0"/>
                <a:cs typeface="Times New Roman" panose="02020603050405020304" pitchFamily="18" charset="0"/>
              </a:rPr>
              <a:t>-1486.074 KN-M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32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C901E-6871-D402-1151-EAE09753910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1BD4AB-5735-D3EE-0D9C-C883C0217E28}"/>
              </a:ext>
            </a:extLst>
          </p:cNvPr>
          <p:cNvSpPr>
            <a:spLocks noGrp="1"/>
          </p:cNvSpPr>
          <p:nvPr>
            <p:ph idx="1"/>
          </p:nvPr>
        </p:nvSpPr>
        <p:spPr/>
        <p:txBody>
          <a:bodyPr>
            <a:normAutofit fontScale="92500"/>
          </a:bodyPr>
          <a:lstStyle/>
          <a:p>
            <a:r>
              <a:rPr lang="en-GB" sz="2800" dirty="0">
                <a:latin typeface="Times New Roman" panose="02020603050405020304" pitchFamily="18" charset="0"/>
                <a:cs typeface="Times New Roman" panose="02020603050405020304" pitchFamily="18" charset="0"/>
              </a:rPr>
              <a:t>Design of bridge structures by T.R. Jagadeesh and M.A. Jayaram</a:t>
            </a:r>
          </a:p>
          <a:p>
            <a:r>
              <a:rPr lang="en-GB" sz="2800" dirty="0">
                <a:latin typeface="Times New Roman" panose="02020603050405020304" pitchFamily="18" charset="0"/>
                <a:cs typeface="Times New Roman" panose="02020603050405020304" pitchFamily="18" charset="0"/>
              </a:rPr>
              <a:t>Xu Chen , </a:t>
            </a:r>
            <a:r>
              <a:rPr lang="en-GB" sz="2800" dirty="0" err="1">
                <a:latin typeface="Times New Roman" panose="02020603050405020304" pitchFamily="18" charset="0"/>
                <a:cs typeface="Times New Roman" panose="02020603050405020304" pitchFamily="18" charset="0"/>
              </a:rPr>
              <a:t>Chunxiang</a:t>
            </a:r>
            <a:r>
              <a:rPr lang="en-GB" sz="2800" dirty="0">
                <a:latin typeface="Times New Roman" panose="02020603050405020304" pitchFamily="18" charset="0"/>
                <a:cs typeface="Times New Roman" panose="02020603050405020304" pitchFamily="18" charset="0"/>
              </a:rPr>
              <a:t> Li , (2020) “Seismic performance of tall pier bridges retrofitted with lead rubber bearings and rocking foundation.</a:t>
            </a:r>
          </a:p>
          <a:p>
            <a:r>
              <a:rPr lang="en-IN" sz="2800" dirty="0" err="1">
                <a:latin typeface="Times New Roman" panose="02020603050405020304" pitchFamily="18" charset="0"/>
                <a:cs typeface="Times New Roman" panose="02020603050405020304" pitchFamily="18" charset="0"/>
              </a:rPr>
              <a:t>Huy</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Binh</a:t>
            </a:r>
            <a:r>
              <a:rPr lang="en-IN" sz="2800" dirty="0">
                <a:latin typeface="Times New Roman" panose="02020603050405020304" pitchFamily="18" charset="0"/>
                <a:cs typeface="Times New Roman" panose="02020603050405020304" pitchFamily="18" charset="0"/>
              </a:rPr>
              <a:t> Pham , </a:t>
            </a:r>
            <a:r>
              <a:rPr lang="en-IN" sz="2800" dirty="0" err="1">
                <a:latin typeface="Times New Roman" panose="02020603050405020304" pitchFamily="18" charset="0"/>
                <a:cs typeface="Times New Roman" panose="02020603050405020304" pitchFamily="18" charset="0"/>
              </a:rPr>
              <a:t>Riadh</a:t>
            </a:r>
            <a:r>
              <a:rPr lang="en-IN" sz="2800" dirty="0">
                <a:latin typeface="Times New Roman" panose="02020603050405020304" pitchFamily="18" charset="0"/>
                <a:cs typeface="Times New Roman" panose="02020603050405020304" pitchFamily="18" charset="0"/>
              </a:rPr>
              <a:t> Al-</a:t>
            </a:r>
            <a:r>
              <a:rPr lang="en-IN" sz="2800" dirty="0" err="1">
                <a:latin typeface="Times New Roman" panose="02020603050405020304" pitchFamily="18" charset="0"/>
                <a:cs typeface="Times New Roman" panose="02020603050405020304" pitchFamily="18" charset="0"/>
              </a:rPr>
              <a:t>Mahaidi</a:t>
            </a:r>
            <a:r>
              <a:rPr lang="en-IN" sz="2800" dirty="0">
                <a:latin typeface="Times New Roman" panose="02020603050405020304" pitchFamily="18" charset="0"/>
                <a:cs typeface="Times New Roman" panose="02020603050405020304" pitchFamily="18" charset="0"/>
              </a:rPr>
              <a:t> ,(2008) “ </a:t>
            </a:r>
            <a:r>
              <a:rPr lang="en-IN" sz="2800" dirty="0" err="1">
                <a:latin typeface="Times New Roman" panose="02020603050405020304" pitchFamily="18" charset="0"/>
                <a:cs typeface="Times New Roman" panose="02020603050405020304" pitchFamily="18" charset="0"/>
              </a:rPr>
              <a:t>Reliablity</a:t>
            </a:r>
            <a:r>
              <a:rPr lang="en-IN" sz="2800" dirty="0">
                <a:latin typeface="Times New Roman" panose="02020603050405020304" pitchFamily="18" charset="0"/>
                <a:cs typeface="Times New Roman" panose="02020603050405020304" pitchFamily="18" charset="0"/>
              </a:rPr>
              <a:t> analysis of bridge beams retrofitted with fibre reinforced polymers”</a:t>
            </a:r>
            <a:endParaRPr lang="en-GB" sz="2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414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descr="Aerial view of a highway near the ocean">
            <a:extLst>
              <a:ext uri="{FF2B5EF4-FFF2-40B4-BE49-F238E27FC236}">
                <a16:creationId xmlns:a16="http://schemas.microsoft.com/office/drawing/2014/main" id="{F61E10BD-3FAA-0CDC-799E-0BF3323EE13D}"/>
              </a:ext>
            </a:extLst>
          </p:cNvPr>
          <p:cNvPicPr>
            <a:picLocks noChangeAspect="1"/>
          </p:cNvPicPr>
          <p:nvPr/>
        </p:nvPicPr>
        <p:blipFill rotWithShape="1">
          <a:blip r:embed="rId3"/>
          <a:srcRect t="11832" r="-1" b="13165"/>
          <a:stretch/>
        </p:blipFill>
        <p:spPr>
          <a:xfrm>
            <a:off x="20" y="10"/>
            <a:ext cx="12191675" cy="6857990"/>
          </a:xfrm>
          <a:prstGeom prst="rect">
            <a:avLst/>
          </a:prstGeom>
        </p:spPr>
      </p:pic>
      <p:sp>
        <p:nvSpPr>
          <p:cNvPr id="16" name="Rectangle 15">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6C3D2-5594-631B-29F1-69FF22313723}"/>
              </a:ext>
            </a:extLst>
          </p:cNvPr>
          <p:cNvSpPr>
            <a:spLocks noGrp="1"/>
          </p:cNvSpPr>
          <p:nvPr>
            <p:ph type="ctrTitle"/>
          </p:nvPr>
        </p:nvSpPr>
        <p:spPr>
          <a:xfrm>
            <a:off x="6094412" y="5239131"/>
            <a:ext cx="5279490" cy="960087"/>
          </a:xfrm>
        </p:spPr>
        <p:txBody>
          <a:bodyPr vert="horz" lIns="91440" tIns="45720" rIns="91440" bIns="45720" rtlCol="0" anchor="t">
            <a:normAutofit/>
          </a:bodyPr>
          <a:lstStyle/>
          <a:p>
            <a:r>
              <a:rPr lang="en-US" sz="3200">
                <a:solidFill>
                  <a:srgbClr val="FFFFFE"/>
                </a:solidFill>
              </a:rPr>
              <a:t>THANK YOU</a:t>
            </a:r>
          </a:p>
        </p:txBody>
      </p:sp>
      <p:cxnSp>
        <p:nvCxnSpPr>
          <p:cNvPr id="18" name="Straight Connector 17">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3DC3CE"/>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184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retched steel tapes in different lengths">
            <a:extLst>
              <a:ext uri="{FF2B5EF4-FFF2-40B4-BE49-F238E27FC236}">
                <a16:creationId xmlns:a16="http://schemas.microsoft.com/office/drawing/2014/main" id="{DEF4937A-5757-5F92-CA7A-37E1F4125D9A}"/>
              </a:ext>
            </a:extLst>
          </p:cNvPr>
          <p:cNvPicPr>
            <a:picLocks noChangeAspect="1"/>
          </p:cNvPicPr>
          <p:nvPr/>
        </p:nvPicPr>
        <p:blipFill rotWithShape="1">
          <a:blip r:embed="rId2">
            <a:alphaModFix amt="50000"/>
          </a:blip>
          <a:srcRect t="15412" r="-1" b="-1"/>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31CDA27-5F16-5A37-3BAA-653AEA9B454A}"/>
              </a:ext>
            </a:extLst>
          </p:cNvPr>
          <p:cNvSpPr>
            <a:spLocks noGrp="1"/>
          </p:cNvSpPr>
          <p:nvPr>
            <p:ph type="title"/>
          </p:nvPr>
        </p:nvSpPr>
        <p:spPr>
          <a:xfrm>
            <a:off x="1130271" y="1193800"/>
            <a:ext cx="3193050" cy="4699000"/>
          </a:xfrm>
        </p:spPr>
        <p:txBody>
          <a:bodyPr anchor="ctr">
            <a:normAutofit/>
          </a:bodyPr>
          <a:lstStyle/>
          <a:p>
            <a:r>
              <a:rPr lang="en-GB"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4E1F9B-C2F5-1138-C724-28120201A151}"/>
              </a:ext>
            </a:extLst>
          </p:cNvPr>
          <p:cNvSpPr>
            <a:spLocks noGrp="1"/>
          </p:cNvSpPr>
          <p:nvPr>
            <p:ph idx="1"/>
          </p:nvPr>
        </p:nvSpPr>
        <p:spPr>
          <a:xfrm>
            <a:off x="4976636" y="1193800"/>
            <a:ext cx="6085091" cy="4699000"/>
          </a:xfrm>
        </p:spPr>
        <p:txBody>
          <a:bodyPr anchor="ctr">
            <a:normAutofit/>
          </a:bodyPr>
          <a:lstStyle/>
          <a:p>
            <a:pPr>
              <a:lnSpc>
                <a:spcPct val="110000"/>
              </a:lnSpc>
            </a:pPr>
            <a:r>
              <a:rPr lang="en-GB" sz="1700" dirty="0">
                <a:latin typeface="Times New Roman" panose="02020603050405020304" pitchFamily="18" charset="0"/>
                <a:cs typeface="Times New Roman" panose="02020603050405020304" pitchFamily="18" charset="0"/>
              </a:rPr>
              <a:t>INTRODUCTION</a:t>
            </a:r>
          </a:p>
          <a:p>
            <a:pPr>
              <a:lnSpc>
                <a:spcPct val="110000"/>
              </a:lnSpc>
            </a:pPr>
            <a:r>
              <a:rPr lang="en-GB" sz="1700" dirty="0">
                <a:latin typeface="Times New Roman" panose="02020603050405020304" pitchFamily="18" charset="0"/>
                <a:cs typeface="Times New Roman" panose="02020603050405020304" pitchFamily="18" charset="0"/>
              </a:rPr>
              <a:t>BEARINGS &amp; IT’S TYPES</a:t>
            </a:r>
          </a:p>
          <a:p>
            <a:pPr>
              <a:lnSpc>
                <a:spcPct val="110000"/>
              </a:lnSpc>
            </a:pPr>
            <a:r>
              <a:rPr lang="en-GB" sz="1700" dirty="0">
                <a:latin typeface="Times New Roman" panose="02020603050405020304" pitchFamily="18" charset="0"/>
                <a:cs typeface="Times New Roman" panose="02020603050405020304" pitchFamily="18" charset="0"/>
              </a:rPr>
              <a:t>LITERATURE REVIEWS</a:t>
            </a:r>
          </a:p>
          <a:p>
            <a:pPr>
              <a:lnSpc>
                <a:spcPct val="110000"/>
              </a:lnSpc>
            </a:pPr>
            <a:r>
              <a:rPr lang="en-GB" sz="1700" dirty="0">
                <a:latin typeface="Times New Roman" panose="02020603050405020304" pitchFamily="18" charset="0"/>
                <a:cs typeface="Times New Roman" panose="02020603050405020304" pitchFamily="18" charset="0"/>
              </a:rPr>
              <a:t>DIMENSIONS OF A MODELLED BRIDGE</a:t>
            </a:r>
          </a:p>
          <a:p>
            <a:pPr>
              <a:lnSpc>
                <a:spcPct val="110000"/>
              </a:lnSpc>
            </a:pPr>
            <a:r>
              <a:rPr lang="en-GB" sz="1700" dirty="0">
                <a:latin typeface="Times New Roman" panose="02020603050405020304" pitchFamily="18" charset="0"/>
                <a:cs typeface="Times New Roman" panose="02020603050405020304" pitchFamily="18" charset="0"/>
              </a:rPr>
              <a:t>LIVE LOAD USED FOR ANALYSING THE BRIDGE</a:t>
            </a:r>
          </a:p>
          <a:p>
            <a:pPr>
              <a:lnSpc>
                <a:spcPct val="110000"/>
              </a:lnSpc>
            </a:pPr>
            <a:r>
              <a:rPr lang="en-US" sz="1700" dirty="0">
                <a:latin typeface="Times New Roman" panose="02020603050405020304" pitchFamily="18" charset="0"/>
                <a:cs typeface="Times New Roman" panose="02020603050405020304" pitchFamily="18" charset="0"/>
              </a:rPr>
              <a:t>SHEAR FORCE ALONG VERTICAL</a:t>
            </a:r>
            <a:r>
              <a:rPr lang="en-GB" sz="1700" dirty="0">
                <a:latin typeface="Times New Roman" panose="02020603050405020304" pitchFamily="18" charset="0"/>
                <a:cs typeface="Times New Roman" panose="02020603050405020304" pitchFamily="18" charset="0"/>
              </a:rPr>
              <a:t> AXIS</a:t>
            </a:r>
          </a:p>
          <a:p>
            <a:pPr>
              <a:lnSpc>
                <a:spcPct val="110000"/>
              </a:lnSpc>
            </a:pPr>
            <a:r>
              <a:rPr lang="en-US" sz="1700" dirty="0">
                <a:latin typeface="Times New Roman" panose="02020603050405020304" pitchFamily="18" charset="0"/>
                <a:cs typeface="Times New Roman" panose="02020603050405020304" pitchFamily="18" charset="0"/>
              </a:rPr>
              <a:t>MOMENT ABOUT VERTICAL AXIS</a:t>
            </a:r>
          </a:p>
          <a:p>
            <a:pPr>
              <a:lnSpc>
                <a:spcPct val="110000"/>
              </a:lnSpc>
            </a:pPr>
            <a:r>
              <a:rPr lang="en-US" sz="1700" dirty="0">
                <a:latin typeface="Times New Roman" panose="02020603050405020304" pitchFamily="18" charset="0"/>
                <a:cs typeface="Times New Roman" panose="02020603050405020304" pitchFamily="18" charset="0"/>
              </a:rPr>
              <a:t>MOMENT ABOUT HORIZANTAL AXIS</a:t>
            </a:r>
          </a:p>
          <a:p>
            <a:pPr>
              <a:lnSpc>
                <a:spcPct val="110000"/>
              </a:lnSpc>
            </a:pPr>
            <a:r>
              <a:rPr lang="en-GB" sz="1700" dirty="0">
                <a:latin typeface="Times New Roman" panose="02020603050405020304" pitchFamily="18" charset="0"/>
                <a:cs typeface="Times New Roman" panose="02020603050405020304" pitchFamily="18" charset="0"/>
              </a:rPr>
              <a:t>BRIDGE STRESS DISTRIBUTION SIMULATION</a:t>
            </a:r>
          </a:p>
          <a:p>
            <a:pPr>
              <a:lnSpc>
                <a:spcPct val="110000"/>
              </a:lnSpc>
            </a:pPr>
            <a:r>
              <a:rPr lang="en-GB" sz="1700" dirty="0">
                <a:latin typeface="Times New Roman" panose="02020603050405020304" pitchFamily="18" charset="0"/>
                <a:cs typeface="Times New Roman" panose="02020603050405020304" pitchFamily="18" charset="0"/>
              </a:rPr>
              <a:t>REFERENCES</a:t>
            </a:r>
            <a:endParaRPr lang="en-US" sz="1700" dirty="0">
              <a:latin typeface="Times New Roman" panose="02020603050405020304" pitchFamily="18" charset="0"/>
              <a:cs typeface="Times New Roman" panose="02020603050405020304" pitchFamily="18" charset="0"/>
            </a:endParaRPr>
          </a:p>
          <a:p>
            <a:pPr>
              <a:lnSpc>
                <a:spcPct val="110000"/>
              </a:lnSpc>
            </a:pPr>
            <a:endParaRPr lang="en-GB" sz="1700" dirty="0">
              <a:latin typeface="Times New Roman" panose="02020603050405020304" pitchFamily="18" charset="0"/>
              <a:cs typeface="Times New Roman" panose="02020603050405020304" pitchFamily="18" charset="0"/>
            </a:endParaRPr>
          </a:p>
          <a:p>
            <a:pPr>
              <a:lnSpc>
                <a:spcPct val="110000"/>
              </a:lnSpc>
            </a:pPr>
            <a:endParaRPr lang="en-IN" sz="1700" dirty="0">
              <a:latin typeface="Times New Roman" panose="02020603050405020304" pitchFamily="18" charset="0"/>
              <a:cs typeface="Times New Roman" panose="02020603050405020304" pitchFamily="18" charset="0"/>
            </a:endParaRP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0220228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12C0-0072-8A62-28DB-F85693E4554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022745-3E48-E24F-139E-AA4EBEB97CE4}"/>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Retrofitting is the cycle of expansion of new highlights to more established structures, legacy structures, bridges and so forth Retrofitting diminishes the weakness of harm of a current structure.</a:t>
            </a:r>
          </a:p>
          <a:p>
            <a:r>
              <a:rPr lang="en-GB" dirty="0">
                <a:latin typeface="Times New Roman" panose="02020603050405020304" pitchFamily="18" charset="0"/>
                <a:cs typeface="Times New Roman" panose="02020603050405020304" pitchFamily="18" charset="0"/>
              </a:rPr>
              <a:t>It expects to make a structure more impervious to stacking and seismic movement. </a:t>
            </a:r>
          </a:p>
          <a:p>
            <a:r>
              <a:rPr lang="en-GB" dirty="0">
                <a:latin typeface="Times New Roman" panose="02020603050405020304" pitchFamily="18" charset="0"/>
                <a:cs typeface="Times New Roman" panose="02020603050405020304" pitchFamily="18" charset="0"/>
              </a:rPr>
              <a:t>The retrofitting of bridge might be needed in every one of the parts or might be any of them: superstructure, bearings, substructure and foundations.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62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0960-BCDE-1091-421F-ACE40C901DA7}"/>
              </a:ext>
            </a:extLst>
          </p:cNvPr>
          <p:cNvSpPr>
            <a:spLocks noGrp="1"/>
          </p:cNvSpPr>
          <p:nvPr>
            <p:ph type="title"/>
          </p:nvPr>
        </p:nvSpPr>
        <p:spPr/>
        <p:txBody>
          <a:bodyPr/>
          <a:lstStyle/>
          <a:p>
            <a:pPr>
              <a:lnSpc>
                <a:spcPct val="150000"/>
              </a:lnSpc>
            </a:pPr>
            <a:r>
              <a:rPr lang="en-GB" dirty="0">
                <a:latin typeface="Times New Roman" panose="02020603050405020304" pitchFamily="18" charset="0"/>
                <a:cs typeface="Times New Roman" panose="02020603050405020304" pitchFamily="18" charset="0"/>
              </a:rPr>
              <a:t>bearings OF BRIDGE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6C49F4-0328-308A-330F-D9AAA1C1B60E}"/>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A bearing is a component of a bridge which provides a resting surface between bridge deck and the bridge piers/ Abutments.</a:t>
            </a:r>
          </a:p>
          <a:p>
            <a:r>
              <a:rPr lang="en-GB" dirty="0">
                <a:latin typeface="Times New Roman" panose="02020603050405020304" pitchFamily="18" charset="0"/>
                <a:cs typeface="Times New Roman" panose="02020603050405020304" pitchFamily="18" charset="0"/>
              </a:rPr>
              <a:t>A bridge bearing carries the loads and movement in both horizontal and vertical directions from the bridge superstructure and transfers the loads to the bridge abutments and piers.</a:t>
            </a:r>
          </a:p>
          <a:p>
            <a:r>
              <a:rPr lang="en-GB" dirty="0">
                <a:latin typeface="Times New Roman" panose="02020603050405020304" pitchFamily="18" charset="0"/>
                <a:cs typeface="Times New Roman" panose="02020603050405020304" pitchFamily="18" charset="0"/>
              </a:rPr>
              <a:t>The most popular bearings are Elastomeric bridge bearings used.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46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4FA9-79F0-2411-B29B-3D1EE72FB47B}"/>
              </a:ext>
            </a:extLst>
          </p:cNvPr>
          <p:cNvSpPr>
            <a:spLocks noGrp="1"/>
          </p:cNvSpPr>
          <p:nvPr>
            <p:ph type="title"/>
          </p:nvPr>
        </p:nvSpPr>
        <p:spPr/>
        <p:txBody>
          <a:bodyPr/>
          <a:lstStyle/>
          <a:p>
            <a:pPr>
              <a:lnSpc>
                <a:spcPct val="150000"/>
              </a:lnSpc>
            </a:pPr>
            <a:r>
              <a:rPr lang="en-GB" dirty="0">
                <a:latin typeface="Times New Roman" panose="02020603050405020304" pitchFamily="18" charset="0"/>
                <a:cs typeface="Times New Roman" panose="02020603050405020304" pitchFamily="18" charset="0"/>
              </a:rPr>
              <a:t>Types of bearings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E0FE9C-B164-A08E-7A0B-0B7E547BB7C5}"/>
              </a:ext>
            </a:extLst>
          </p:cNvPr>
          <p:cNvSpPr>
            <a:spLocks noGrp="1"/>
          </p:cNvSpPr>
          <p:nvPr>
            <p:ph idx="1"/>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Roller bearings</a:t>
            </a:r>
            <a:r>
              <a:rPr lang="en-IN"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this type of bearing longitudinal movement is allowed and rotation, transverse movement is to be prevented. </a:t>
            </a:r>
            <a:endParaRPr lang="en-IN" dirty="0">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Elastomeric bearing</a:t>
            </a:r>
            <a:r>
              <a:rPr lang="en-IN" dirty="0">
                <a:latin typeface="Times New Roman" panose="02020603050405020304" pitchFamily="18" charset="0"/>
                <a:cs typeface="Times New Roman" panose="02020603050405020304" pitchFamily="18" charset="0"/>
              </a:rPr>
              <a:t>:- Elastomeric bearing </a:t>
            </a:r>
            <a:r>
              <a:rPr lang="en-GB" dirty="0">
                <a:latin typeface="Times New Roman" panose="02020603050405020304" pitchFamily="18" charset="0"/>
                <a:cs typeface="Times New Roman" panose="02020603050405020304" pitchFamily="18" charset="0"/>
              </a:rPr>
              <a:t>are generally plain elastomeric pads with steel sheet reinforcement depending on design.</a:t>
            </a:r>
            <a:endParaRPr lang="en-IN" dirty="0">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Fixed or Clamped bearings</a:t>
            </a:r>
            <a:r>
              <a:rPr lang="en-IN"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This type of bearing allows rotation but no longitudinal or transverse movement.</a:t>
            </a:r>
            <a:endParaRPr lang="en-IN" dirty="0">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Hinged or pinned bearing</a:t>
            </a:r>
            <a:r>
              <a:rPr lang="en-IN"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this type of bearing rotational movement is permitted and longitudinal movement is prevented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09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6FE1E6-1155-46CD-9113-BC03DDD53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0DFCE9-814C-46CF-8B54-3DF7C405D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9E1B8F1-EBFE-2279-33B7-11A4EC9C879F}"/>
              </a:ext>
            </a:extLst>
          </p:cNvPr>
          <p:cNvSpPr>
            <a:spLocks noGrp="1"/>
          </p:cNvSpPr>
          <p:nvPr>
            <p:ph type="title"/>
          </p:nvPr>
        </p:nvSpPr>
        <p:spPr>
          <a:xfrm>
            <a:off x="1451581" y="5008500"/>
            <a:ext cx="9603272" cy="960755"/>
          </a:xfrm>
        </p:spPr>
        <p:txBody>
          <a:bodyPr anchor="t">
            <a:normAutofit/>
          </a:bodyPr>
          <a:lstStyle/>
          <a:p>
            <a:r>
              <a:rPr lang="en-GB" dirty="0"/>
              <a:t>Literature reviews</a:t>
            </a:r>
            <a:endParaRPr lang="en-IN" dirty="0"/>
          </a:p>
        </p:txBody>
      </p:sp>
      <p:cxnSp>
        <p:nvCxnSpPr>
          <p:cNvPr id="13" name="Straight Connector 12">
            <a:extLst>
              <a:ext uri="{FF2B5EF4-FFF2-40B4-BE49-F238E27FC236}">
                <a16:creationId xmlns:a16="http://schemas.microsoft.com/office/drawing/2014/main" id="{34EA8DE4-CCC2-431B-8C80-EA90145DB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4CB4C886-8576-4974-AB93-DE953D243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15050"/>
            <a:ext cx="12192000" cy="742950"/>
          </a:xfrm>
          <a:prstGeom prst="rect">
            <a:avLst/>
          </a:prstGeom>
        </p:spPr>
      </p:pic>
      <p:cxnSp>
        <p:nvCxnSpPr>
          <p:cNvPr id="17" name="Straight Connector 16">
            <a:extLst>
              <a:ext uri="{FF2B5EF4-FFF2-40B4-BE49-F238E27FC236}">
                <a16:creationId xmlns:a16="http://schemas.microsoft.com/office/drawing/2014/main" id="{9F386762-7F04-4308-9C63-5F9B6DD515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6F7E407A-6098-08C2-C519-4B674418028E}"/>
              </a:ext>
            </a:extLst>
          </p:cNvPr>
          <p:cNvGraphicFramePr>
            <a:graphicFrameLocks noGrp="1"/>
          </p:cNvGraphicFramePr>
          <p:nvPr>
            <p:ph idx="1"/>
            <p:extLst>
              <p:ext uri="{D42A27DB-BD31-4B8C-83A1-F6EECF244321}">
                <p14:modId xmlns:p14="http://schemas.microsoft.com/office/powerpoint/2010/main" val="3139173593"/>
              </p:ext>
            </p:extLst>
          </p:nvPr>
        </p:nvGraphicFramePr>
        <p:xfrm>
          <a:off x="28280" y="71121"/>
          <a:ext cx="12163414" cy="4417610"/>
        </p:xfrm>
        <a:graphic>
          <a:graphicData uri="http://schemas.openxmlformats.org/drawingml/2006/table">
            <a:tbl>
              <a:tblPr firstRow="1" bandRow="1">
                <a:tableStyleId>{5C22544A-7EE6-4342-B048-85BDC9FD1C3A}</a:tableStyleId>
              </a:tblPr>
              <a:tblGrid>
                <a:gridCol w="847577">
                  <a:extLst>
                    <a:ext uri="{9D8B030D-6E8A-4147-A177-3AD203B41FA5}">
                      <a16:colId xmlns:a16="http://schemas.microsoft.com/office/drawing/2014/main" val="3211780310"/>
                    </a:ext>
                  </a:extLst>
                </a:gridCol>
                <a:gridCol w="1281344">
                  <a:extLst>
                    <a:ext uri="{9D8B030D-6E8A-4147-A177-3AD203B41FA5}">
                      <a16:colId xmlns:a16="http://schemas.microsoft.com/office/drawing/2014/main" val="1495885796"/>
                    </a:ext>
                  </a:extLst>
                </a:gridCol>
                <a:gridCol w="1592219">
                  <a:extLst>
                    <a:ext uri="{9D8B030D-6E8A-4147-A177-3AD203B41FA5}">
                      <a16:colId xmlns:a16="http://schemas.microsoft.com/office/drawing/2014/main" val="1934842011"/>
                    </a:ext>
                  </a:extLst>
                </a:gridCol>
                <a:gridCol w="4025151">
                  <a:extLst>
                    <a:ext uri="{9D8B030D-6E8A-4147-A177-3AD203B41FA5}">
                      <a16:colId xmlns:a16="http://schemas.microsoft.com/office/drawing/2014/main" val="2526486987"/>
                    </a:ext>
                  </a:extLst>
                </a:gridCol>
                <a:gridCol w="4417123">
                  <a:extLst>
                    <a:ext uri="{9D8B030D-6E8A-4147-A177-3AD203B41FA5}">
                      <a16:colId xmlns:a16="http://schemas.microsoft.com/office/drawing/2014/main" val="3743303557"/>
                    </a:ext>
                  </a:extLst>
                </a:gridCol>
              </a:tblGrid>
              <a:tr h="454282">
                <a:tc>
                  <a:txBody>
                    <a:bodyPr/>
                    <a:lstStyle/>
                    <a:p>
                      <a:r>
                        <a:rPr lang="en-GB" sz="1500"/>
                        <a:t>S.No</a:t>
                      </a:r>
                      <a:endParaRPr lang="en-IN" sz="1500"/>
                    </a:p>
                  </a:txBody>
                  <a:tcPr marL="76665" marR="76665" marT="38332" marB="38332"/>
                </a:tc>
                <a:tc>
                  <a:txBody>
                    <a:bodyPr/>
                    <a:lstStyle/>
                    <a:p>
                      <a:r>
                        <a:rPr lang="en-GB" sz="1500"/>
                        <a:t>DATE</a:t>
                      </a:r>
                      <a:endParaRPr lang="en-IN" sz="1500"/>
                    </a:p>
                  </a:txBody>
                  <a:tcPr marL="76665" marR="76665" marT="38332" marB="38332"/>
                </a:tc>
                <a:tc>
                  <a:txBody>
                    <a:bodyPr/>
                    <a:lstStyle/>
                    <a:p>
                      <a:r>
                        <a:rPr lang="en-GB" sz="1500" dirty="0"/>
                        <a:t>AUTHOR’S</a:t>
                      </a:r>
                      <a:endParaRPr lang="en-IN" sz="1500" dirty="0"/>
                    </a:p>
                  </a:txBody>
                  <a:tcPr marL="76665" marR="76665" marT="38332" marB="38332"/>
                </a:tc>
                <a:tc>
                  <a:txBody>
                    <a:bodyPr/>
                    <a:lstStyle/>
                    <a:p>
                      <a:r>
                        <a:rPr lang="en-GB" sz="1500"/>
                        <a:t>TITLE</a:t>
                      </a:r>
                      <a:endParaRPr lang="en-IN" sz="1500"/>
                    </a:p>
                  </a:txBody>
                  <a:tcPr marL="76665" marR="76665" marT="38332" marB="38332"/>
                </a:tc>
                <a:tc>
                  <a:txBody>
                    <a:bodyPr/>
                    <a:lstStyle/>
                    <a:p>
                      <a:r>
                        <a:rPr lang="en-GB" sz="1500" dirty="0"/>
                        <a:t>REMARK’S</a:t>
                      </a:r>
                      <a:endParaRPr lang="en-IN" sz="1500" dirty="0"/>
                    </a:p>
                  </a:txBody>
                  <a:tcPr marL="76665" marR="76665" marT="38332" marB="38332"/>
                </a:tc>
                <a:extLst>
                  <a:ext uri="{0D108BD9-81ED-4DB2-BD59-A6C34878D82A}">
                    <a16:rowId xmlns:a16="http://schemas.microsoft.com/office/drawing/2014/main" val="3216451102"/>
                  </a:ext>
                </a:extLst>
              </a:tr>
              <a:tr h="1303156">
                <a:tc>
                  <a:txBody>
                    <a:bodyPr/>
                    <a:lstStyle/>
                    <a:p>
                      <a:r>
                        <a:rPr lang="en-GB" sz="1500" dirty="0">
                          <a:latin typeface="Times New Roman" panose="02020603050405020304" pitchFamily="18" charset="0"/>
                          <a:cs typeface="Times New Roman" panose="02020603050405020304" pitchFamily="18" charset="0"/>
                        </a:rPr>
                        <a:t>1</a:t>
                      </a:r>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r>
                        <a:rPr lang="en-GB" sz="1500" dirty="0">
                          <a:latin typeface="Times New Roman" panose="02020603050405020304" pitchFamily="18" charset="0"/>
                          <a:cs typeface="Times New Roman" panose="02020603050405020304" pitchFamily="18" charset="0"/>
                        </a:rPr>
                        <a:t>1/6/2020</a:t>
                      </a:r>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r>
                        <a:rPr lang="en-GB" sz="1500" b="1" dirty="0">
                          <a:latin typeface="Times New Roman" panose="02020603050405020304" pitchFamily="18" charset="0"/>
                          <a:cs typeface="Times New Roman" panose="02020603050405020304" pitchFamily="18" charset="0"/>
                        </a:rPr>
                        <a:t>Xu Chen , </a:t>
                      </a:r>
                      <a:r>
                        <a:rPr lang="en-GB" sz="1500" b="1" dirty="0" err="1">
                          <a:latin typeface="Times New Roman" panose="02020603050405020304" pitchFamily="18" charset="0"/>
                          <a:cs typeface="Times New Roman" panose="02020603050405020304" pitchFamily="18" charset="0"/>
                        </a:rPr>
                        <a:t>Chunxiang</a:t>
                      </a:r>
                      <a:r>
                        <a:rPr lang="en-GB" sz="1500" b="1" dirty="0">
                          <a:latin typeface="Times New Roman" panose="02020603050405020304" pitchFamily="18" charset="0"/>
                          <a:cs typeface="Times New Roman" panose="02020603050405020304" pitchFamily="18" charset="0"/>
                        </a:rPr>
                        <a:t> Li</a:t>
                      </a:r>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r>
                        <a:rPr lang="en-GB" sz="1500" b="1">
                          <a:latin typeface="Times New Roman" panose="02020603050405020304" pitchFamily="18" charset="0"/>
                          <a:cs typeface="Times New Roman" panose="02020603050405020304" pitchFamily="18" charset="0"/>
                        </a:rPr>
                        <a:t>Seismic performance of tall pier bridges retrofitted with lead rubber bearings and rocking foundation</a:t>
                      </a:r>
                      <a:endParaRPr lang="en-IN" sz="1500">
                        <a:latin typeface="Times New Roman" panose="02020603050405020304" pitchFamily="18" charset="0"/>
                        <a:cs typeface="Times New Roman" panose="02020603050405020304" pitchFamily="18" charset="0"/>
                      </a:endParaRPr>
                    </a:p>
                  </a:txBody>
                  <a:tcPr marL="76665" marR="76665" marT="38332" marB="38332"/>
                </a:tc>
                <a:tc>
                  <a:txBody>
                    <a:bodyPr/>
                    <a:lstStyle/>
                    <a:p>
                      <a:r>
                        <a:rPr lang="en-GB" sz="1500">
                          <a:latin typeface="Times New Roman" panose="02020603050405020304" pitchFamily="18" charset="0"/>
                          <a:cs typeface="Times New Roman" panose="02020603050405020304" pitchFamily="18" charset="0"/>
                        </a:rPr>
                        <a:t>1. This paper discuss about the superstructure of  bridge is truly situated on flexible bearing without proper maintenance, and the is a high chance of earth quake in this region</a:t>
                      </a:r>
                      <a:endParaRPr lang="en-GB" sz="1500" b="1">
                        <a:latin typeface="Times New Roman" panose="02020603050405020304" pitchFamily="18" charset="0"/>
                        <a:cs typeface="Times New Roman" panose="02020603050405020304" pitchFamily="18" charset="0"/>
                      </a:endParaRPr>
                    </a:p>
                    <a:p>
                      <a:r>
                        <a:rPr lang="en-GB" sz="1500">
                          <a:latin typeface="Times New Roman" panose="02020603050405020304" pitchFamily="18" charset="0"/>
                          <a:cs typeface="Times New Roman" panose="02020603050405020304" pitchFamily="18" charset="0"/>
                        </a:rPr>
                        <a:t>2.The model bridge is retrofitted with lead versatile bearing (LRBs) and rocking foundations</a:t>
                      </a:r>
                      <a:endParaRPr lang="en-IN" sz="1500">
                        <a:latin typeface="Times New Roman" panose="02020603050405020304" pitchFamily="18" charset="0"/>
                        <a:cs typeface="Times New Roman" panose="02020603050405020304" pitchFamily="18" charset="0"/>
                      </a:endParaRPr>
                    </a:p>
                  </a:txBody>
                  <a:tcPr marL="76665" marR="76665" marT="38332" marB="38332"/>
                </a:tc>
                <a:extLst>
                  <a:ext uri="{0D108BD9-81ED-4DB2-BD59-A6C34878D82A}">
                    <a16:rowId xmlns:a16="http://schemas.microsoft.com/office/drawing/2014/main" val="577359435"/>
                  </a:ext>
                </a:extLst>
              </a:tr>
              <a:tr h="2208357">
                <a:tc>
                  <a:txBody>
                    <a:bodyPr/>
                    <a:lstStyle/>
                    <a:p>
                      <a:r>
                        <a:rPr lang="en-GB" sz="1500" dirty="0">
                          <a:latin typeface="Times New Roman" panose="02020603050405020304" pitchFamily="18" charset="0"/>
                          <a:cs typeface="Times New Roman" panose="02020603050405020304" pitchFamily="18" charset="0"/>
                        </a:rPr>
                        <a:t>2</a:t>
                      </a:r>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r>
                        <a:rPr lang="en-GB" sz="1500" dirty="0">
                          <a:latin typeface="Times New Roman" panose="02020603050405020304" pitchFamily="18" charset="0"/>
                          <a:cs typeface="Times New Roman" panose="02020603050405020304" pitchFamily="18" charset="0"/>
                        </a:rPr>
                        <a:t>9/7/2003</a:t>
                      </a:r>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r>
                        <a:rPr lang="en-GB" sz="1600" b="1" dirty="0">
                          <a:latin typeface="Times New Roman" panose="02020603050405020304" pitchFamily="18" charset="0"/>
                          <a:cs typeface="Times New Roman" panose="02020603050405020304" pitchFamily="18" charset="0"/>
                        </a:rPr>
                        <a:t>M. </a:t>
                      </a:r>
                      <a:r>
                        <a:rPr lang="en-GB" sz="1600" b="1" dirty="0" err="1">
                          <a:latin typeface="Times New Roman" panose="02020603050405020304" pitchFamily="18" charset="0"/>
                          <a:cs typeface="Times New Roman" panose="02020603050405020304" pitchFamily="18" charset="0"/>
                        </a:rPr>
                        <a:t>Dicleli</a:t>
                      </a:r>
                      <a:r>
                        <a:rPr lang="en-GB" sz="1600" b="1" dirty="0">
                          <a:latin typeface="Times New Roman" panose="02020603050405020304" pitchFamily="18" charset="0"/>
                          <a:cs typeface="Times New Roman" panose="02020603050405020304" pitchFamily="18" charset="0"/>
                        </a:rPr>
                        <a:t> , M.Y. Mansour</a:t>
                      </a:r>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atin typeface="Times New Roman" panose="02020603050405020304" pitchFamily="18" charset="0"/>
                          <a:cs typeface="Times New Roman" panose="02020603050405020304" pitchFamily="18" charset="0"/>
                        </a:rPr>
                        <a:t>Seismic retrofitting of highway bridges in Illinois using friction pendulum seismic isolation bearings and modelling procedures</a:t>
                      </a:r>
                    </a:p>
                    <a:p>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r>
                        <a:rPr lang="en-GB" sz="1600" dirty="0">
                          <a:latin typeface="Times New Roman" panose="02020603050405020304" pitchFamily="18" charset="0"/>
                          <a:cs typeface="Times New Roman" panose="02020603050405020304" pitchFamily="18" charset="0"/>
                        </a:rPr>
                        <a:t>1. In this paper, the moderate and essential capability of friction pendulum </a:t>
                      </a:r>
                      <a:r>
                        <a:rPr lang="en-GB" sz="1600" dirty="0" err="1">
                          <a:latin typeface="Times New Roman" panose="02020603050405020304" pitchFamily="18" charset="0"/>
                          <a:cs typeface="Times New Roman" panose="02020603050405020304" pitchFamily="18" charset="0"/>
                        </a:rPr>
                        <a:t>seIsmic</a:t>
                      </a:r>
                      <a:r>
                        <a:rPr lang="en-GB" sz="1600" dirty="0">
                          <a:latin typeface="Times New Roman" panose="02020603050405020304" pitchFamily="18" charset="0"/>
                          <a:cs typeface="Times New Roman" panose="02020603050405020304" pitchFamily="18" charset="0"/>
                        </a:rPr>
                        <a:t> isolation bearings(FPB) for retrofitting regular seismically ineffective bridges in Illinois.</a:t>
                      </a:r>
                    </a:p>
                    <a:p>
                      <a:r>
                        <a:rPr lang="en-GB" sz="1600" dirty="0">
                          <a:latin typeface="Times New Roman" panose="02020603050405020304" pitchFamily="18" charset="0"/>
                          <a:cs typeface="Times New Roman" panose="02020603050405020304" pitchFamily="18" charset="0"/>
                        </a:rPr>
                        <a:t>2. He decided seismic solicitations were differentiated and the surveyed furthest reaches of the bridge sections to choose those that should be retrofitted. It was found that the heading, wingwalls and pier foundations of the considered normal bridge should be retrofitted</a:t>
                      </a:r>
                      <a:endParaRPr lang="en-IN" sz="1500" dirty="0">
                        <a:latin typeface="Times New Roman" panose="02020603050405020304" pitchFamily="18" charset="0"/>
                        <a:cs typeface="Times New Roman" panose="02020603050405020304" pitchFamily="18" charset="0"/>
                      </a:endParaRPr>
                    </a:p>
                  </a:txBody>
                  <a:tcPr marL="76665" marR="76665" marT="38332" marB="38332"/>
                </a:tc>
                <a:extLst>
                  <a:ext uri="{0D108BD9-81ED-4DB2-BD59-A6C34878D82A}">
                    <a16:rowId xmlns:a16="http://schemas.microsoft.com/office/drawing/2014/main" val="2374494613"/>
                  </a:ext>
                </a:extLst>
              </a:tr>
            </a:tbl>
          </a:graphicData>
        </a:graphic>
      </p:graphicFrame>
    </p:spTree>
    <p:extLst>
      <p:ext uri="{BB962C8B-B14F-4D97-AF65-F5344CB8AC3E}">
        <p14:creationId xmlns:p14="http://schemas.microsoft.com/office/powerpoint/2010/main" val="378771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B8F1-EBFE-2279-33B7-11A4EC9C879F}"/>
              </a:ext>
            </a:extLst>
          </p:cNvPr>
          <p:cNvSpPr>
            <a:spLocks noGrp="1"/>
          </p:cNvSpPr>
          <p:nvPr>
            <p:ph type="title"/>
          </p:nvPr>
        </p:nvSpPr>
        <p:spPr>
          <a:xfrm>
            <a:off x="1451581" y="5008500"/>
            <a:ext cx="9603272" cy="960755"/>
          </a:xfrm>
        </p:spPr>
        <p:txBody>
          <a:bodyPr anchor="t">
            <a:normAutofit/>
          </a:bodyPr>
          <a:lstStyle/>
          <a:p>
            <a:r>
              <a:rPr lang="en-GB" dirty="0"/>
              <a:t>Literature reviews</a:t>
            </a:r>
            <a:endParaRPr lang="en-IN" dirty="0"/>
          </a:p>
        </p:txBody>
      </p:sp>
      <p:graphicFrame>
        <p:nvGraphicFramePr>
          <p:cNvPr id="4" name="Table 4">
            <a:extLst>
              <a:ext uri="{FF2B5EF4-FFF2-40B4-BE49-F238E27FC236}">
                <a16:creationId xmlns:a16="http://schemas.microsoft.com/office/drawing/2014/main" id="{6F7E407A-6098-08C2-C519-4B674418028E}"/>
              </a:ext>
            </a:extLst>
          </p:cNvPr>
          <p:cNvGraphicFramePr>
            <a:graphicFrameLocks noGrp="1"/>
          </p:cNvGraphicFramePr>
          <p:nvPr>
            <p:ph idx="1"/>
            <p:extLst>
              <p:ext uri="{D42A27DB-BD31-4B8C-83A1-F6EECF244321}">
                <p14:modId xmlns:p14="http://schemas.microsoft.com/office/powerpoint/2010/main" val="337375223"/>
              </p:ext>
            </p:extLst>
          </p:nvPr>
        </p:nvGraphicFramePr>
        <p:xfrm>
          <a:off x="28280" y="71122"/>
          <a:ext cx="12163414" cy="4651707"/>
        </p:xfrm>
        <a:graphic>
          <a:graphicData uri="http://schemas.openxmlformats.org/drawingml/2006/table">
            <a:tbl>
              <a:tblPr firstRow="1" bandRow="1">
                <a:tableStyleId>{5C22544A-7EE6-4342-B048-85BDC9FD1C3A}</a:tableStyleId>
              </a:tblPr>
              <a:tblGrid>
                <a:gridCol w="847577">
                  <a:extLst>
                    <a:ext uri="{9D8B030D-6E8A-4147-A177-3AD203B41FA5}">
                      <a16:colId xmlns:a16="http://schemas.microsoft.com/office/drawing/2014/main" val="3211780310"/>
                    </a:ext>
                  </a:extLst>
                </a:gridCol>
                <a:gridCol w="1281344">
                  <a:extLst>
                    <a:ext uri="{9D8B030D-6E8A-4147-A177-3AD203B41FA5}">
                      <a16:colId xmlns:a16="http://schemas.microsoft.com/office/drawing/2014/main" val="1495885796"/>
                    </a:ext>
                  </a:extLst>
                </a:gridCol>
                <a:gridCol w="1592219">
                  <a:extLst>
                    <a:ext uri="{9D8B030D-6E8A-4147-A177-3AD203B41FA5}">
                      <a16:colId xmlns:a16="http://schemas.microsoft.com/office/drawing/2014/main" val="1934842011"/>
                    </a:ext>
                  </a:extLst>
                </a:gridCol>
                <a:gridCol w="4025151">
                  <a:extLst>
                    <a:ext uri="{9D8B030D-6E8A-4147-A177-3AD203B41FA5}">
                      <a16:colId xmlns:a16="http://schemas.microsoft.com/office/drawing/2014/main" val="2526486987"/>
                    </a:ext>
                  </a:extLst>
                </a:gridCol>
                <a:gridCol w="4417123">
                  <a:extLst>
                    <a:ext uri="{9D8B030D-6E8A-4147-A177-3AD203B41FA5}">
                      <a16:colId xmlns:a16="http://schemas.microsoft.com/office/drawing/2014/main" val="3743303557"/>
                    </a:ext>
                  </a:extLst>
                </a:gridCol>
              </a:tblGrid>
              <a:tr h="456068">
                <a:tc>
                  <a:txBody>
                    <a:bodyPr/>
                    <a:lstStyle/>
                    <a:p>
                      <a:r>
                        <a:rPr lang="en-GB" sz="1500"/>
                        <a:t>S.No</a:t>
                      </a:r>
                      <a:endParaRPr lang="en-IN" sz="1500"/>
                    </a:p>
                  </a:txBody>
                  <a:tcPr marL="76665" marR="76665" marT="38332" marB="38332"/>
                </a:tc>
                <a:tc>
                  <a:txBody>
                    <a:bodyPr/>
                    <a:lstStyle/>
                    <a:p>
                      <a:r>
                        <a:rPr lang="en-GB" sz="1500" dirty="0"/>
                        <a:t>DATE</a:t>
                      </a:r>
                      <a:endParaRPr lang="en-IN" sz="1500" dirty="0"/>
                    </a:p>
                  </a:txBody>
                  <a:tcPr marL="76665" marR="76665" marT="38332" marB="38332"/>
                </a:tc>
                <a:tc>
                  <a:txBody>
                    <a:bodyPr/>
                    <a:lstStyle/>
                    <a:p>
                      <a:r>
                        <a:rPr lang="en-GB" sz="1500"/>
                        <a:t>AUTHORS</a:t>
                      </a:r>
                      <a:endParaRPr lang="en-IN" sz="1500"/>
                    </a:p>
                  </a:txBody>
                  <a:tcPr marL="76665" marR="76665" marT="38332" marB="38332"/>
                </a:tc>
                <a:tc>
                  <a:txBody>
                    <a:bodyPr/>
                    <a:lstStyle/>
                    <a:p>
                      <a:r>
                        <a:rPr lang="en-GB" sz="1500"/>
                        <a:t>TITLE</a:t>
                      </a:r>
                      <a:endParaRPr lang="en-IN" sz="1500"/>
                    </a:p>
                  </a:txBody>
                  <a:tcPr marL="76665" marR="76665" marT="38332" marB="38332"/>
                </a:tc>
                <a:tc>
                  <a:txBody>
                    <a:bodyPr/>
                    <a:lstStyle/>
                    <a:p>
                      <a:r>
                        <a:rPr lang="en-GB" sz="1500"/>
                        <a:t>REMARKS</a:t>
                      </a:r>
                      <a:endParaRPr lang="en-IN" sz="1500"/>
                    </a:p>
                  </a:txBody>
                  <a:tcPr marL="76665" marR="76665" marT="38332" marB="38332"/>
                </a:tc>
                <a:extLst>
                  <a:ext uri="{0D108BD9-81ED-4DB2-BD59-A6C34878D82A}">
                    <a16:rowId xmlns:a16="http://schemas.microsoft.com/office/drawing/2014/main" val="3216451102"/>
                  </a:ext>
                </a:extLst>
              </a:tr>
              <a:tr h="1978600">
                <a:tc>
                  <a:txBody>
                    <a:bodyPr/>
                    <a:lstStyle/>
                    <a:p>
                      <a:r>
                        <a:rPr lang="en-GB" sz="1500" dirty="0">
                          <a:latin typeface="Times New Roman" panose="02020603050405020304" pitchFamily="18" charset="0"/>
                          <a:cs typeface="Times New Roman" panose="02020603050405020304" pitchFamily="18" charset="0"/>
                        </a:rPr>
                        <a:t>3</a:t>
                      </a:r>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15/08/2019</a:t>
                      </a:r>
                    </a:p>
                    <a:p>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Muhammad Fawad , K. Kalman , R.A. </a:t>
                      </a:r>
                      <a:r>
                        <a:rPr lang="en-IN" sz="1600" dirty="0" err="1">
                          <a:latin typeface="Times New Roman" panose="02020603050405020304" pitchFamily="18" charset="0"/>
                          <a:cs typeface="Times New Roman" panose="02020603050405020304" pitchFamily="18" charset="0"/>
                        </a:rPr>
                        <a:t>Khushnood</a:t>
                      </a:r>
                      <a:r>
                        <a:rPr lang="en-IN" sz="1600" dirty="0">
                          <a:latin typeface="Times New Roman" panose="02020603050405020304" pitchFamily="18" charset="0"/>
                          <a:cs typeface="Times New Roman" panose="02020603050405020304" pitchFamily="18" charset="0"/>
                        </a:rPr>
                        <a:t> , Muhammad Usman </a:t>
                      </a:r>
                    </a:p>
                    <a:p>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Times New Roman" panose="02020603050405020304" pitchFamily="18" charset="0"/>
                          <a:cs typeface="Times New Roman" panose="02020603050405020304" pitchFamily="18" charset="0"/>
                        </a:rPr>
                        <a:t>Retrofitting of damaged reinforced concrete bridge structure</a:t>
                      </a:r>
                      <a:endParaRPr lang="en-IN" sz="16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r>
                        <a:rPr lang="en-GB" sz="1600" dirty="0">
                          <a:latin typeface="Times New Roman" panose="02020603050405020304" pitchFamily="18" charset="0"/>
                          <a:cs typeface="Times New Roman" panose="02020603050405020304" pitchFamily="18" charset="0"/>
                        </a:rPr>
                        <a:t>1. An reliable issue of a current 50 years old regular box-support bridge (Hungary) of 138m length, is damaged .</a:t>
                      </a:r>
                    </a:p>
                    <a:p>
                      <a:r>
                        <a:rPr lang="en-GB" sz="1600" dirty="0">
                          <a:latin typeface="Times New Roman" panose="02020603050405020304" pitchFamily="18" charset="0"/>
                          <a:cs typeface="Times New Roman" panose="02020603050405020304" pitchFamily="18" charset="0"/>
                        </a:rPr>
                        <a:t>2.  In the current assessment of bridge, steel plate bracing and FRP strip revitalizing/retrofitting have been suggested</a:t>
                      </a:r>
                      <a:endParaRPr lang="en-IN" sz="1500" dirty="0">
                        <a:latin typeface="Times New Roman" panose="02020603050405020304" pitchFamily="18" charset="0"/>
                        <a:cs typeface="Times New Roman" panose="02020603050405020304" pitchFamily="18" charset="0"/>
                      </a:endParaRPr>
                    </a:p>
                  </a:txBody>
                  <a:tcPr marL="76665" marR="76665" marT="38332" marB="38332"/>
                </a:tc>
                <a:extLst>
                  <a:ext uri="{0D108BD9-81ED-4DB2-BD59-A6C34878D82A}">
                    <a16:rowId xmlns:a16="http://schemas.microsoft.com/office/drawing/2014/main" val="577359435"/>
                  </a:ext>
                </a:extLst>
              </a:tr>
              <a:tr h="2217039">
                <a:tc>
                  <a:txBody>
                    <a:bodyPr/>
                    <a:lstStyle/>
                    <a:p>
                      <a:r>
                        <a:rPr lang="en-GB" sz="1500" dirty="0">
                          <a:latin typeface="Times New Roman" panose="02020603050405020304" pitchFamily="18" charset="0"/>
                          <a:cs typeface="Times New Roman" panose="02020603050405020304" pitchFamily="18" charset="0"/>
                        </a:rPr>
                        <a:t>4</a:t>
                      </a:r>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r>
                        <a:rPr lang="en-GB" sz="1500" dirty="0">
                          <a:latin typeface="Times New Roman" panose="02020603050405020304" pitchFamily="18" charset="0"/>
                          <a:cs typeface="Times New Roman" panose="02020603050405020304" pitchFamily="18" charset="0"/>
                        </a:rPr>
                        <a:t>15/11/2019</a:t>
                      </a:r>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r>
                        <a:rPr lang="en-IN" sz="1600" dirty="0">
                          <a:latin typeface="Times New Roman" panose="02020603050405020304" pitchFamily="18" charset="0"/>
                          <a:cs typeface="Times New Roman" panose="02020603050405020304" pitchFamily="18" charset="0"/>
                        </a:rPr>
                        <a:t>Teng Tong, </a:t>
                      </a:r>
                      <a:r>
                        <a:rPr lang="en-IN" sz="1600" dirty="0" err="1">
                          <a:latin typeface="Times New Roman" panose="02020603050405020304" pitchFamily="18" charset="0"/>
                          <a:cs typeface="Times New Roman" panose="02020603050405020304" pitchFamily="18" charset="0"/>
                        </a:rPr>
                        <a:t>Siqi</a:t>
                      </a:r>
                      <a:r>
                        <a:rPr lang="en-IN" sz="1600" dirty="0">
                          <a:latin typeface="Times New Roman" panose="02020603050405020304" pitchFamily="18" charset="0"/>
                          <a:cs typeface="Times New Roman" panose="02020603050405020304" pitchFamily="18" charset="0"/>
                        </a:rPr>
                        <a:t> Yuan, </a:t>
                      </a:r>
                      <a:r>
                        <a:rPr lang="en-IN" sz="1600" dirty="0" err="1">
                          <a:latin typeface="Times New Roman" panose="02020603050405020304" pitchFamily="18" charset="0"/>
                          <a:cs typeface="Times New Roman" panose="02020603050405020304" pitchFamily="18" charset="0"/>
                        </a:rPr>
                        <a:t>Weiding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Zhuo</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Zhiqi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He,Zhao</a:t>
                      </a:r>
                      <a:r>
                        <a:rPr lang="en-IN" sz="1600" dirty="0">
                          <a:latin typeface="Times New Roman" panose="02020603050405020304" pitchFamily="18" charset="0"/>
                          <a:cs typeface="Times New Roman" panose="02020603050405020304" pitchFamily="18" charset="0"/>
                        </a:rPr>
                        <a:t> Li</a:t>
                      </a:r>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r>
                        <a:rPr lang="en-GB" sz="1600" dirty="0">
                          <a:latin typeface="Times New Roman" panose="02020603050405020304" pitchFamily="18" charset="0"/>
                          <a:cs typeface="Times New Roman" panose="02020603050405020304" pitchFamily="18" charset="0"/>
                        </a:rPr>
                        <a:t>Seismic retrofitting of rectangular bridge piers using ultra-high performance </a:t>
                      </a:r>
                      <a:r>
                        <a:rPr lang="en-GB" sz="1600" dirty="0" err="1">
                          <a:latin typeface="Times New Roman" panose="02020603050405020304" pitchFamily="18" charset="0"/>
                          <a:cs typeface="Times New Roman" panose="02020603050405020304" pitchFamily="18" charset="0"/>
                        </a:rPr>
                        <a:t>fiber</a:t>
                      </a:r>
                      <a:r>
                        <a:rPr lang="en-GB" sz="1600" dirty="0">
                          <a:latin typeface="Times New Roman" panose="02020603050405020304" pitchFamily="18" charset="0"/>
                          <a:cs typeface="Times New Roman" panose="02020603050405020304" pitchFamily="18" charset="0"/>
                        </a:rPr>
                        <a:t> reinforced concrete jackets</a:t>
                      </a:r>
                      <a:endParaRPr lang="en-IN" sz="1500" dirty="0">
                        <a:latin typeface="Times New Roman" panose="02020603050405020304" pitchFamily="18" charset="0"/>
                        <a:cs typeface="Times New Roman" panose="02020603050405020304" pitchFamily="18" charset="0"/>
                      </a:endParaRPr>
                    </a:p>
                  </a:txBody>
                  <a:tcPr marL="76665" marR="76665" marT="38332" marB="38332"/>
                </a:tc>
                <a:tc>
                  <a:txBody>
                    <a:bodyPr/>
                    <a:lstStyle/>
                    <a:p>
                      <a:pPr marL="342900" indent="-342900">
                        <a:buAutoNum type="arabicPeriod"/>
                      </a:pPr>
                      <a:r>
                        <a:rPr lang="en-IN" sz="1600" dirty="0">
                          <a:latin typeface="Times New Roman" panose="02020603050405020304" pitchFamily="18" charset="0"/>
                          <a:cs typeface="Times New Roman" panose="02020603050405020304" pitchFamily="18" charset="0"/>
                        </a:rPr>
                        <a:t>This paper explains an innovative seismic retrofitting system for a reinforced concrete (RC) bridge piers was proposed, by using very ultra high performance </a:t>
                      </a:r>
                      <a:r>
                        <a:rPr lang="en-IN" sz="1600" dirty="0" err="1">
                          <a:latin typeface="Times New Roman" panose="02020603050405020304" pitchFamily="18" charset="0"/>
                          <a:cs typeface="Times New Roman" panose="02020603050405020304" pitchFamily="18" charset="0"/>
                        </a:rPr>
                        <a:t>fiber</a:t>
                      </a:r>
                      <a:r>
                        <a:rPr lang="en-IN" sz="1600" dirty="0">
                          <a:latin typeface="Times New Roman" panose="02020603050405020304" pitchFamily="18" charset="0"/>
                          <a:cs typeface="Times New Roman" panose="02020603050405020304" pitchFamily="18" charset="0"/>
                        </a:rPr>
                        <a:t> reinforced concrete (UHPFRC) jackets. </a:t>
                      </a:r>
                    </a:p>
                    <a:p>
                      <a:pPr marL="342900" indent="-342900">
                        <a:buAutoNum type="arabicPeriod"/>
                      </a:pPr>
                      <a:r>
                        <a:rPr lang="en-GB" sz="1600" dirty="0">
                          <a:latin typeface="Times New Roman" panose="02020603050405020304" pitchFamily="18" charset="0"/>
                          <a:cs typeface="Times New Roman" panose="02020603050405020304" pitchFamily="18" charset="0"/>
                        </a:rPr>
                        <a:t>The jackets reduced the strong damage and developed </a:t>
                      </a:r>
                      <a:r>
                        <a:rPr lang="en-GB" sz="1600" dirty="0" err="1">
                          <a:latin typeface="Times New Roman" panose="02020603050405020304" pitchFamily="18" charset="0"/>
                          <a:cs typeface="Times New Roman" panose="02020603050405020304" pitchFamily="18" charset="0"/>
                        </a:rPr>
                        <a:t>sesmic</a:t>
                      </a:r>
                      <a:r>
                        <a:rPr lang="en-GB" sz="1600" dirty="0">
                          <a:latin typeface="Times New Roman" panose="02020603050405020304" pitchFamily="18" charset="0"/>
                          <a:cs typeface="Times New Roman" panose="02020603050405020304" pitchFamily="18" charset="0"/>
                        </a:rPr>
                        <a:t> resistance of a RC pier</a:t>
                      </a:r>
                      <a:endParaRPr lang="en-IN" sz="1500" dirty="0">
                        <a:latin typeface="Times New Roman" panose="02020603050405020304" pitchFamily="18" charset="0"/>
                        <a:cs typeface="Times New Roman" panose="02020603050405020304" pitchFamily="18" charset="0"/>
                      </a:endParaRPr>
                    </a:p>
                  </a:txBody>
                  <a:tcPr marL="76665" marR="76665" marT="38332" marB="38332"/>
                </a:tc>
                <a:extLst>
                  <a:ext uri="{0D108BD9-81ED-4DB2-BD59-A6C34878D82A}">
                    <a16:rowId xmlns:a16="http://schemas.microsoft.com/office/drawing/2014/main" val="2374494613"/>
                  </a:ext>
                </a:extLst>
              </a:tr>
            </a:tbl>
          </a:graphicData>
        </a:graphic>
      </p:graphicFrame>
    </p:spTree>
    <p:extLst>
      <p:ext uri="{BB962C8B-B14F-4D97-AF65-F5344CB8AC3E}">
        <p14:creationId xmlns:p14="http://schemas.microsoft.com/office/powerpoint/2010/main" val="118824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E969-D201-0C5D-4D5F-EA370A28D795}"/>
              </a:ext>
            </a:extLst>
          </p:cNvPr>
          <p:cNvSpPr>
            <a:spLocks noGrp="1"/>
          </p:cNvSpPr>
          <p:nvPr>
            <p:ph type="title"/>
          </p:nvPr>
        </p:nvSpPr>
        <p:spPr/>
        <p:txBody>
          <a:bodyPr/>
          <a:lstStyle/>
          <a:p>
            <a:pPr>
              <a:lnSpc>
                <a:spcPct val="150000"/>
              </a:lnSpc>
            </a:pPr>
            <a:r>
              <a:rPr lang="en-IN" dirty="0">
                <a:latin typeface="Times New Roman" panose="02020603050405020304" pitchFamily="18" charset="0"/>
                <a:cs typeface="Times New Roman" panose="02020603050405020304" pitchFamily="18" charset="0"/>
              </a:rPr>
              <a:t>Dimensions of Modelled bridge</a:t>
            </a:r>
          </a:p>
        </p:txBody>
      </p:sp>
      <p:sp>
        <p:nvSpPr>
          <p:cNvPr id="3" name="Content Placeholder 2">
            <a:extLst>
              <a:ext uri="{FF2B5EF4-FFF2-40B4-BE49-F238E27FC236}">
                <a16:creationId xmlns:a16="http://schemas.microsoft.com/office/drawing/2014/main" id="{56675943-4C77-84EC-7B91-B19895729FAB}"/>
              </a:ext>
            </a:extLst>
          </p:cNvPr>
          <p:cNvSpPr>
            <a:spLocks noGrp="1"/>
          </p:cNvSpPr>
          <p:nvPr>
            <p:ph idx="1"/>
          </p:nvPr>
        </p:nvSpPr>
        <p:spPr>
          <a:xfrm>
            <a:off x="1451578" y="1889857"/>
            <a:ext cx="9603275" cy="4605211"/>
          </a:xfrm>
        </p:spPr>
        <p:txBody>
          <a:bodyPr/>
          <a:lstStyle/>
          <a:p>
            <a:pPr marL="0" indent="0">
              <a:lnSpc>
                <a:spcPct val="100000"/>
              </a:lnSpc>
              <a:buNone/>
            </a:pPr>
            <a:r>
              <a:rPr lang="en-GB" dirty="0">
                <a:latin typeface="Times New Roman" panose="02020603050405020304" pitchFamily="18" charset="0"/>
                <a:cs typeface="Times New Roman" panose="02020603050405020304" pitchFamily="18" charset="0"/>
              </a:rPr>
              <a:t>No. of Spans:- 3</a:t>
            </a:r>
          </a:p>
          <a:p>
            <a:pPr marL="0" indent="0">
              <a:lnSpc>
                <a:spcPct val="100000"/>
              </a:lnSpc>
              <a:buNone/>
            </a:pPr>
            <a:r>
              <a:rPr lang="en-GB" dirty="0">
                <a:latin typeface="Times New Roman" panose="02020603050405020304" pitchFamily="18" charset="0"/>
                <a:cs typeface="Times New Roman" panose="02020603050405020304" pitchFamily="18" charset="0"/>
              </a:rPr>
              <a:t>Length of a span:- 25m</a:t>
            </a:r>
          </a:p>
          <a:p>
            <a:pPr marL="0" indent="0">
              <a:lnSpc>
                <a:spcPct val="100000"/>
              </a:lnSpc>
              <a:buNone/>
            </a:pPr>
            <a:r>
              <a:rPr lang="en-GB" dirty="0">
                <a:latin typeface="Times New Roman" panose="02020603050405020304" pitchFamily="18" charset="0"/>
                <a:cs typeface="Times New Roman" panose="02020603050405020304" pitchFamily="18" charset="0"/>
              </a:rPr>
              <a:t>Width of a bridge:- 10m</a:t>
            </a:r>
          </a:p>
          <a:p>
            <a:pPr marL="0" indent="0">
              <a:lnSpc>
                <a:spcPct val="100000"/>
              </a:lnSpc>
              <a:buNone/>
            </a:pPr>
            <a:r>
              <a:rPr lang="en-GB" dirty="0">
                <a:latin typeface="Times New Roman" panose="02020603050405020304" pitchFamily="18" charset="0"/>
                <a:cs typeface="Times New Roman" panose="02020603050405020304" pitchFamily="18" charset="0"/>
              </a:rPr>
              <a:t>No. of Lane :- 2</a:t>
            </a:r>
          </a:p>
          <a:p>
            <a:pPr marL="0" indent="0">
              <a:lnSpc>
                <a:spcPct val="100000"/>
              </a:lnSpc>
              <a:buNone/>
            </a:pPr>
            <a:r>
              <a:rPr lang="en-GB" dirty="0">
                <a:latin typeface="Times New Roman" panose="02020603050405020304" pitchFamily="18" charset="0"/>
                <a:cs typeface="Times New Roman" panose="02020603050405020304" pitchFamily="18" charset="0"/>
              </a:rPr>
              <a:t>Width of median :- 0.3m</a:t>
            </a:r>
          </a:p>
          <a:p>
            <a:pPr marL="0" indent="0">
              <a:lnSpc>
                <a:spcPct val="100000"/>
              </a:lnSpc>
              <a:buNone/>
            </a:pPr>
            <a:r>
              <a:rPr lang="en-GB" dirty="0">
                <a:latin typeface="Times New Roman" panose="02020603050405020304" pitchFamily="18" charset="0"/>
                <a:cs typeface="Times New Roman" panose="02020603050405020304" pitchFamily="18" charset="0"/>
              </a:rPr>
              <a:t>Total width :- footpath width + lane 1 + width of median + lane 2 + footpath width</a:t>
            </a:r>
          </a:p>
          <a:p>
            <a:pPr marL="0" indent="0">
              <a:lnSpc>
                <a:spcPct val="100000"/>
              </a:lnSpc>
              <a:buNone/>
            </a:pPr>
            <a:r>
              <a:rPr lang="en-IN" dirty="0">
                <a:latin typeface="Times New Roman" panose="02020603050405020304" pitchFamily="18" charset="0"/>
                <a:cs typeface="Times New Roman" panose="02020603050405020304" pitchFamily="18" charset="0"/>
              </a:rPr>
              <a:t>                    1.25m+ 3.6m + 0.3m + 3.6m + 1.25m = 10m</a:t>
            </a:r>
          </a:p>
          <a:p>
            <a:pPr marL="0" indent="0">
              <a:lnSpc>
                <a:spcPct val="100000"/>
              </a:lnSpc>
              <a:buNone/>
            </a:pPr>
            <a:r>
              <a:rPr lang="en-IN" dirty="0">
                <a:latin typeface="Times New Roman" panose="02020603050405020304" pitchFamily="18" charset="0"/>
                <a:cs typeface="Times New Roman" panose="02020603050405020304" pitchFamily="18" charset="0"/>
              </a:rPr>
              <a:t>No. of Longitudinal Girders :- 3</a:t>
            </a:r>
          </a:p>
          <a:p>
            <a:pPr marL="0" indent="0">
              <a:lnSpc>
                <a:spcPct val="100000"/>
              </a:lnSpc>
              <a:buNone/>
            </a:pPr>
            <a:r>
              <a:rPr lang="en-IN" dirty="0">
                <a:latin typeface="Times New Roman" panose="02020603050405020304" pitchFamily="18" charset="0"/>
                <a:cs typeface="Times New Roman" panose="02020603050405020304" pitchFamily="18" charset="0"/>
              </a:rPr>
              <a:t>No. of Cross Girders:- 6 [ 2@ supports &amp; 4 @ between the support with spacing 5m c/c]</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2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EA69-0CFD-CF24-C7B0-96C8AD894F42}"/>
              </a:ext>
            </a:extLst>
          </p:cNvPr>
          <p:cNvSpPr>
            <a:spLocks noGrp="1"/>
          </p:cNvSpPr>
          <p:nvPr>
            <p:ph type="title"/>
          </p:nvPr>
        </p:nvSpPr>
        <p:spPr/>
        <p:txBody>
          <a:bodyPr/>
          <a:lstStyle/>
          <a:p>
            <a:pPr>
              <a:lnSpc>
                <a:spcPct val="150000"/>
              </a:lnSpc>
            </a:pPr>
            <a:r>
              <a:rPr lang="en-GB" dirty="0">
                <a:latin typeface="Times New Roman" panose="02020603050405020304" pitchFamily="18" charset="0"/>
                <a:cs typeface="Times New Roman" panose="02020603050405020304" pitchFamily="18" charset="0"/>
              </a:rPr>
              <a:t>LIVE LOAD USED FOR ANALYSING THE BRIDGE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051146-72E7-C18E-FCDB-6144BDCE29CF}"/>
              </a:ext>
            </a:extLst>
          </p:cNvPr>
          <p:cNvSpPr>
            <a:spLocks noGrp="1"/>
          </p:cNvSpPr>
          <p:nvPr>
            <p:ph idx="1"/>
          </p:nvPr>
        </p:nvSpPr>
        <p:spPr/>
        <p:txBody>
          <a:bodyPr/>
          <a:lstStyle/>
          <a:p>
            <a:r>
              <a:rPr lang="en-IN" b="0" i="0" dirty="0">
                <a:solidFill>
                  <a:srgbClr val="272930"/>
                </a:solidFill>
                <a:effectLst/>
                <a:latin typeface="Times New Roman" panose="02020603050405020304" pitchFamily="18" charset="0"/>
                <a:cs typeface="Times New Roman" panose="02020603050405020304" pitchFamily="18" charset="0"/>
              </a:rPr>
              <a:t>IRC Class A loading</a:t>
            </a:r>
          </a:p>
          <a:p>
            <a:r>
              <a:rPr lang="en-GB" dirty="0">
                <a:latin typeface="Times New Roman" panose="02020603050405020304" pitchFamily="18" charset="0"/>
                <a:cs typeface="Times New Roman" panose="02020603050405020304" pitchFamily="18" charset="0"/>
              </a:rPr>
              <a:t>IRC Class A loading is a 554 </a:t>
            </a:r>
            <a:r>
              <a:rPr lang="en-GB" dirty="0" err="1">
                <a:latin typeface="Times New Roman" panose="02020603050405020304" pitchFamily="18" charset="0"/>
                <a:cs typeface="Times New Roman" panose="02020603050405020304" pitchFamily="18" charset="0"/>
              </a:rPr>
              <a:t>kN</a:t>
            </a:r>
            <a:r>
              <a:rPr lang="en-GB" dirty="0">
                <a:latin typeface="Times New Roman" panose="02020603050405020304" pitchFamily="18" charset="0"/>
                <a:cs typeface="Times New Roman" panose="02020603050405020304" pitchFamily="18" charset="0"/>
              </a:rPr>
              <a:t> train of wheeled vehicles on eight axles.</a:t>
            </a:r>
          </a:p>
          <a:p>
            <a:endParaRPr lang="en-IN" dirty="0">
              <a:latin typeface="Times New Roman" panose="02020603050405020304" pitchFamily="18" charset="0"/>
              <a:cs typeface="Times New Roman" panose="02020603050405020304" pitchFamily="18" charset="0"/>
            </a:endParaRPr>
          </a:p>
        </p:txBody>
      </p:sp>
      <p:pic>
        <p:nvPicPr>
          <p:cNvPr id="7" name="Picture 6" descr="Diagram">
            <a:extLst>
              <a:ext uri="{FF2B5EF4-FFF2-40B4-BE49-F238E27FC236}">
                <a16:creationId xmlns:a16="http://schemas.microsoft.com/office/drawing/2014/main" id="{9AE24E4B-63E1-7CB5-53FD-50E77D3C3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800" y="2946400"/>
            <a:ext cx="9480054" cy="3911600"/>
          </a:xfrm>
          <a:prstGeom prst="rect">
            <a:avLst/>
          </a:prstGeom>
        </p:spPr>
      </p:pic>
    </p:spTree>
    <p:extLst>
      <p:ext uri="{BB962C8B-B14F-4D97-AF65-F5344CB8AC3E}">
        <p14:creationId xmlns:p14="http://schemas.microsoft.com/office/powerpoint/2010/main" val="19572640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554</TotalTime>
  <Words>859</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Times New Roman</vt:lpstr>
      <vt:lpstr>Gallery</vt:lpstr>
      <vt:lpstr>PowerPoint Presentation</vt:lpstr>
      <vt:lpstr>CONTENTS</vt:lpstr>
      <vt:lpstr>introduction</vt:lpstr>
      <vt:lpstr>bearings OF BRIDGE</vt:lpstr>
      <vt:lpstr>Types of bearings</vt:lpstr>
      <vt:lpstr>Literature reviews</vt:lpstr>
      <vt:lpstr>Literature reviews</vt:lpstr>
      <vt:lpstr>Dimensions of Modelled bridge</vt:lpstr>
      <vt:lpstr>LIVE LOAD USED FOR ANALYSING THE BRIDGE</vt:lpstr>
      <vt:lpstr>SHEAR FORCE ALONG VERTICAL</vt:lpstr>
      <vt:lpstr>MOMENT ABOUT HORIZANTAL AXIS</vt:lpstr>
      <vt:lpstr>MOMENT ABOUT VERTICAL AXIS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THALLA SAMPATH KUMAR</dc:creator>
  <cp:lastModifiedBy>Bhukya Sairam</cp:lastModifiedBy>
  <cp:revision>10</cp:revision>
  <dcterms:created xsi:type="dcterms:W3CDTF">2022-08-25T15:52:37Z</dcterms:created>
  <dcterms:modified xsi:type="dcterms:W3CDTF">2022-09-27T08:45:03Z</dcterms:modified>
</cp:coreProperties>
</file>