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2220dae0a_1_1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2d2220dae0a_1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2220dae0a_1_1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d2220dae0a_1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2220dae0a_1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d2220dae0a_1_1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2d2220dae0a_1_1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2220dae0a_1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2d2220dae0a_1_1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2d2220dae0a_1_1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2220dae0a_1_1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d2220dae0a_1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2220dae0a_1_18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d2220dae0a_1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22020ece7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22020ece7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22020ece7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22020ece7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2220dae0a_1_1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d2220dae0a_1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2220dae0a_1_1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2d2220dae0a_1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2220dae0a_1_1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d2220dae0a_1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2220dae0a_1_1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d2220dae0a_1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2220dae0a_1_1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d2220dae0a_1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2220dae0a_1_1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d2220dae0a_1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2220dae0a_1_1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d2220dae0a_1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685346" y="457200"/>
            <a:ext cx="7765200" cy="9948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lt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3"/>
          <p:cNvSpPr txBox="1"/>
          <p:nvPr>
            <p:ph idx="1" type="body"/>
          </p:nvPr>
        </p:nvSpPr>
        <p:spPr>
          <a:xfrm>
            <a:off x="685346" y="1572048"/>
            <a:ext cx="7765200" cy="2771400"/>
          </a:xfrm>
          <a:prstGeom prst="rect">
            <a:avLst/>
          </a:prstGeom>
          <a:noFill/>
          <a:ln>
            <a:noFill/>
          </a:ln>
        </p:spPr>
        <p:txBody>
          <a:bodyPr anchorCtr="0" anchor="t" bIns="34275" lIns="68575" spcFirstLastPara="1" rIns="68575" wrap="square" tIns="34275">
            <a:normAutofit/>
          </a:bodyPr>
          <a:lstStyle>
            <a:lvl1pPr indent="-317500" lvl="0" marL="457200" rtl="0" algn="l">
              <a:lnSpc>
                <a:spcPct val="120000"/>
              </a:lnSpc>
              <a:spcBef>
                <a:spcPts val="800"/>
              </a:spcBef>
              <a:spcAft>
                <a:spcPts val="0"/>
              </a:spcAft>
              <a:buClr>
                <a:schemeClr val="lt1"/>
              </a:buClr>
              <a:buSzPts val="1400"/>
              <a:buChar char="●"/>
              <a:defRPr/>
            </a:lvl1pPr>
            <a:lvl2pPr indent="-317500" lvl="1" marL="914400" rtl="0" algn="l">
              <a:lnSpc>
                <a:spcPct val="120000"/>
              </a:lnSpc>
              <a:spcBef>
                <a:spcPts val="1200"/>
              </a:spcBef>
              <a:spcAft>
                <a:spcPts val="0"/>
              </a:spcAft>
              <a:buClr>
                <a:schemeClr val="lt1"/>
              </a:buClr>
              <a:buSzPts val="1400"/>
              <a:buChar char="○"/>
              <a:defRPr/>
            </a:lvl2pPr>
            <a:lvl3pPr indent="-317500" lvl="2" marL="1371600" rtl="0" algn="l">
              <a:lnSpc>
                <a:spcPct val="120000"/>
              </a:lnSpc>
              <a:spcBef>
                <a:spcPts val="1200"/>
              </a:spcBef>
              <a:spcAft>
                <a:spcPts val="0"/>
              </a:spcAft>
              <a:buClr>
                <a:schemeClr val="lt1"/>
              </a:buClr>
              <a:buSzPts val="1400"/>
              <a:buChar char="■"/>
              <a:defRPr/>
            </a:lvl3pPr>
            <a:lvl4pPr indent="-317500" lvl="3" marL="1828800" rtl="0" algn="l">
              <a:lnSpc>
                <a:spcPct val="120000"/>
              </a:lnSpc>
              <a:spcBef>
                <a:spcPts val="1200"/>
              </a:spcBef>
              <a:spcAft>
                <a:spcPts val="0"/>
              </a:spcAft>
              <a:buClr>
                <a:schemeClr val="lt1"/>
              </a:buClr>
              <a:buSzPts val="1400"/>
              <a:buChar char="●"/>
              <a:defRPr/>
            </a:lvl4pPr>
            <a:lvl5pPr indent="-317500" lvl="4" marL="2286000" rtl="0" algn="l">
              <a:lnSpc>
                <a:spcPct val="120000"/>
              </a:lnSpc>
              <a:spcBef>
                <a:spcPts val="1200"/>
              </a:spcBef>
              <a:spcAft>
                <a:spcPts val="0"/>
              </a:spcAft>
              <a:buClr>
                <a:schemeClr val="lt1"/>
              </a:buClr>
              <a:buSzPts val="1400"/>
              <a:buChar char="○"/>
              <a:defRPr/>
            </a:lvl5pPr>
            <a:lvl6pPr indent="-317500" lvl="5" marL="2743200" rtl="0" algn="l">
              <a:lnSpc>
                <a:spcPct val="120000"/>
              </a:lnSpc>
              <a:spcBef>
                <a:spcPts val="1200"/>
              </a:spcBef>
              <a:spcAft>
                <a:spcPts val="0"/>
              </a:spcAft>
              <a:buClr>
                <a:schemeClr val="lt1"/>
              </a:buClr>
              <a:buSzPts val="1400"/>
              <a:buChar char="■"/>
              <a:defRPr/>
            </a:lvl6pPr>
            <a:lvl7pPr indent="-317500" lvl="6" marL="3200400" rtl="0" algn="l">
              <a:lnSpc>
                <a:spcPct val="120000"/>
              </a:lnSpc>
              <a:spcBef>
                <a:spcPts val="1200"/>
              </a:spcBef>
              <a:spcAft>
                <a:spcPts val="0"/>
              </a:spcAft>
              <a:buClr>
                <a:schemeClr val="lt1"/>
              </a:buClr>
              <a:buSzPts val="1400"/>
              <a:buChar char="●"/>
              <a:defRPr/>
            </a:lvl7pPr>
            <a:lvl8pPr indent="-317500" lvl="7" marL="3657600" rtl="0" algn="l">
              <a:lnSpc>
                <a:spcPct val="120000"/>
              </a:lnSpc>
              <a:spcBef>
                <a:spcPts val="1200"/>
              </a:spcBef>
              <a:spcAft>
                <a:spcPts val="0"/>
              </a:spcAft>
              <a:buClr>
                <a:schemeClr val="lt1"/>
              </a:buClr>
              <a:buSzPts val="1400"/>
              <a:buChar char="○"/>
              <a:defRPr/>
            </a:lvl8pPr>
            <a:lvl9pPr indent="-317500" lvl="8" marL="4114800" rtl="0" algn="l">
              <a:lnSpc>
                <a:spcPct val="120000"/>
              </a:lnSpc>
              <a:spcBef>
                <a:spcPts val="1200"/>
              </a:spcBef>
              <a:spcAft>
                <a:spcPts val="1200"/>
              </a:spcAft>
              <a:buClr>
                <a:schemeClr val="lt1"/>
              </a:buClr>
              <a:buSzPts val="1400"/>
              <a:buChar char="■"/>
              <a:defRPr/>
            </a:lvl9pPr>
          </a:lstStyle>
          <a:p/>
        </p:txBody>
      </p:sp>
      <p:sp>
        <p:nvSpPr>
          <p:cNvPr id="85" name="Google Shape;85;p13"/>
          <p:cNvSpPr txBox="1"/>
          <p:nvPr>
            <p:ph idx="10" type="dt"/>
          </p:nvPr>
        </p:nvSpPr>
        <p:spPr>
          <a:xfrm>
            <a:off x="5759052" y="4412456"/>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1" type="ftr"/>
          </p:nvPr>
        </p:nvSpPr>
        <p:spPr>
          <a:xfrm>
            <a:off x="685346" y="4412456"/>
            <a:ext cx="5004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3"/>
          <p:cNvSpPr txBox="1"/>
          <p:nvPr>
            <p:ph idx="12" type="sldNum"/>
          </p:nvPr>
        </p:nvSpPr>
        <p:spPr>
          <a:xfrm>
            <a:off x="7885508" y="4412456"/>
            <a:ext cx="5652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4294967295" type="title"/>
          </p:nvPr>
        </p:nvSpPr>
        <p:spPr>
          <a:xfrm>
            <a:off x="-665629" y="401900"/>
            <a:ext cx="7765200" cy="994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600"/>
              <a:buFont typeface="Bookman Old Style"/>
              <a:buNone/>
            </a:pPr>
            <a:r>
              <a:rPr lang="en"/>
              <a:t>IT-205: CAPSTONE PROJECT</a:t>
            </a:r>
            <a:endParaRPr/>
          </a:p>
        </p:txBody>
      </p:sp>
      <p:sp>
        <p:nvSpPr>
          <p:cNvPr id="93" name="Google Shape;93;p14"/>
          <p:cNvSpPr txBox="1"/>
          <p:nvPr>
            <p:ph idx="4294967295" type="body"/>
          </p:nvPr>
        </p:nvSpPr>
        <p:spPr>
          <a:xfrm>
            <a:off x="824104" y="1396691"/>
            <a:ext cx="2997600" cy="2898300"/>
          </a:xfrm>
          <a:prstGeom prst="rect">
            <a:avLst/>
          </a:prstGeom>
          <a:noFill/>
          <a:ln>
            <a:noFill/>
          </a:ln>
        </p:spPr>
        <p:txBody>
          <a:bodyPr anchorCtr="0" anchor="t" bIns="34275" lIns="68575" spcFirstLastPara="1" rIns="68575" wrap="square" tIns="34275">
            <a:normAutofit fontScale="70000" lnSpcReduction="10000"/>
          </a:bodyPr>
          <a:lstStyle/>
          <a:p>
            <a:pPr indent="0" lvl="0" marL="0" rtl="0" algn="l">
              <a:lnSpc>
                <a:spcPct val="120000"/>
              </a:lnSpc>
              <a:spcBef>
                <a:spcPts val="0"/>
              </a:spcBef>
              <a:spcAft>
                <a:spcPts val="0"/>
              </a:spcAft>
              <a:buClr>
                <a:schemeClr val="lt1"/>
              </a:buClr>
              <a:buSzPct val="100000"/>
              <a:buNone/>
            </a:pPr>
            <a:r>
              <a:rPr b="1" lang="en" sz="2500" u="sng">
                <a:solidFill>
                  <a:srgbClr val="000000"/>
                </a:solidFill>
              </a:rPr>
              <a:t>Sleep Inducer</a:t>
            </a:r>
            <a:endParaRPr>
              <a:solidFill>
                <a:srgbClr val="000000"/>
              </a:solidFill>
            </a:endParaRPr>
          </a:p>
          <a:p>
            <a:pPr indent="0" lvl="0" marL="0" rtl="0" algn="l">
              <a:lnSpc>
                <a:spcPct val="120000"/>
              </a:lnSpc>
              <a:spcBef>
                <a:spcPts val="800"/>
              </a:spcBef>
              <a:spcAft>
                <a:spcPts val="0"/>
              </a:spcAft>
              <a:buClr>
                <a:schemeClr val="lt1"/>
              </a:buClr>
              <a:buSzPct val="115384"/>
              <a:buNone/>
            </a:pPr>
            <a:r>
              <a:t/>
            </a:r>
            <a:endParaRPr>
              <a:solidFill>
                <a:srgbClr val="000000"/>
              </a:solidFill>
            </a:endParaRPr>
          </a:p>
          <a:p>
            <a:pPr indent="0" lvl="0" marL="0" rtl="0" algn="l">
              <a:lnSpc>
                <a:spcPct val="120000"/>
              </a:lnSpc>
              <a:spcBef>
                <a:spcPts val="800"/>
              </a:spcBef>
              <a:spcAft>
                <a:spcPts val="0"/>
              </a:spcAft>
              <a:buClr>
                <a:schemeClr val="lt1"/>
              </a:buClr>
              <a:buSzPct val="115384"/>
              <a:buNone/>
            </a:pPr>
            <a:r>
              <a:rPr b="1" lang="en">
                <a:solidFill>
                  <a:srgbClr val="000000"/>
                </a:solidFill>
              </a:rPr>
              <a:t>Project ID </a:t>
            </a:r>
            <a:r>
              <a:rPr lang="en">
                <a:solidFill>
                  <a:srgbClr val="000000"/>
                </a:solidFill>
              </a:rPr>
              <a:t>: 07</a:t>
            </a:r>
            <a:endParaRPr>
              <a:solidFill>
                <a:srgbClr val="000000"/>
              </a:solidFill>
            </a:endParaRPr>
          </a:p>
          <a:p>
            <a:pPr indent="0" lvl="0" marL="0" rtl="0" algn="l">
              <a:lnSpc>
                <a:spcPct val="120000"/>
              </a:lnSpc>
              <a:spcBef>
                <a:spcPts val="800"/>
              </a:spcBef>
              <a:spcAft>
                <a:spcPts val="0"/>
              </a:spcAft>
              <a:buClr>
                <a:schemeClr val="lt1"/>
              </a:buClr>
              <a:buSzPct val="115384"/>
              <a:buNone/>
            </a:pPr>
            <a:r>
              <a:rPr lang="en">
                <a:solidFill>
                  <a:srgbClr val="000000"/>
                </a:solidFill>
              </a:rPr>
              <a:t>Team name : </a:t>
            </a:r>
            <a:r>
              <a:rPr lang="en">
                <a:solidFill>
                  <a:srgbClr val="000000"/>
                </a:solidFill>
              </a:rPr>
              <a:t>Hummingbird</a:t>
            </a:r>
            <a:endParaRPr>
              <a:solidFill>
                <a:srgbClr val="000000"/>
              </a:solidFill>
            </a:endParaRPr>
          </a:p>
          <a:p>
            <a:pPr indent="0" lvl="0" marL="0" rtl="0" algn="l">
              <a:lnSpc>
                <a:spcPct val="120000"/>
              </a:lnSpc>
              <a:spcBef>
                <a:spcPts val="800"/>
              </a:spcBef>
              <a:spcAft>
                <a:spcPts val="0"/>
              </a:spcAft>
              <a:buClr>
                <a:schemeClr val="lt1"/>
              </a:buClr>
              <a:buSzPct val="115384"/>
              <a:buNone/>
            </a:pPr>
            <a:r>
              <a:t/>
            </a:r>
            <a:endParaRPr>
              <a:solidFill>
                <a:srgbClr val="000000"/>
              </a:solidFill>
            </a:endParaRPr>
          </a:p>
          <a:p>
            <a:pPr indent="0" lvl="0" marL="0" rtl="0" algn="l">
              <a:lnSpc>
                <a:spcPct val="120000"/>
              </a:lnSpc>
              <a:spcBef>
                <a:spcPts val="800"/>
              </a:spcBef>
              <a:spcAft>
                <a:spcPts val="0"/>
              </a:spcAft>
              <a:buClr>
                <a:schemeClr val="lt1"/>
              </a:buClr>
              <a:buSzPct val="115384"/>
              <a:buNone/>
            </a:pPr>
            <a:r>
              <a:rPr lang="en">
                <a:solidFill>
                  <a:srgbClr val="000000"/>
                </a:solidFill>
              </a:rPr>
              <a:t>Team Members: </a:t>
            </a:r>
            <a:endParaRPr>
              <a:solidFill>
                <a:srgbClr val="000000"/>
              </a:solidFill>
            </a:endParaRPr>
          </a:p>
          <a:p>
            <a:pPr indent="0" lvl="0" marL="0" rtl="0" algn="l">
              <a:lnSpc>
                <a:spcPct val="120000"/>
              </a:lnSpc>
              <a:spcBef>
                <a:spcPts val="800"/>
              </a:spcBef>
              <a:spcAft>
                <a:spcPts val="0"/>
              </a:spcAft>
              <a:buClr>
                <a:schemeClr val="lt1"/>
              </a:buClr>
              <a:buSzPct val="115384"/>
              <a:buNone/>
            </a:pPr>
            <a:r>
              <a:rPr lang="en">
                <a:solidFill>
                  <a:srgbClr val="000000"/>
                </a:solidFill>
              </a:rPr>
              <a:t>Parv Rana ( 202301112 ) </a:t>
            </a:r>
            <a:endParaRPr>
              <a:solidFill>
                <a:srgbClr val="000000"/>
              </a:solidFill>
            </a:endParaRPr>
          </a:p>
          <a:p>
            <a:pPr indent="0" lvl="0" marL="0" rtl="0" algn="l">
              <a:lnSpc>
                <a:spcPct val="120000"/>
              </a:lnSpc>
              <a:spcBef>
                <a:spcPts val="800"/>
              </a:spcBef>
              <a:spcAft>
                <a:spcPts val="0"/>
              </a:spcAft>
              <a:buClr>
                <a:schemeClr val="lt1"/>
              </a:buClr>
              <a:buSzPct val="115384"/>
              <a:buNone/>
            </a:pPr>
            <a:r>
              <a:rPr lang="en">
                <a:solidFill>
                  <a:srgbClr val="000000"/>
                </a:solidFill>
              </a:rPr>
              <a:t>Bhumsar Boro ( 202301002 ) </a:t>
            </a:r>
            <a:endParaRPr>
              <a:solidFill>
                <a:srgbClr val="000000"/>
              </a:solidFill>
            </a:endParaRPr>
          </a:p>
          <a:p>
            <a:pPr indent="0" lvl="0" marL="0" rtl="0" algn="l">
              <a:lnSpc>
                <a:spcPct val="120000"/>
              </a:lnSpc>
              <a:spcBef>
                <a:spcPts val="800"/>
              </a:spcBef>
              <a:spcAft>
                <a:spcPts val="0"/>
              </a:spcAft>
              <a:buClr>
                <a:schemeClr val="lt1"/>
              </a:buClr>
              <a:buSzPct val="115384"/>
              <a:buNone/>
            </a:pPr>
            <a:r>
              <a:rPr lang="en">
                <a:solidFill>
                  <a:srgbClr val="000000"/>
                </a:solidFill>
              </a:rPr>
              <a:t>Anshuman Bhagat ( 202301170 ) </a:t>
            </a:r>
            <a:endParaRPr>
              <a:solidFill>
                <a:srgbClr val="000000"/>
              </a:solidFill>
            </a:endParaRPr>
          </a:p>
          <a:p>
            <a:pPr indent="0" lvl="0" marL="0" rtl="0" algn="l">
              <a:lnSpc>
                <a:spcPct val="120000"/>
              </a:lnSpc>
              <a:spcBef>
                <a:spcPts val="800"/>
              </a:spcBef>
              <a:spcAft>
                <a:spcPts val="0"/>
              </a:spcAft>
              <a:buClr>
                <a:schemeClr val="lt1"/>
              </a:buClr>
              <a:buSzPct val="115384"/>
              <a:buNone/>
            </a:pPr>
            <a:r>
              <a:rPr lang="en">
                <a:solidFill>
                  <a:srgbClr val="000000"/>
                </a:solidFill>
              </a:rPr>
              <a:t>Mohit Tigga ( 202301111 )</a:t>
            </a:r>
            <a:endParaRPr>
              <a:solidFill>
                <a:srgbClr val="000000"/>
              </a:solidFill>
            </a:endParaRPr>
          </a:p>
          <a:p>
            <a:pPr indent="0" lvl="0" marL="0" rtl="0" algn="l">
              <a:lnSpc>
                <a:spcPct val="120000"/>
              </a:lnSpc>
              <a:spcBef>
                <a:spcPts val="800"/>
              </a:spcBef>
              <a:spcAft>
                <a:spcPts val="1200"/>
              </a:spcAft>
              <a:buClr>
                <a:schemeClr val="lt1"/>
              </a:buClr>
              <a:buSzPct val="115384"/>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idx="1" type="body"/>
          </p:nvPr>
        </p:nvSpPr>
        <p:spPr>
          <a:xfrm>
            <a:off x="604157" y="847943"/>
            <a:ext cx="7935600" cy="47517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Clr>
                <a:schemeClr val="lt1"/>
              </a:buClr>
              <a:buSzPts val="1500"/>
              <a:buNone/>
            </a:pPr>
            <a:r>
              <a:rPr b="1" lang="en"/>
              <a:t>3. Sleep _ inducer(): </a:t>
            </a:r>
            <a:endParaRPr/>
          </a:p>
          <a:p>
            <a:pPr indent="0" lvl="0" marL="0" rtl="0" algn="l">
              <a:lnSpc>
                <a:spcPct val="120000"/>
              </a:lnSpc>
              <a:spcBef>
                <a:spcPts val="800"/>
              </a:spcBef>
              <a:spcAft>
                <a:spcPts val="0"/>
              </a:spcAft>
              <a:buClr>
                <a:schemeClr val="lt1"/>
              </a:buClr>
              <a:buSzPts val="1500"/>
              <a:buNone/>
            </a:pPr>
            <a:r>
              <a:rPr lang="en" u="sng"/>
              <a:t>Purpose:</a:t>
            </a:r>
            <a:r>
              <a:rPr lang="en"/>
              <a:t> Simulates playing sleep-inducing music in dormitories during scheduled sleep times. </a:t>
            </a:r>
            <a:endParaRPr/>
          </a:p>
          <a:p>
            <a:pPr indent="0" lvl="0" marL="0" rtl="0" algn="l">
              <a:lnSpc>
                <a:spcPct val="120000"/>
              </a:lnSpc>
              <a:spcBef>
                <a:spcPts val="800"/>
              </a:spcBef>
              <a:spcAft>
                <a:spcPts val="0"/>
              </a:spcAft>
              <a:buClr>
                <a:schemeClr val="lt1"/>
              </a:buClr>
              <a:buSzPts val="1500"/>
              <a:buNone/>
            </a:pPr>
            <a:r>
              <a:rPr lang="en" u="sng"/>
              <a:t>Use</a:t>
            </a:r>
            <a:r>
              <a:rPr lang="en"/>
              <a:t>: This function creates a conducive environment for students to relax and fall asleep by playing soothing music, tailored to their preferences, during their designated sleep hours. </a:t>
            </a:r>
            <a:endParaRPr/>
          </a:p>
          <a:p>
            <a:pPr indent="0" lvl="0" marL="0" rtl="0" algn="l">
              <a:lnSpc>
                <a:spcPct val="120000"/>
              </a:lnSpc>
              <a:spcBef>
                <a:spcPts val="800"/>
              </a:spcBef>
              <a:spcAft>
                <a:spcPts val="0"/>
              </a:spcAft>
              <a:buClr>
                <a:schemeClr val="lt1"/>
              </a:buClr>
              <a:buSzPts val="1500"/>
              <a:buNone/>
            </a:pPr>
            <a:r>
              <a:rPr b="1" lang="en"/>
              <a:t>4. Print _ dorm _details(): </a:t>
            </a:r>
            <a:endParaRPr/>
          </a:p>
          <a:p>
            <a:pPr indent="0" lvl="0" marL="0" rtl="0" algn="l">
              <a:lnSpc>
                <a:spcPct val="120000"/>
              </a:lnSpc>
              <a:spcBef>
                <a:spcPts val="800"/>
              </a:spcBef>
              <a:spcAft>
                <a:spcPts val="0"/>
              </a:spcAft>
              <a:buClr>
                <a:schemeClr val="lt1"/>
              </a:buClr>
              <a:buSzPts val="1500"/>
              <a:buNone/>
            </a:pPr>
            <a:r>
              <a:rPr lang="en" u="sng"/>
              <a:t>Purpose</a:t>
            </a:r>
            <a:r>
              <a:rPr lang="en"/>
              <a:t>: Prints details of dormitories including assigned inmates and music channel information. </a:t>
            </a:r>
            <a:endParaRPr/>
          </a:p>
          <a:p>
            <a:pPr indent="0" lvl="0" marL="0" rtl="0" algn="l">
              <a:lnSpc>
                <a:spcPct val="120000"/>
              </a:lnSpc>
              <a:spcBef>
                <a:spcPts val="800"/>
              </a:spcBef>
              <a:spcAft>
                <a:spcPts val="0"/>
              </a:spcAft>
              <a:buClr>
                <a:schemeClr val="lt1"/>
              </a:buClr>
              <a:buSzPts val="1500"/>
              <a:buNone/>
            </a:pPr>
            <a:r>
              <a:rPr lang="en" u="sng"/>
              <a:t>Use</a:t>
            </a:r>
            <a:r>
              <a:rPr lang="en"/>
              <a:t>: This function allows users to view the current occupancy of dormitories and the assignment of inmates, facilitating monitoring and management of dormitory resources.</a:t>
            </a:r>
            <a:endParaRPr/>
          </a:p>
          <a:p>
            <a:pPr indent="0" lvl="0" marL="0" rtl="0" algn="l">
              <a:lnSpc>
                <a:spcPct val="120000"/>
              </a:lnSpc>
              <a:spcBef>
                <a:spcPts val="800"/>
              </a:spcBef>
              <a:spcAft>
                <a:spcPts val="1200"/>
              </a:spcAft>
              <a:buClr>
                <a:schemeClr val="lt1"/>
              </a:buClr>
              <a:buSzPts val="1500"/>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689334" y="0"/>
            <a:ext cx="7765200" cy="994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600"/>
              <a:buFont typeface="Bookman Old Style"/>
              <a:buNone/>
            </a:pPr>
            <a:r>
              <a:rPr lang="en"/>
              <a:t>TIME AND SPACE COMPLEXITY</a:t>
            </a:r>
            <a:endParaRPr/>
          </a:p>
        </p:txBody>
      </p:sp>
      <p:sp>
        <p:nvSpPr>
          <p:cNvPr id="149" name="Google Shape;149;p24"/>
          <p:cNvSpPr txBox="1"/>
          <p:nvPr>
            <p:ph idx="1" type="body"/>
          </p:nvPr>
        </p:nvSpPr>
        <p:spPr>
          <a:xfrm>
            <a:off x="610059" y="865691"/>
            <a:ext cx="7923900" cy="39897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Clr>
                <a:schemeClr val="lt1"/>
              </a:buClr>
              <a:buSzPts val="1500"/>
              <a:buNone/>
            </a:pPr>
            <a:r>
              <a:rPr lang="en"/>
              <a:t>Here's the detailed time and space complexity analysis for the provided code: </a:t>
            </a:r>
            <a:endParaRPr/>
          </a:p>
          <a:p>
            <a:pPr indent="0" lvl="0" marL="0" rtl="0" algn="l">
              <a:lnSpc>
                <a:spcPct val="120000"/>
              </a:lnSpc>
              <a:spcBef>
                <a:spcPts val="800"/>
              </a:spcBef>
              <a:spcAft>
                <a:spcPts val="0"/>
              </a:spcAft>
              <a:buClr>
                <a:schemeClr val="lt1"/>
              </a:buClr>
              <a:buSzPts val="1500"/>
              <a:buNone/>
            </a:pPr>
            <a:r>
              <a:t/>
            </a:r>
            <a:endParaRPr/>
          </a:p>
          <a:p>
            <a:pPr indent="-355600" lvl="0" marL="342900" rtl="0" algn="l">
              <a:lnSpc>
                <a:spcPct val="120000"/>
              </a:lnSpc>
              <a:spcBef>
                <a:spcPts val="800"/>
              </a:spcBef>
              <a:spcAft>
                <a:spcPts val="0"/>
              </a:spcAft>
              <a:buClr>
                <a:schemeClr val="lt1"/>
              </a:buClr>
              <a:buSzPts val="2000"/>
              <a:buAutoNum type="arabicPeriod"/>
            </a:pPr>
            <a:r>
              <a:rPr b="1" lang="en" sz="2000"/>
              <a:t>Time Complexity: </a:t>
            </a:r>
            <a:endParaRPr/>
          </a:p>
          <a:p>
            <a:pPr indent="0" lvl="0" marL="0" rtl="0" algn="l">
              <a:lnSpc>
                <a:spcPct val="120000"/>
              </a:lnSpc>
              <a:spcBef>
                <a:spcPts val="800"/>
              </a:spcBef>
              <a:spcAft>
                <a:spcPts val="0"/>
              </a:spcAft>
              <a:buClr>
                <a:schemeClr val="lt1"/>
              </a:buClr>
              <a:buSzPts val="1500"/>
              <a:buNone/>
            </a:pPr>
            <a:r>
              <a:rPr lang="en"/>
              <a:t>      -</a:t>
            </a:r>
            <a:r>
              <a:rPr lang="en" u="sng"/>
              <a:t> insert_details(</a:t>
            </a:r>
            <a:r>
              <a:rPr lang="en" u="sng"/>
              <a:t>vector &amp;</a:t>
            </a:r>
            <a:r>
              <a:rPr lang="en" u="sng"/>
              <a:t> records): </a:t>
            </a:r>
            <a:endParaRPr/>
          </a:p>
          <a:p>
            <a:pPr indent="0" lvl="0" marL="0" rtl="0" algn="l">
              <a:lnSpc>
                <a:spcPct val="120000"/>
              </a:lnSpc>
              <a:spcBef>
                <a:spcPts val="800"/>
              </a:spcBef>
              <a:spcAft>
                <a:spcPts val="0"/>
              </a:spcAft>
              <a:buClr>
                <a:schemeClr val="lt1"/>
              </a:buClr>
              <a:buSzPts val="1500"/>
              <a:buNone/>
            </a:pPr>
            <a:r>
              <a:rPr lang="en"/>
              <a:t>        ● Time Complexity: O(N) </a:t>
            </a:r>
            <a:endParaRPr/>
          </a:p>
          <a:p>
            <a:pPr indent="0" lvl="0" marL="0" rtl="0" algn="l">
              <a:lnSpc>
                <a:spcPct val="120000"/>
              </a:lnSpc>
              <a:spcBef>
                <a:spcPts val="800"/>
              </a:spcBef>
              <a:spcAft>
                <a:spcPts val="0"/>
              </a:spcAft>
              <a:buClr>
                <a:schemeClr val="lt1"/>
              </a:buClr>
              <a:buSzPts val="1500"/>
              <a:buNone/>
            </a:pPr>
            <a:r>
              <a:rPr lang="en"/>
              <a:t>        ● Explanation: The time complexity of reading student records from the input file and populating the vector of records is linear with respect to the number of records in the file, denoted by N.</a:t>
            </a:r>
            <a:endParaRPr/>
          </a:p>
          <a:p>
            <a:pPr indent="0" lvl="0" marL="0" rtl="0" algn="l">
              <a:lnSpc>
                <a:spcPct val="120000"/>
              </a:lnSpc>
              <a:spcBef>
                <a:spcPts val="800"/>
              </a:spcBef>
              <a:spcAft>
                <a:spcPts val="0"/>
              </a:spcAft>
              <a:buClr>
                <a:schemeClr val="lt1"/>
              </a:buClr>
              <a:buSzPts val="1500"/>
              <a:buNone/>
            </a:pPr>
            <a:r>
              <a:rPr lang="en"/>
              <a:t>      - </a:t>
            </a:r>
            <a:r>
              <a:rPr lang="en" u="sng"/>
              <a:t>assign_to_dorms(</a:t>
            </a:r>
            <a:r>
              <a:rPr lang="en" u="sng"/>
              <a:t>vector &amp;</a:t>
            </a:r>
            <a:r>
              <a:rPr lang="en" u="sng"/>
              <a:t> records, </a:t>
            </a:r>
            <a:r>
              <a:rPr lang="en" u="sng"/>
              <a:t>vector &amp;</a:t>
            </a:r>
            <a:r>
              <a:rPr lang="en" u="sng"/>
              <a:t> dorms): </a:t>
            </a:r>
            <a:endParaRPr/>
          </a:p>
          <a:p>
            <a:pPr indent="0" lvl="0" marL="0" rtl="0" algn="l">
              <a:lnSpc>
                <a:spcPct val="120000"/>
              </a:lnSpc>
              <a:spcBef>
                <a:spcPts val="800"/>
              </a:spcBef>
              <a:spcAft>
                <a:spcPts val="0"/>
              </a:spcAft>
              <a:buClr>
                <a:schemeClr val="lt1"/>
              </a:buClr>
              <a:buSzPts val="1500"/>
              <a:buNone/>
            </a:pPr>
            <a:r>
              <a:rPr lang="en"/>
              <a:t>        ● Time Complexity: O(N * M) </a:t>
            </a:r>
            <a:endParaRPr/>
          </a:p>
          <a:p>
            <a:pPr indent="0" lvl="0" marL="0" rtl="0" algn="l">
              <a:lnSpc>
                <a:spcPct val="120000"/>
              </a:lnSpc>
              <a:spcBef>
                <a:spcPts val="800"/>
              </a:spcBef>
              <a:spcAft>
                <a:spcPts val="1200"/>
              </a:spcAft>
              <a:buClr>
                <a:schemeClr val="lt1"/>
              </a:buClr>
              <a:buSzPts val="1500"/>
              <a:buNone/>
            </a:pPr>
            <a:r>
              <a:rPr lang="en"/>
              <a:t>        ● Explanation: In the worst case, where each record needs to be assigned to a new                  dormitory, this function iterates over each record (N) and each dormitory (M), resulting in a time complexity of O(N * 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idx="1" type="body"/>
          </p:nvPr>
        </p:nvSpPr>
        <p:spPr>
          <a:xfrm>
            <a:off x="315329" y="413535"/>
            <a:ext cx="8513400" cy="49986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Clr>
                <a:schemeClr val="lt1"/>
              </a:buClr>
              <a:buSzPts val="1500"/>
              <a:buNone/>
            </a:pPr>
            <a:r>
              <a:rPr lang="en"/>
              <a:t>- </a:t>
            </a:r>
            <a:r>
              <a:rPr lang="en" u="sng"/>
              <a:t>sleep_inducer(</a:t>
            </a:r>
            <a:r>
              <a:rPr lang="en" u="sng"/>
              <a:t>vector &amp;</a:t>
            </a:r>
            <a:r>
              <a:rPr lang="en" u="sng"/>
              <a:t> dorms): </a:t>
            </a:r>
            <a:endParaRPr/>
          </a:p>
          <a:p>
            <a:pPr indent="0" lvl="0" marL="0" rtl="0" algn="l">
              <a:lnSpc>
                <a:spcPct val="120000"/>
              </a:lnSpc>
              <a:spcBef>
                <a:spcPts val="800"/>
              </a:spcBef>
              <a:spcAft>
                <a:spcPts val="0"/>
              </a:spcAft>
              <a:buClr>
                <a:schemeClr val="lt1"/>
              </a:buClr>
              <a:buSzPts val="1500"/>
              <a:buNone/>
            </a:pPr>
            <a:r>
              <a:rPr lang="en"/>
              <a:t>  ● Time Complexity: O(N * D * H * M) </a:t>
            </a:r>
            <a:endParaRPr/>
          </a:p>
          <a:p>
            <a:pPr indent="0" lvl="0" marL="0" rtl="0" algn="l">
              <a:lnSpc>
                <a:spcPct val="120000"/>
              </a:lnSpc>
              <a:spcBef>
                <a:spcPts val="800"/>
              </a:spcBef>
              <a:spcAft>
                <a:spcPts val="0"/>
              </a:spcAft>
              <a:buClr>
                <a:schemeClr val="lt1"/>
              </a:buClr>
              <a:buSzPts val="1500"/>
              <a:buNone/>
            </a:pPr>
            <a:r>
              <a:rPr lang="en"/>
              <a:t>  ● Explanation: Here, N represents the number of dormitories, D represents the average          number of students per dormitory, H represents the number of hours simulated (24 in this case), and M represents the number of minutes per hour (60). The function iterates over each minute of each hour for each dormitory and checks if an inmate is scheduled to sleep, resulting in a time complexity of O(N * D * H * M). </a:t>
            </a:r>
            <a:endParaRPr/>
          </a:p>
          <a:p>
            <a:pPr indent="0" lvl="0" marL="0" rtl="0" algn="l">
              <a:lnSpc>
                <a:spcPct val="120000"/>
              </a:lnSpc>
              <a:spcBef>
                <a:spcPts val="800"/>
              </a:spcBef>
              <a:spcAft>
                <a:spcPts val="0"/>
              </a:spcAft>
              <a:buClr>
                <a:schemeClr val="lt1"/>
              </a:buClr>
              <a:buSzPts val="1500"/>
              <a:buNone/>
            </a:pPr>
            <a:r>
              <a:rPr lang="en"/>
              <a:t>- </a:t>
            </a:r>
            <a:r>
              <a:rPr lang="en" u="sng"/>
              <a:t>print_dorm_details(</a:t>
            </a:r>
            <a:r>
              <a:rPr lang="en" u="sng"/>
              <a:t>vector &amp;</a:t>
            </a:r>
            <a:r>
              <a:rPr lang="en" u="sng"/>
              <a:t> dorms): </a:t>
            </a:r>
            <a:endParaRPr/>
          </a:p>
          <a:p>
            <a:pPr indent="0" lvl="0" marL="0" rtl="0" algn="l">
              <a:lnSpc>
                <a:spcPct val="120000"/>
              </a:lnSpc>
              <a:spcBef>
                <a:spcPts val="800"/>
              </a:spcBef>
              <a:spcAft>
                <a:spcPts val="0"/>
              </a:spcAft>
              <a:buClr>
                <a:schemeClr val="lt1"/>
              </a:buClr>
              <a:buSzPts val="1500"/>
              <a:buNone/>
            </a:pPr>
            <a:r>
              <a:rPr lang="en"/>
              <a:t>  ● Time Complexity: O(N * D) </a:t>
            </a:r>
            <a:endParaRPr/>
          </a:p>
          <a:p>
            <a:pPr indent="0" lvl="0" marL="0" rtl="0" algn="l">
              <a:lnSpc>
                <a:spcPct val="120000"/>
              </a:lnSpc>
              <a:spcBef>
                <a:spcPts val="800"/>
              </a:spcBef>
              <a:spcAft>
                <a:spcPts val="0"/>
              </a:spcAft>
              <a:buClr>
                <a:schemeClr val="lt1"/>
              </a:buClr>
              <a:buSzPts val="1500"/>
              <a:buNone/>
            </a:pPr>
            <a:r>
              <a:rPr lang="en"/>
              <a:t>  ● Explanation: This function iterates over each dormitory (N) and each inmate in each dormitory (D), resulting in a time complexity of O(N * D). </a:t>
            </a:r>
            <a:endParaRPr/>
          </a:p>
          <a:p>
            <a:pPr indent="-171450" lvl="0" marL="177800" rtl="0" algn="l">
              <a:lnSpc>
                <a:spcPct val="120000"/>
              </a:lnSpc>
              <a:spcBef>
                <a:spcPts val="800"/>
              </a:spcBef>
              <a:spcAft>
                <a:spcPts val="0"/>
              </a:spcAft>
              <a:buClr>
                <a:schemeClr val="lt1"/>
              </a:buClr>
              <a:buSzPts val="1500"/>
              <a:buFont typeface="Rockwell"/>
              <a:buChar char="-"/>
            </a:pPr>
            <a:r>
              <a:rPr lang="en" u="sng"/>
              <a:t>Overall Time Complexity</a:t>
            </a:r>
            <a:r>
              <a:rPr lang="en"/>
              <a:t>: </a:t>
            </a:r>
            <a:endParaRPr/>
          </a:p>
          <a:p>
            <a:pPr indent="0" lvl="0" marL="0" rtl="0" algn="l">
              <a:lnSpc>
                <a:spcPct val="120000"/>
              </a:lnSpc>
              <a:spcBef>
                <a:spcPts val="800"/>
              </a:spcBef>
              <a:spcAft>
                <a:spcPts val="0"/>
              </a:spcAft>
              <a:buClr>
                <a:schemeClr val="lt1"/>
              </a:buClr>
              <a:buSzPts val="1500"/>
              <a:buNone/>
            </a:pPr>
            <a:r>
              <a:rPr lang="en"/>
              <a:t> ● Considering the worst-case scenario and summing up the time complexities of all functions:</a:t>
            </a:r>
            <a:endParaRPr/>
          </a:p>
          <a:p>
            <a:pPr indent="0" lvl="0" marL="0" rtl="0" algn="l">
              <a:lnSpc>
                <a:spcPct val="120000"/>
              </a:lnSpc>
              <a:spcBef>
                <a:spcPts val="800"/>
              </a:spcBef>
              <a:spcAft>
                <a:spcPts val="1200"/>
              </a:spcAft>
              <a:buClr>
                <a:schemeClr val="lt1"/>
              </a:buClr>
              <a:buSzPts val="1500"/>
              <a:buNone/>
            </a:pPr>
            <a:r>
              <a:rPr lang="en"/>
              <a:t> ● O(N) + O(N * M) + O(N * D * H * M) + O(N * D) ● This can be simplified to O(N * D * H * M), where N is the number of dormitories, D is the average number of students per dormitory, H is the number of hours simulated, and M is the number of minutes per hour.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idx="1" type="body"/>
          </p:nvPr>
        </p:nvSpPr>
        <p:spPr>
          <a:xfrm>
            <a:off x="689339" y="529658"/>
            <a:ext cx="7765200" cy="40842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Clr>
                <a:schemeClr val="lt1"/>
              </a:buClr>
              <a:buSzPts val="1800"/>
              <a:buNone/>
            </a:pPr>
            <a:r>
              <a:rPr b="1" lang="en" sz="1800"/>
              <a:t>2. Space Complexity: </a:t>
            </a:r>
            <a:endParaRPr/>
          </a:p>
          <a:p>
            <a:pPr indent="-171450" lvl="0" marL="177800" rtl="0" algn="l">
              <a:lnSpc>
                <a:spcPct val="120000"/>
              </a:lnSpc>
              <a:spcBef>
                <a:spcPts val="800"/>
              </a:spcBef>
              <a:spcAft>
                <a:spcPts val="0"/>
              </a:spcAft>
              <a:buClr>
                <a:schemeClr val="lt1"/>
              </a:buClr>
              <a:buSzPts val="1500"/>
              <a:buFont typeface="Rockwell"/>
              <a:buChar char="-"/>
            </a:pPr>
            <a:r>
              <a:rPr lang="en" u="sng"/>
              <a:t>insert_details(</a:t>
            </a:r>
            <a:r>
              <a:rPr lang="en" u="sng"/>
              <a:t>vector &amp;</a:t>
            </a:r>
            <a:r>
              <a:rPr lang="en" u="sng"/>
              <a:t> records: </a:t>
            </a:r>
            <a:endParaRPr/>
          </a:p>
          <a:p>
            <a:pPr indent="0" lvl="0" marL="0" rtl="0" algn="l">
              <a:lnSpc>
                <a:spcPct val="120000"/>
              </a:lnSpc>
              <a:spcBef>
                <a:spcPts val="800"/>
              </a:spcBef>
              <a:spcAft>
                <a:spcPts val="0"/>
              </a:spcAft>
              <a:buClr>
                <a:schemeClr val="lt1"/>
              </a:buClr>
              <a:buSzPts val="1500"/>
              <a:buNone/>
            </a:pPr>
            <a:r>
              <a:rPr lang="en"/>
              <a:t>●       - Space Complexity: O(N) </a:t>
            </a:r>
            <a:endParaRPr/>
          </a:p>
          <a:p>
            <a:pPr indent="0" lvl="0" marL="0" rtl="0" algn="l">
              <a:lnSpc>
                <a:spcPct val="120000"/>
              </a:lnSpc>
              <a:spcBef>
                <a:spcPts val="800"/>
              </a:spcBef>
              <a:spcAft>
                <a:spcPts val="0"/>
              </a:spcAft>
              <a:buClr>
                <a:schemeClr val="lt1"/>
              </a:buClr>
              <a:buSzPts val="1500"/>
              <a:buNone/>
            </a:pPr>
            <a:r>
              <a:rPr lang="en"/>
              <a:t>●       - Explanation: The space complexity of storing student records in the vector of records is linear with respect to the number of records, denoted by N. </a:t>
            </a:r>
            <a:endParaRPr/>
          </a:p>
          <a:p>
            <a:pPr indent="-171450" lvl="0" marL="177800" rtl="0" algn="l">
              <a:lnSpc>
                <a:spcPct val="120000"/>
              </a:lnSpc>
              <a:spcBef>
                <a:spcPts val="800"/>
              </a:spcBef>
              <a:spcAft>
                <a:spcPts val="0"/>
              </a:spcAft>
              <a:buClr>
                <a:schemeClr val="lt1"/>
              </a:buClr>
              <a:buSzPts val="1500"/>
              <a:buFont typeface="Rockwell"/>
              <a:buChar char="-"/>
            </a:pPr>
            <a:r>
              <a:rPr lang="en" u="sng"/>
              <a:t>assign_to_dorms(</a:t>
            </a:r>
            <a:r>
              <a:rPr lang="en" u="sng"/>
              <a:t>vector &amp;</a:t>
            </a:r>
            <a:r>
              <a:rPr lang="en" u="sng"/>
              <a:t> records, </a:t>
            </a:r>
            <a:r>
              <a:rPr lang="en" u="sng"/>
              <a:t>vector &amp;</a:t>
            </a:r>
            <a:r>
              <a:rPr lang="en" u="sng"/>
              <a:t> dorms: </a:t>
            </a:r>
            <a:endParaRPr/>
          </a:p>
          <a:p>
            <a:pPr indent="0" lvl="0" marL="0" rtl="0" algn="l">
              <a:lnSpc>
                <a:spcPct val="120000"/>
              </a:lnSpc>
              <a:spcBef>
                <a:spcPts val="800"/>
              </a:spcBef>
              <a:spcAft>
                <a:spcPts val="0"/>
              </a:spcAft>
              <a:buClr>
                <a:schemeClr val="lt1"/>
              </a:buClr>
              <a:buSzPts val="1500"/>
              <a:buNone/>
            </a:pPr>
            <a:r>
              <a:rPr lang="en"/>
              <a:t>● - Space Complexity: O(N + M) </a:t>
            </a:r>
            <a:endParaRPr/>
          </a:p>
          <a:p>
            <a:pPr indent="0" lvl="0" marL="0" rtl="0" algn="l">
              <a:lnSpc>
                <a:spcPct val="120000"/>
              </a:lnSpc>
              <a:spcBef>
                <a:spcPts val="800"/>
              </a:spcBef>
              <a:spcAft>
                <a:spcPts val="1200"/>
              </a:spcAft>
              <a:buClr>
                <a:schemeClr val="lt1"/>
              </a:buClr>
              <a:buSzPts val="1500"/>
              <a:buNone/>
            </a:pPr>
            <a:r>
              <a:rPr lang="en"/>
              <a:t>● - Explanation: Additional space is required for storing assigned_names, which is a set containing unique student names. The space complexity of this set is O(M), where M is the total number of unique student names.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idx="1" type="body"/>
          </p:nvPr>
        </p:nvSpPr>
        <p:spPr>
          <a:xfrm>
            <a:off x="767698" y="1139684"/>
            <a:ext cx="7608600" cy="28641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Clr>
                <a:schemeClr val="lt1"/>
              </a:buClr>
              <a:buSzPts val="1800"/>
              <a:buNone/>
            </a:pPr>
            <a:r>
              <a:rPr b="1" lang="en" sz="1800"/>
              <a:t>Overall Space Complexity:  </a:t>
            </a:r>
            <a:endParaRPr/>
          </a:p>
          <a:p>
            <a:pPr indent="0" lvl="0" marL="0" rtl="0" algn="l">
              <a:lnSpc>
                <a:spcPct val="120000"/>
              </a:lnSpc>
              <a:spcBef>
                <a:spcPts val="800"/>
              </a:spcBef>
              <a:spcAft>
                <a:spcPts val="0"/>
              </a:spcAft>
              <a:buClr>
                <a:schemeClr val="lt1"/>
              </a:buClr>
              <a:buSzPts val="1500"/>
              <a:buNone/>
            </a:pPr>
            <a:r>
              <a:rPr lang="en"/>
              <a:t>● Considering the space required for storing student records, dormitories, and additional data structures: </a:t>
            </a:r>
            <a:endParaRPr/>
          </a:p>
          <a:p>
            <a:pPr indent="0" lvl="0" marL="0" rtl="0" algn="l">
              <a:lnSpc>
                <a:spcPct val="120000"/>
              </a:lnSpc>
              <a:spcBef>
                <a:spcPts val="800"/>
              </a:spcBef>
              <a:spcAft>
                <a:spcPts val="0"/>
              </a:spcAft>
              <a:buClr>
                <a:schemeClr val="lt1"/>
              </a:buClr>
              <a:buSzPts val="1500"/>
              <a:buNone/>
            </a:pPr>
            <a:r>
              <a:rPr lang="en"/>
              <a:t>● O(N) + O(M) </a:t>
            </a:r>
            <a:endParaRPr/>
          </a:p>
          <a:p>
            <a:pPr indent="0" lvl="0" marL="0" rtl="0" algn="l">
              <a:lnSpc>
                <a:spcPct val="120000"/>
              </a:lnSpc>
              <a:spcBef>
                <a:spcPts val="800"/>
              </a:spcBef>
              <a:spcAft>
                <a:spcPts val="1200"/>
              </a:spcAft>
              <a:buClr>
                <a:schemeClr val="lt1"/>
              </a:buClr>
              <a:buSzPts val="1500"/>
              <a:buNone/>
            </a:pPr>
            <a:r>
              <a:rPr lang="en"/>
              <a:t>● This can be simplified to O(N + M), where N is the number of records and M is the total number of unique student names.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685346" y="457200"/>
            <a:ext cx="7765200" cy="9948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Link to Audio/Video Recording</a:t>
            </a:r>
            <a:endParaRPr/>
          </a:p>
        </p:txBody>
      </p:sp>
      <p:sp>
        <p:nvSpPr>
          <p:cNvPr id="171" name="Google Shape;171;p28"/>
          <p:cNvSpPr txBox="1"/>
          <p:nvPr>
            <p:ph idx="1" type="body"/>
          </p:nvPr>
        </p:nvSpPr>
        <p:spPr>
          <a:xfrm>
            <a:off x="685346" y="1572048"/>
            <a:ext cx="7765200" cy="2771400"/>
          </a:xfrm>
          <a:prstGeom prst="rect">
            <a:avLst/>
          </a:prstGeom>
        </p:spPr>
        <p:txBody>
          <a:bodyPr anchorCtr="0" anchor="t" bIns="34275" lIns="68575" spcFirstLastPara="1" rIns="68575" wrap="square" tIns="34275">
            <a:normAutofit/>
          </a:bodyPr>
          <a:lstStyle/>
          <a:p>
            <a:pPr indent="0" lvl="0" marL="0" rtl="0" algn="ctr">
              <a:spcBef>
                <a:spcPts val="800"/>
              </a:spcBef>
              <a:spcAft>
                <a:spcPts val="1200"/>
              </a:spcAft>
              <a:buNone/>
            </a:pPr>
            <a:r>
              <a:rPr lang="en"/>
              <a:t>https://drive.google.com/file/d/1FdK0ujhrWCt7K7MInQIOSNflQ3D8eoms/view?usp=sharing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4294967295" type="ctrTitle"/>
          </p:nvPr>
        </p:nvSpPr>
        <p:spPr>
          <a:xfrm>
            <a:off x="1689100" y="0"/>
            <a:ext cx="5547300" cy="1241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lt1"/>
              </a:buClr>
              <a:buSzPts val="3600"/>
              <a:buFont typeface="Bookman Old Style"/>
              <a:buNone/>
            </a:pPr>
            <a:r>
              <a:rPr lang="en"/>
              <a:t>PROBLEM</a:t>
            </a:r>
            <a:br>
              <a:rPr lang="en"/>
            </a:br>
            <a:endParaRPr/>
          </a:p>
        </p:txBody>
      </p:sp>
      <p:sp>
        <p:nvSpPr>
          <p:cNvPr id="99" name="Google Shape;99;p15"/>
          <p:cNvSpPr txBox="1"/>
          <p:nvPr>
            <p:ph idx="4294967295" type="subTitle"/>
          </p:nvPr>
        </p:nvSpPr>
        <p:spPr>
          <a:xfrm>
            <a:off x="844314" y="1099712"/>
            <a:ext cx="7455300" cy="3333600"/>
          </a:xfrm>
          <a:prstGeom prst="rect">
            <a:avLst/>
          </a:prstGeom>
          <a:noFill/>
          <a:ln>
            <a:noFill/>
          </a:ln>
        </p:spPr>
        <p:txBody>
          <a:bodyPr anchorCtr="0" anchor="t" bIns="34275" lIns="68575" spcFirstLastPara="1" rIns="68575" wrap="square" tIns="34275">
            <a:normAutofit/>
          </a:bodyPr>
          <a:lstStyle/>
          <a:p>
            <a:pPr indent="-311150" lvl="0" marL="457200" rtl="0" algn="l">
              <a:lnSpc>
                <a:spcPct val="120000"/>
              </a:lnSpc>
              <a:spcBef>
                <a:spcPts val="0"/>
              </a:spcBef>
              <a:spcAft>
                <a:spcPts val="0"/>
              </a:spcAft>
              <a:buSzPts val="1300"/>
              <a:buChar char="●"/>
            </a:pPr>
            <a:r>
              <a:rPr lang="en"/>
              <a:t>We have to build a Sleep inducer.</a:t>
            </a:r>
            <a:endParaRPr/>
          </a:p>
          <a:p>
            <a:pPr indent="-311150" lvl="0" marL="457200" rtl="0" algn="l">
              <a:lnSpc>
                <a:spcPct val="120000"/>
              </a:lnSpc>
              <a:spcBef>
                <a:spcPts val="0"/>
              </a:spcBef>
              <a:spcAft>
                <a:spcPts val="0"/>
              </a:spcAft>
              <a:buSzPts val="1300"/>
              <a:buChar char="●"/>
            </a:pPr>
            <a:r>
              <a:rPr lang="en"/>
              <a:t>There are N inmates in total each having his/her own sleep time (randomly initialized).</a:t>
            </a:r>
            <a:endParaRPr/>
          </a:p>
          <a:p>
            <a:pPr indent="-311150" lvl="0" marL="457200" rtl="0" algn="l">
              <a:lnSpc>
                <a:spcPct val="120000"/>
              </a:lnSpc>
              <a:spcBef>
                <a:spcPts val="0"/>
              </a:spcBef>
              <a:spcAft>
                <a:spcPts val="0"/>
              </a:spcAft>
              <a:buSzPts val="1300"/>
              <a:buChar char="●"/>
            </a:pPr>
            <a:r>
              <a:rPr lang="en"/>
              <a:t>The Sleep Inducer is installed in a hostel with M sleeping dorms. It notes every inmate’s daily sleeping habits and starts sleep-inducing music at bedtime. It works for multiple inmates.</a:t>
            </a:r>
            <a:endParaRPr/>
          </a:p>
          <a:p>
            <a:pPr indent="-311150" lvl="0" marL="457200" rtl="0" algn="l">
              <a:lnSpc>
                <a:spcPct val="120000"/>
              </a:lnSpc>
              <a:spcBef>
                <a:spcPts val="0"/>
              </a:spcBef>
              <a:spcAft>
                <a:spcPts val="0"/>
              </a:spcAft>
              <a:buSzPts val="1300"/>
              <a:buChar char="●"/>
            </a:pPr>
            <a:r>
              <a:rPr lang="en"/>
              <a:t>The music should not continue beyond p minutes after going to bed (assuming it takes that much time for every inmate to fall off to sleep).</a:t>
            </a:r>
            <a:endParaRPr/>
          </a:p>
          <a:p>
            <a:pPr indent="-311150" lvl="0" marL="457200" rtl="0" algn="l">
              <a:lnSpc>
                <a:spcPct val="120000"/>
              </a:lnSpc>
              <a:spcBef>
                <a:spcPts val="0"/>
              </a:spcBef>
              <a:spcAft>
                <a:spcPts val="0"/>
              </a:spcAft>
              <a:buSzPts val="1300"/>
              <a:buChar char="●"/>
            </a:pPr>
            <a:r>
              <a:rPr lang="en"/>
              <a:t>The Sleep Inducer should be able to play for all them without disturbing anyone  (i. e., playing music while someone is asleep) . Therefore, it has to assign the correct number of inmates for each dorm before starting to operate.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85346" y="457200"/>
            <a:ext cx="7765200" cy="994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600"/>
              <a:buFont typeface="Bookman Old Style"/>
              <a:buNone/>
            </a:pPr>
            <a:r>
              <a:rPr lang="en"/>
              <a:t>ALGORITHM</a:t>
            </a:r>
            <a:endParaRPr/>
          </a:p>
        </p:txBody>
      </p:sp>
      <p:sp>
        <p:nvSpPr>
          <p:cNvPr id="105" name="Google Shape;105;p16"/>
          <p:cNvSpPr txBox="1"/>
          <p:nvPr>
            <p:ph idx="1" type="body"/>
          </p:nvPr>
        </p:nvSpPr>
        <p:spPr>
          <a:xfrm>
            <a:off x="685346" y="1572048"/>
            <a:ext cx="7765200" cy="27714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Clr>
                <a:schemeClr val="lt1"/>
              </a:buClr>
              <a:buSzPts val="1500"/>
              <a:buNone/>
            </a:pPr>
            <a:r>
              <a:rPr lang="en"/>
              <a:t>The algorithm of the code is as follows : </a:t>
            </a:r>
            <a:endParaRPr/>
          </a:p>
          <a:p>
            <a:pPr indent="-317500" lvl="0" marL="457200" rtl="0" algn="l">
              <a:lnSpc>
                <a:spcPct val="120000"/>
              </a:lnSpc>
              <a:spcBef>
                <a:spcPts val="800"/>
              </a:spcBef>
              <a:spcAft>
                <a:spcPts val="0"/>
              </a:spcAft>
              <a:buSzPts val="1400"/>
              <a:buChar char="●"/>
            </a:pPr>
            <a:r>
              <a:rPr lang="en"/>
              <a:t>     ‘Clock’: Represents time with hours and minute.</a:t>
            </a:r>
            <a:endParaRPr/>
          </a:p>
          <a:p>
            <a:pPr indent="-317500" lvl="0" marL="457200" rtl="0" algn="l">
              <a:lnSpc>
                <a:spcPct val="120000"/>
              </a:lnSpc>
              <a:spcBef>
                <a:spcPts val="0"/>
              </a:spcBef>
              <a:spcAft>
                <a:spcPts val="0"/>
              </a:spcAft>
              <a:buSzPts val="1400"/>
              <a:buChar char="●"/>
            </a:pPr>
            <a:r>
              <a:rPr lang="en"/>
              <a:t>     ‘Record’: Contains details of student’s name , airpod id, sleep time , time taken to </a:t>
            </a:r>
            <a:endParaRPr/>
          </a:p>
          <a:p>
            <a:pPr indent="-317500" lvl="0" marL="457200" rtl="0" algn="l">
              <a:lnSpc>
                <a:spcPct val="120000"/>
              </a:lnSpc>
              <a:spcBef>
                <a:spcPts val="0"/>
              </a:spcBef>
              <a:spcAft>
                <a:spcPts val="0"/>
              </a:spcAft>
              <a:buSzPts val="1400"/>
              <a:buChar char="●"/>
            </a:pPr>
            <a:r>
              <a:rPr lang="en"/>
              <a:t>        play music, and song name. It also overloads the ‘&lt;‘ operator for sorting based on</a:t>
            </a:r>
            <a:endParaRPr/>
          </a:p>
          <a:p>
            <a:pPr indent="-317500" lvl="0" marL="457200" rtl="0" algn="l">
              <a:lnSpc>
                <a:spcPct val="120000"/>
              </a:lnSpc>
              <a:spcBef>
                <a:spcPts val="0"/>
              </a:spcBef>
              <a:spcAft>
                <a:spcPts val="0"/>
              </a:spcAft>
              <a:buSzPts val="1400"/>
              <a:buChar char="●"/>
            </a:pPr>
            <a:r>
              <a:rPr lang="en"/>
              <a:t>        sleep time.</a:t>
            </a:r>
            <a:endParaRPr/>
          </a:p>
          <a:p>
            <a:pPr indent="-317500" lvl="0" marL="457200" rtl="0" algn="l">
              <a:lnSpc>
                <a:spcPct val="120000"/>
              </a:lnSpc>
              <a:spcBef>
                <a:spcPts val="0"/>
              </a:spcBef>
              <a:spcAft>
                <a:spcPts val="0"/>
              </a:spcAft>
              <a:buSzPts val="1400"/>
              <a:buChar char="●"/>
            </a:pPr>
            <a:r>
              <a:rPr lang="en"/>
              <a:t>     ‘music _channel’: Represents a music channel with an ID and airpods assigned.</a:t>
            </a:r>
            <a:endParaRPr/>
          </a:p>
          <a:p>
            <a:pPr indent="-317500" lvl="0" marL="457200" rtl="0" algn="l">
              <a:lnSpc>
                <a:spcPct val="120000"/>
              </a:lnSpc>
              <a:spcBef>
                <a:spcPts val="0"/>
              </a:spcBef>
              <a:spcAft>
                <a:spcPts val="0"/>
              </a:spcAft>
              <a:buSzPts val="1400"/>
              <a:buChar char="●"/>
            </a:pPr>
            <a:r>
              <a:rPr lang="en"/>
              <a:t>     ’Dorm’: Extends ‘music _ channel’ and includes dormitory-specific details like the dorm </a:t>
            </a:r>
            <a:endParaRPr/>
          </a:p>
          <a:p>
            <a:pPr indent="-317500" lvl="0" marL="457200" rtl="0" algn="l">
              <a:lnSpc>
                <a:spcPct val="120000"/>
              </a:lnSpc>
              <a:spcBef>
                <a:spcPts val="0"/>
              </a:spcBef>
              <a:spcAft>
                <a:spcPts val="0"/>
              </a:spcAft>
              <a:buSzPts val="1400"/>
              <a:buChar char="●"/>
            </a:pPr>
            <a:r>
              <a:rPr lang="en"/>
              <a:t>        name and records of inmates.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474007" y="366050"/>
            <a:ext cx="8196000" cy="5035500"/>
          </a:xfrm>
          <a:prstGeom prst="rect">
            <a:avLst/>
          </a:prstGeom>
          <a:noFill/>
          <a:ln>
            <a:noFill/>
          </a:ln>
        </p:spPr>
        <p:txBody>
          <a:bodyPr anchorCtr="0" anchor="t" bIns="34275" lIns="68575" spcFirstLastPara="1" rIns="68575" wrap="square" tIns="34275">
            <a:normAutofit fontScale="77500" lnSpcReduction="20000"/>
          </a:bodyPr>
          <a:lstStyle/>
          <a:p>
            <a:pPr indent="0" lvl="0" marL="0" rtl="0" algn="l">
              <a:lnSpc>
                <a:spcPct val="120000"/>
              </a:lnSpc>
              <a:spcBef>
                <a:spcPts val="0"/>
              </a:spcBef>
              <a:spcAft>
                <a:spcPts val="0"/>
              </a:spcAft>
              <a:buClr>
                <a:schemeClr val="lt1"/>
              </a:buClr>
              <a:buSzPct val="115384"/>
              <a:buNone/>
            </a:pPr>
            <a:r>
              <a:rPr lang="en"/>
              <a:t>1. </a:t>
            </a:r>
            <a:r>
              <a:rPr lang="en" sz="1700"/>
              <a:t>Main Functionality</a:t>
            </a:r>
            <a:r>
              <a:rPr lang="en"/>
              <a:t>: </a:t>
            </a:r>
            <a:endParaRPr/>
          </a:p>
          <a:p>
            <a:pPr indent="0" lvl="0" marL="0" rtl="0" algn="l">
              <a:lnSpc>
                <a:spcPct val="120000"/>
              </a:lnSpc>
              <a:spcBef>
                <a:spcPts val="800"/>
              </a:spcBef>
              <a:spcAft>
                <a:spcPts val="0"/>
              </a:spcAft>
              <a:buClr>
                <a:schemeClr val="lt1"/>
              </a:buClr>
              <a:buSzPct val="115384"/>
              <a:buNone/>
            </a:pPr>
            <a:r>
              <a:rPr lang="en" u="sng"/>
              <a:t>     Inserting Details ();</a:t>
            </a:r>
            <a:endParaRPr/>
          </a:p>
          <a:p>
            <a:pPr indent="-175418" lvl="0" marL="177800" rtl="0" algn="l">
              <a:lnSpc>
                <a:spcPct val="120000"/>
              </a:lnSpc>
              <a:spcBef>
                <a:spcPts val="800"/>
              </a:spcBef>
              <a:spcAft>
                <a:spcPts val="0"/>
              </a:spcAft>
              <a:buClr>
                <a:schemeClr val="lt1"/>
              </a:buClr>
              <a:buSzPct val="115384"/>
              <a:buFont typeface="Rockwell"/>
              <a:buChar char="-"/>
            </a:pPr>
            <a:r>
              <a:rPr lang="en"/>
              <a:t> Open the input file. </a:t>
            </a:r>
            <a:endParaRPr/>
          </a:p>
          <a:p>
            <a:pPr indent="-175418" lvl="0" marL="177800" rtl="0" algn="l">
              <a:lnSpc>
                <a:spcPct val="120000"/>
              </a:lnSpc>
              <a:spcBef>
                <a:spcPts val="800"/>
              </a:spcBef>
              <a:spcAft>
                <a:spcPts val="0"/>
              </a:spcAft>
              <a:buClr>
                <a:schemeClr val="lt1"/>
              </a:buClr>
              <a:buSzPct val="115384"/>
              <a:buFont typeface="Rockwell"/>
              <a:buChar char="-"/>
            </a:pPr>
            <a:r>
              <a:rPr lang="en"/>
              <a:t> Read each line from the file. </a:t>
            </a:r>
            <a:endParaRPr/>
          </a:p>
          <a:p>
            <a:pPr indent="-175418" lvl="0" marL="177800" rtl="0" algn="l">
              <a:lnSpc>
                <a:spcPct val="120000"/>
              </a:lnSpc>
              <a:spcBef>
                <a:spcPts val="800"/>
              </a:spcBef>
              <a:spcAft>
                <a:spcPts val="0"/>
              </a:spcAft>
              <a:buClr>
                <a:schemeClr val="lt1"/>
              </a:buClr>
              <a:buSzPct val="115384"/>
              <a:buFont typeface="Rockwell"/>
              <a:buChar char="-"/>
            </a:pPr>
            <a:r>
              <a:rPr lang="en"/>
              <a:t> Parse the line to extract student details and create 'Record' objects.</a:t>
            </a:r>
            <a:endParaRPr/>
          </a:p>
          <a:p>
            <a:pPr indent="-175418" lvl="0" marL="177800" rtl="0" algn="l">
              <a:lnSpc>
                <a:spcPct val="120000"/>
              </a:lnSpc>
              <a:spcBef>
                <a:spcPts val="800"/>
              </a:spcBef>
              <a:spcAft>
                <a:spcPts val="0"/>
              </a:spcAft>
              <a:buClr>
                <a:schemeClr val="lt1"/>
              </a:buClr>
              <a:buSzPct val="115384"/>
              <a:buFont typeface="Rockwell"/>
              <a:buChar char="-"/>
            </a:pPr>
            <a:r>
              <a:rPr lang="en"/>
              <a:t> Add each 'Record' object to the 'records' vector.</a:t>
            </a:r>
            <a:endParaRPr/>
          </a:p>
          <a:p>
            <a:pPr indent="-101600" lvl="0" marL="177800" rtl="0" algn="l">
              <a:lnSpc>
                <a:spcPct val="120000"/>
              </a:lnSpc>
              <a:spcBef>
                <a:spcPts val="800"/>
              </a:spcBef>
              <a:spcAft>
                <a:spcPts val="0"/>
              </a:spcAft>
              <a:buClr>
                <a:schemeClr val="lt1"/>
              </a:buClr>
              <a:buSzPct val="115384"/>
              <a:buFont typeface="Rockwell"/>
              <a:buNone/>
            </a:pPr>
            <a:r>
              <a:t/>
            </a:r>
            <a:endParaRPr/>
          </a:p>
          <a:p>
            <a:pPr indent="0" lvl="0" marL="0" rtl="0" algn="l">
              <a:lnSpc>
                <a:spcPct val="120000"/>
              </a:lnSpc>
              <a:spcBef>
                <a:spcPts val="800"/>
              </a:spcBef>
              <a:spcAft>
                <a:spcPts val="0"/>
              </a:spcAft>
              <a:buClr>
                <a:schemeClr val="lt1"/>
              </a:buClr>
              <a:buSzPct val="100000"/>
              <a:buNone/>
            </a:pPr>
            <a:r>
              <a:rPr lang="en" sz="1700"/>
              <a:t>      </a:t>
            </a:r>
            <a:r>
              <a:rPr lang="en" sz="1700" u="sng"/>
              <a:t>Assigning to Dorms ();</a:t>
            </a:r>
            <a:endParaRPr/>
          </a:p>
          <a:p>
            <a:pPr indent="-175418" lvl="0" marL="177800" rtl="0" algn="l">
              <a:lnSpc>
                <a:spcPct val="120000"/>
              </a:lnSpc>
              <a:spcBef>
                <a:spcPts val="800"/>
              </a:spcBef>
              <a:spcAft>
                <a:spcPts val="0"/>
              </a:spcAft>
              <a:buClr>
                <a:schemeClr val="lt1"/>
              </a:buClr>
              <a:buSzPct val="115384"/>
              <a:buFont typeface="Rockwell"/>
              <a:buChar char="-"/>
            </a:pPr>
            <a:r>
              <a:rPr lang="en"/>
              <a:t>Sort the 'records' vector based on sleep time . </a:t>
            </a:r>
            <a:endParaRPr/>
          </a:p>
          <a:p>
            <a:pPr indent="-175418" lvl="0" marL="177800" rtl="0" algn="l">
              <a:lnSpc>
                <a:spcPct val="120000"/>
              </a:lnSpc>
              <a:spcBef>
                <a:spcPts val="800"/>
              </a:spcBef>
              <a:spcAft>
                <a:spcPts val="0"/>
              </a:spcAft>
              <a:buClr>
                <a:schemeClr val="lt1"/>
              </a:buClr>
              <a:buSzPct val="115384"/>
              <a:buFont typeface="Rockwell"/>
              <a:buChar char="-"/>
            </a:pPr>
            <a:r>
              <a:rPr lang="en"/>
              <a:t>Iterate through each record.</a:t>
            </a:r>
            <a:endParaRPr/>
          </a:p>
          <a:p>
            <a:pPr indent="-175418" lvl="0" marL="177800" rtl="0" algn="l">
              <a:lnSpc>
                <a:spcPct val="120000"/>
              </a:lnSpc>
              <a:spcBef>
                <a:spcPts val="800"/>
              </a:spcBef>
              <a:spcAft>
                <a:spcPts val="0"/>
              </a:spcAft>
              <a:buClr>
                <a:schemeClr val="lt1"/>
              </a:buClr>
              <a:buSzPct val="115384"/>
              <a:buFont typeface="Rockwell"/>
              <a:buChar char="-"/>
            </a:pPr>
            <a:r>
              <a:rPr lang="en"/>
              <a:t>For each record, iterate through each dormitory.</a:t>
            </a:r>
            <a:endParaRPr/>
          </a:p>
          <a:p>
            <a:pPr indent="-175418" lvl="0" marL="177800" rtl="0" algn="l">
              <a:lnSpc>
                <a:spcPct val="120000"/>
              </a:lnSpc>
              <a:spcBef>
                <a:spcPts val="800"/>
              </a:spcBef>
              <a:spcAft>
                <a:spcPts val="0"/>
              </a:spcAft>
              <a:buClr>
                <a:schemeClr val="lt1"/>
              </a:buClr>
              <a:buSzPct val="115384"/>
              <a:buFont typeface="Rockwell"/>
              <a:buChar char="-"/>
            </a:pPr>
            <a:r>
              <a:rPr lang="en"/>
              <a:t>Checks if the dormitory has space and doesn't conflict with existing inmates' sleep schedules, assign the record to that dormitory. </a:t>
            </a:r>
            <a:endParaRPr/>
          </a:p>
          <a:p>
            <a:pPr indent="-175418" lvl="0" marL="177800" rtl="0" algn="l">
              <a:lnSpc>
                <a:spcPct val="120000"/>
              </a:lnSpc>
              <a:spcBef>
                <a:spcPts val="800"/>
              </a:spcBef>
              <a:spcAft>
                <a:spcPts val="0"/>
              </a:spcAft>
              <a:buClr>
                <a:schemeClr val="lt1"/>
              </a:buClr>
              <a:buSzPct val="115384"/>
              <a:buFont typeface="Rockwell"/>
              <a:buChar char="-"/>
            </a:pPr>
            <a:r>
              <a:rPr lang="en"/>
              <a:t>Inmates are assigned in such a way that they have atleast 1 hour sleep difference between them</a:t>
            </a:r>
            <a:endParaRPr/>
          </a:p>
          <a:p>
            <a:pPr indent="-175418" lvl="0" marL="177800" rtl="0" algn="l">
              <a:lnSpc>
                <a:spcPct val="120000"/>
              </a:lnSpc>
              <a:spcBef>
                <a:spcPts val="800"/>
              </a:spcBef>
              <a:spcAft>
                <a:spcPts val="0"/>
              </a:spcAft>
              <a:buClr>
                <a:schemeClr val="lt1"/>
              </a:buClr>
              <a:buSzPct val="115384"/>
              <a:buFont typeface="Rockwell"/>
              <a:buChar char="-"/>
            </a:pPr>
            <a:r>
              <a:rPr lang="en"/>
              <a:t>If no suitable dormitory is found, create a new dormitory and assign the record to it.</a:t>
            </a:r>
            <a:endParaRPr/>
          </a:p>
          <a:p>
            <a:pPr indent="-175418" lvl="0" marL="177800" rtl="0" algn="l">
              <a:lnSpc>
                <a:spcPct val="120000"/>
              </a:lnSpc>
              <a:spcBef>
                <a:spcPts val="800"/>
              </a:spcBef>
              <a:spcAft>
                <a:spcPts val="0"/>
              </a:spcAft>
              <a:buClr>
                <a:schemeClr val="lt1"/>
              </a:buClr>
              <a:buSzPct val="115384"/>
              <a:buFont typeface="Rockwell"/>
              <a:buChar char="-"/>
            </a:pPr>
            <a:r>
              <a:rPr lang="en"/>
              <a:t>Also assigns the dorm details like dorm name , channel id etc.</a:t>
            </a:r>
            <a:endParaRPr/>
          </a:p>
          <a:p>
            <a:pPr indent="-175418" lvl="0" marL="177800" rtl="0" algn="l">
              <a:lnSpc>
                <a:spcPct val="120000"/>
              </a:lnSpc>
              <a:spcBef>
                <a:spcPts val="800"/>
              </a:spcBef>
              <a:spcAft>
                <a:spcPts val="0"/>
              </a:spcAft>
              <a:buClr>
                <a:schemeClr val="lt1"/>
              </a:buClr>
              <a:buSzPct val="115384"/>
              <a:buFont typeface="Rockwell"/>
              <a:buChar char="-"/>
            </a:pPr>
            <a:r>
              <a:rPr lang="en"/>
              <a:t>Unordered set is used to keep the track of the assigned students so that same person don’t get assigned in multiple dorms.</a:t>
            </a:r>
            <a:endParaRPr/>
          </a:p>
          <a:p>
            <a:pPr indent="-101600" lvl="0" marL="177800" rtl="0" algn="l">
              <a:lnSpc>
                <a:spcPct val="120000"/>
              </a:lnSpc>
              <a:spcBef>
                <a:spcPts val="800"/>
              </a:spcBef>
              <a:spcAft>
                <a:spcPts val="0"/>
              </a:spcAft>
              <a:buClr>
                <a:schemeClr val="lt1"/>
              </a:buClr>
              <a:buSzPct val="115384"/>
              <a:buFont typeface="Rockwell"/>
              <a:buNone/>
            </a:pPr>
            <a:r>
              <a:t/>
            </a:r>
            <a:endParaRPr/>
          </a:p>
          <a:p>
            <a:pPr indent="-101600" lvl="0" marL="177800" rtl="0" algn="l">
              <a:lnSpc>
                <a:spcPct val="120000"/>
              </a:lnSpc>
              <a:spcBef>
                <a:spcPts val="800"/>
              </a:spcBef>
              <a:spcAft>
                <a:spcPts val="1200"/>
              </a:spcAft>
              <a:buClr>
                <a:schemeClr val="lt1"/>
              </a:buClr>
              <a:buSzPct val="115384"/>
              <a:buFont typeface="Rockwel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404132" y="724253"/>
            <a:ext cx="8046600" cy="40986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Clr>
                <a:schemeClr val="lt1"/>
              </a:buClr>
              <a:buSzPts val="1500"/>
              <a:buNone/>
            </a:pPr>
            <a:r>
              <a:rPr lang="en"/>
              <a:t>     </a:t>
            </a:r>
            <a:r>
              <a:rPr lang="en" u="sng"/>
              <a:t> Sleep Inducer ();</a:t>
            </a:r>
            <a:endParaRPr/>
          </a:p>
          <a:p>
            <a:pPr indent="0" lvl="0" marL="0" rtl="0" algn="l">
              <a:lnSpc>
                <a:spcPct val="120000"/>
              </a:lnSpc>
              <a:spcBef>
                <a:spcPts val="800"/>
              </a:spcBef>
              <a:spcAft>
                <a:spcPts val="0"/>
              </a:spcAft>
              <a:buClr>
                <a:schemeClr val="lt1"/>
              </a:buClr>
              <a:buSzPts val="1500"/>
              <a:buNone/>
            </a:pPr>
            <a:r>
              <a:rPr lang="en"/>
              <a:t>     -   Simulate time from 20:00 to 02:59.</a:t>
            </a:r>
            <a:endParaRPr/>
          </a:p>
          <a:p>
            <a:pPr indent="0" lvl="0" marL="0" rtl="0" algn="l">
              <a:lnSpc>
                <a:spcPct val="120000"/>
              </a:lnSpc>
              <a:spcBef>
                <a:spcPts val="800"/>
              </a:spcBef>
              <a:spcAft>
                <a:spcPts val="0"/>
              </a:spcAft>
              <a:buClr>
                <a:schemeClr val="lt1"/>
              </a:buClr>
              <a:buSzPts val="1500"/>
              <a:buNone/>
            </a:pPr>
            <a:r>
              <a:rPr lang="en"/>
              <a:t>     - Check if any inmate is scheduled to sleep at that time in any dormitory. </a:t>
            </a:r>
            <a:endParaRPr/>
          </a:p>
          <a:p>
            <a:pPr indent="0" lvl="0" marL="0" rtl="0" algn="l">
              <a:lnSpc>
                <a:spcPct val="120000"/>
              </a:lnSpc>
              <a:spcBef>
                <a:spcPts val="800"/>
              </a:spcBef>
              <a:spcAft>
                <a:spcPts val="0"/>
              </a:spcAft>
              <a:buClr>
                <a:schemeClr val="lt1"/>
              </a:buClr>
              <a:buSzPts val="1500"/>
              <a:buNone/>
            </a:pPr>
            <a:r>
              <a:rPr lang="en"/>
              <a:t>      -  If an inmate is found, for p minutes  it induces the music in inmate airpod.</a:t>
            </a:r>
            <a:endParaRPr/>
          </a:p>
          <a:p>
            <a:pPr indent="0" lvl="0" marL="0" rtl="0" algn="l">
              <a:lnSpc>
                <a:spcPct val="120000"/>
              </a:lnSpc>
              <a:spcBef>
                <a:spcPts val="800"/>
              </a:spcBef>
              <a:spcAft>
                <a:spcPts val="0"/>
              </a:spcAft>
              <a:buClr>
                <a:schemeClr val="lt1"/>
              </a:buClr>
              <a:buSzPts val="1500"/>
              <a:buNone/>
            </a:pPr>
            <a:r>
              <a:t/>
            </a:r>
            <a:endParaRPr/>
          </a:p>
          <a:p>
            <a:pPr indent="0" lvl="0" marL="0" rtl="0" algn="l">
              <a:lnSpc>
                <a:spcPct val="120000"/>
              </a:lnSpc>
              <a:spcBef>
                <a:spcPts val="800"/>
              </a:spcBef>
              <a:spcAft>
                <a:spcPts val="0"/>
              </a:spcAft>
              <a:buClr>
                <a:schemeClr val="lt1"/>
              </a:buClr>
              <a:buSzPts val="1500"/>
              <a:buNone/>
            </a:pPr>
            <a:r>
              <a:t/>
            </a:r>
            <a:endParaRPr/>
          </a:p>
          <a:p>
            <a:pPr indent="0" lvl="0" marL="0" rtl="0" algn="l">
              <a:lnSpc>
                <a:spcPct val="120000"/>
              </a:lnSpc>
              <a:spcBef>
                <a:spcPts val="800"/>
              </a:spcBef>
              <a:spcAft>
                <a:spcPts val="0"/>
              </a:spcAft>
              <a:buClr>
                <a:schemeClr val="lt1"/>
              </a:buClr>
              <a:buSzPts val="1500"/>
              <a:buNone/>
            </a:pPr>
            <a:r>
              <a:rPr lang="en"/>
              <a:t>        </a:t>
            </a:r>
            <a:r>
              <a:rPr lang="en" u="sng"/>
              <a:t>Printing Dorm Details ();</a:t>
            </a:r>
            <a:endParaRPr/>
          </a:p>
          <a:p>
            <a:pPr indent="0" lvl="0" marL="0" rtl="0" algn="l">
              <a:lnSpc>
                <a:spcPct val="120000"/>
              </a:lnSpc>
              <a:spcBef>
                <a:spcPts val="800"/>
              </a:spcBef>
              <a:spcAft>
                <a:spcPts val="0"/>
              </a:spcAft>
              <a:buClr>
                <a:schemeClr val="lt1"/>
              </a:buClr>
              <a:buSzPts val="1500"/>
              <a:buNone/>
            </a:pPr>
            <a:r>
              <a:rPr lang="en"/>
              <a:t>     - Iterate through each dormitory. </a:t>
            </a:r>
            <a:endParaRPr/>
          </a:p>
          <a:p>
            <a:pPr indent="0" lvl="0" marL="0" rtl="0" algn="l">
              <a:lnSpc>
                <a:spcPct val="120000"/>
              </a:lnSpc>
              <a:spcBef>
                <a:spcPts val="800"/>
              </a:spcBef>
              <a:spcAft>
                <a:spcPts val="1200"/>
              </a:spcAft>
              <a:buClr>
                <a:schemeClr val="lt1"/>
              </a:buClr>
              <a:buSzPts val="1500"/>
              <a:buNone/>
            </a:pPr>
            <a:r>
              <a:rPr lang="en"/>
              <a:t>     - Print dormitory details including assigned inmates and music channel.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idx="1" type="body"/>
          </p:nvPr>
        </p:nvSpPr>
        <p:spPr>
          <a:xfrm>
            <a:off x="172359" y="459618"/>
            <a:ext cx="8799300" cy="49062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Clr>
                <a:schemeClr val="lt1"/>
              </a:buClr>
              <a:buSzPts val="1500"/>
              <a:buNone/>
            </a:pPr>
            <a:r>
              <a:rPr lang="en"/>
              <a:t>2. User Interaction: </a:t>
            </a:r>
            <a:endParaRPr/>
          </a:p>
          <a:p>
            <a:pPr indent="-171450" lvl="0" marL="177800" rtl="0" algn="l">
              <a:lnSpc>
                <a:spcPct val="120000"/>
              </a:lnSpc>
              <a:spcBef>
                <a:spcPts val="800"/>
              </a:spcBef>
              <a:spcAft>
                <a:spcPts val="0"/>
              </a:spcAft>
              <a:buClr>
                <a:schemeClr val="lt1"/>
              </a:buClr>
              <a:buSzPts val="1500"/>
              <a:buFont typeface="Rockwell"/>
              <a:buChar char="-"/>
            </a:pPr>
            <a:r>
              <a:rPr lang="en"/>
              <a:t>Prompt the user for a choice: </a:t>
            </a:r>
            <a:endParaRPr/>
          </a:p>
          <a:p>
            <a:pPr indent="0" lvl="0" marL="0" rtl="0" algn="l">
              <a:lnSpc>
                <a:spcPct val="120000"/>
              </a:lnSpc>
              <a:spcBef>
                <a:spcPts val="800"/>
              </a:spcBef>
              <a:spcAft>
                <a:spcPts val="0"/>
              </a:spcAft>
              <a:buClr>
                <a:schemeClr val="lt1"/>
              </a:buClr>
              <a:buSzPts val="1500"/>
              <a:buNone/>
            </a:pPr>
            <a:r>
              <a:rPr lang="en"/>
              <a:t>    - If the user chooses 1, print dormitory details. </a:t>
            </a:r>
            <a:endParaRPr/>
          </a:p>
          <a:p>
            <a:pPr indent="0" lvl="0" marL="0" rtl="0" algn="l">
              <a:lnSpc>
                <a:spcPct val="120000"/>
              </a:lnSpc>
              <a:spcBef>
                <a:spcPts val="800"/>
              </a:spcBef>
              <a:spcAft>
                <a:spcPts val="0"/>
              </a:spcAft>
              <a:buClr>
                <a:schemeClr val="lt1"/>
              </a:buClr>
              <a:buSzPts val="1500"/>
              <a:buNone/>
            </a:pPr>
            <a:r>
              <a:rPr lang="en"/>
              <a:t>    - If the user chooses 2, execute the sleep inducer.</a:t>
            </a:r>
            <a:endParaRPr/>
          </a:p>
          <a:p>
            <a:pPr indent="0" lvl="0" marL="0" rtl="0" algn="l">
              <a:lnSpc>
                <a:spcPct val="120000"/>
              </a:lnSpc>
              <a:spcBef>
                <a:spcPts val="800"/>
              </a:spcBef>
              <a:spcAft>
                <a:spcPts val="0"/>
              </a:spcAft>
              <a:buClr>
                <a:schemeClr val="lt1"/>
              </a:buClr>
              <a:buSzPts val="1500"/>
              <a:buNone/>
            </a:pPr>
            <a:r>
              <a:t/>
            </a:r>
            <a:endParaRPr/>
          </a:p>
          <a:p>
            <a:pPr indent="0" lvl="0" marL="0" rtl="0" algn="l">
              <a:lnSpc>
                <a:spcPct val="120000"/>
              </a:lnSpc>
              <a:spcBef>
                <a:spcPts val="800"/>
              </a:spcBef>
              <a:spcAft>
                <a:spcPts val="0"/>
              </a:spcAft>
              <a:buClr>
                <a:schemeClr val="lt1"/>
              </a:buClr>
              <a:buSzPts val="1500"/>
              <a:buNone/>
            </a:pPr>
            <a:r>
              <a:rPr lang="en"/>
              <a:t>3. Execution:</a:t>
            </a:r>
            <a:endParaRPr/>
          </a:p>
          <a:p>
            <a:pPr indent="0" lvl="0" marL="0" rtl="0" algn="l">
              <a:lnSpc>
                <a:spcPct val="120000"/>
              </a:lnSpc>
              <a:spcBef>
                <a:spcPts val="800"/>
              </a:spcBef>
              <a:spcAft>
                <a:spcPts val="0"/>
              </a:spcAft>
              <a:buClr>
                <a:schemeClr val="lt1"/>
              </a:buClr>
              <a:buSzPts val="1500"/>
              <a:buNone/>
            </a:pPr>
            <a:r>
              <a:rPr lang="en"/>
              <a:t>    - Read input file, assign inmates to dorms, and execute user-selected action (print details or execute sleep inducer).</a:t>
            </a:r>
            <a:endParaRPr/>
          </a:p>
          <a:p>
            <a:pPr indent="0" lvl="0" marL="0" rtl="0" algn="l">
              <a:lnSpc>
                <a:spcPct val="120000"/>
              </a:lnSpc>
              <a:spcBef>
                <a:spcPts val="800"/>
              </a:spcBef>
              <a:spcAft>
                <a:spcPts val="0"/>
              </a:spcAft>
              <a:buClr>
                <a:schemeClr val="lt1"/>
              </a:buClr>
              <a:buSzPts val="1500"/>
              <a:buNone/>
            </a:pPr>
            <a:r>
              <a:t/>
            </a:r>
            <a:endParaRPr/>
          </a:p>
          <a:p>
            <a:pPr indent="0" lvl="0" marL="0" rtl="0" algn="l">
              <a:lnSpc>
                <a:spcPct val="120000"/>
              </a:lnSpc>
              <a:spcBef>
                <a:spcPts val="800"/>
              </a:spcBef>
              <a:spcAft>
                <a:spcPts val="0"/>
              </a:spcAft>
              <a:buClr>
                <a:schemeClr val="lt1"/>
              </a:buClr>
              <a:buSzPts val="1500"/>
              <a:buNone/>
            </a:pPr>
            <a:r>
              <a:rPr lang="en"/>
              <a:t> 4. Cleanup:</a:t>
            </a:r>
            <a:endParaRPr/>
          </a:p>
          <a:p>
            <a:pPr indent="0" lvl="0" marL="0" rtl="0" algn="l">
              <a:lnSpc>
                <a:spcPct val="120000"/>
              </a:lnSpc>
              <a:spcBef>
                <a:spcPts val="800"/>
              </a:spcBef>
              <a:spcAft>
                <a:spcPts val="0"/>
              </a:spcAft>
              <a:buClr>
                <a:schemeClr val="lt1"/>
              </a:buClr>
              <a:buSzPts val="1500"/>
              <a:buNone/>
            </a:pPr>
            <a:r>
              <a:rPr lang="en"/>
              <a:t>    - Deallocate dynamically allocated memory for inmate records.</a:t>
            </a:r>
            <a:endParaRPr/>
          </a:p>
          <a:p>
            <a:pPr indent="0" lvl="0" marL="0" rtl="0" algn="l">
              <a:lnSpc>
                <a:spcPct val="120000"/>
              </a:lnSpc>
              <a:spcBef>
                <a:spcPts val="800"/>
              </a:spcBef>
              <a:spcAft>
                <a:spcPts val="0"/>
              </a:spcAft>
              <a:buClr>
                <a:schemeClr val="lt1"/>
              </a:buClr>
              <a:buSzPts val="1500"/>
              <a:buNone/>
            </a:pPr>
            <a:r>
              <a:rPr lang="en"/>
              <a:t>5. Input Format:</a:t>
            </a:r>
            <a:endParaRPr/>
          </a:p>
          <a:p>
            <a:pPr indent="0" lvl="0" marL="0" rtl="0" algn="l">
              <a:lnSpc>
                <a:spcPct val="120000"/>
              </a:lnSpc>
              <a:spcBef>
                <a:spcPts val="800"/>
              </a:spcBef>
              <a:spcAft>
                <a:spcPts val="0"/>
              </a:spcAft>
              <a:buClr>
                <a:schemeClr val="lt1"/>
              </a:buClr>
              <a:buSzPts val="1500"/>
              <a:buNone/>
            </a:pPr>
            <a:r>
              <a:rPr lang="en"/>
              <a:t>    -file must be in this format:</a:t>
            </a:r>
            <a:endParaRPr/>
          </a:p>
          <a:p>
            <a:pPr indent="0" lvl="0" marL="0" rtl="0" algn="l">
              <a:lnSpc>
                <a:spcPct val="120000"/>
              </a:lnSpc>
              <a:spcBef>
                <a:spcPts val="800"/>
              </a:spcBef>
              <a:spcAft>
                <a:spcPts val="1200"/>
              </a:spcAft>
              <a:buClr>
                <a:schemeClr val="lt1"/>
              </a:buClr>
              <a:buSzPts val="15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685347" y="0"/>
            <a:ext cx="7765200" cy="994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600"/>
              <a:buFont typeface="Bookman Old Style"/>
              <a:buNone/>
            </a:pPr>
            <a:r>
              <a:rPr lang="en"/>
              <a:t>DATA STRUCTURES USED</a:t>
            </a:r>
            <a:endParaRPr/>
          </a:p>
        </p:txBody>
      </p:sp>
      <p:sp>
        <p:nvSpPr>
          <p:cNvPr id="126" name="Google Shape;126;p20"/>
          <p:cNvSpPr txBox="1"/>
          <p:nvPr>
            <p:ph idx="1" type="body"/>
          </p:nvPr>
        </p:nvSpPr>
        <p:spPr>
          <a:xfrm>
            <a:off x="689334" y="1114566"/>
            <a:ext cx="7765200" cy="34386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Clr>
                <a:schemeClr val="lt1"/>
              </a:buClr>
              <a:buSzPts val="1500"/>
              <a:buNone/>
            </a:pPr>
            <a:r>
              <a:rPr lang="en"/>
              <a:t>The data structures used in the provided code along with the reasoning :-</a:t>
            </a:r>
            <a:endParaRPr/>
          </a:p>
          <a:p>
            <a:pPr indent="0" lvl="0" marL="0" rtl="0" algn="l">
              <a:lnSpc>
                <a:spcPct val="120000"/>
              </a:lnSpc>
              <a:spcBef>
                <a:spcPts val="800"/>
              </a:spcBef>
              <a:spcAft>
                <a:spcPts val="0"/>
              </a:spcAft>
              <a:buClr>
                <a:schemeClr val="lt1"/>
              </a:buClr>
              <a:buSzPts val="1500"/>
              <a:buNone/>
            </a:pPr>
            <a:r>
              <a:t/>
            </a:r>
            <a:endParaRPr/>
          </a:p>
          <a:p>
            <a:pPr indent="0" lvl="0" marL="0" rtl="0" algn="l">
              <a:lnSpc>
                <a:spcPct val="120000"/>
              </a:lnSpc>
              <a:spcBef>
                <a:spcPts val="800"/>
              </a:spcBef>
              <a:spcAft>
                <a:spcPts val="0"/>
              </a:spcAft>
              <a:buClr>
                <a:schemeClr val="lt1"/>
              </a:buClr>
              <a:buSzPts val="1500"/>
              <a:buNone/>
            </a:pPr>
            <a:r>
              <a:rPr lang="en"/>
              <a:t> </a:t>
            </a:r>
            <a:r>
              <a:rPr b="1" lang="en"/>
              <a:t>1. Vector: </a:t>
            </a:r>
            <a:endParaRPr/>
          </a:p>
          <a:p>
            <a:pPr indent="0" lvl="0" marL="0" rtl="0" algn="l">
              <a:lnSpc>
                <a:spcPct val="120000"/>
              </a:lnSpc>
              <a:spcBef>
                <a:spcPts val="800"/>
              </a:spcBef>
              <a:spcAft>
                <a:spcPts val="0"/>
              </a:spcAft>
              <a:buClr>
                <a:schemeClr val="lt1"/>
              </a:buClr>
              <a:buSzPts val="1500"/>
              <a:buNone/>
            </a:pPr>
            <a:r>
              <a:rPr b="1" lang="en"/>
              <a:t>     </a:t>
            </a:r>
            <a:r>
              <a:rPr lang="en" u="sng"/>
              <a:t>Purpose</a:t>
            </a:r>
            <a:r>
              <a:rPr lang="en"/>
              <a:t>:  Vectors are used to store dynamically sized sequences of elements, such as       student records (`records`) and dormitory information (`dorms`).</a:t>
            </a:r>
            <a:endParaRPr/>
          </a:p>
          <a:p>
            <a:pPr indent="0" lvl="0" marL="0" rtl="0" algn="l">
              <a:lnSpc>
                <a:spcPct val="120000"/>
              </a:lnSpc>
              <a:spcBef>
                <a:spcPts val="800"/>
              </a:spcBef>
              <a:spcAft>
                <a:spcPts val="1200"/>
              </a:spcAft>
              <a:buClr>
                <a:schemeClr val="lt1"/>
              </a:buClr>
              <a:buSzPts val="1500"/>
              <a:buNone/>
            </a:pPr>
            <a:r>
              <a:rPr lang="en"/>
              <a:t>      </a:t>
            </a:r>
            <a:r>
              <a:rPr lang="en" u="sng"/>
              <a:t>Why</a:t>
            </a:r>
            <a:r>
              <a:rPr lang="en"/>
              <a:t>:  Vectors are chosen because they provide dynamic resizing, efficient random access, and contiguous memory storage, making them suitable for storing and accessing a variable number of student records and dormitory details.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idx="1" type="body"/>
          </p:nvPr>
        </p:nvSpPr>
        <p:spPr>
          <a:xfrm>
            <a:off x="689339" y="359651"/>
            <a:ext cx="7809600" cy="42204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Clr>
                <a:schemeClr val="lt1"/>
              </a:buClr>
              <a:buSzPts val="1500"/>
              <a:buNone/>
            </a:pPr>
            <a:r>
              <a:t/>
            </a:r>
            <a:endParaRPr/>
          </a:p>
          <a:p>
            <a:pPr indent="0" lvl="0" marL="0" rtl="0" algn="l">
              <a:lnSpc>
                <a:spcPct val="120000"/>
              </a:lnSpc>
              <a:spcBef>
                <a:spcPts val="800"/>
              </a:spcBef>
              <a:spcAft>
                <a:spcPts val="0"/>
              </a:spcAft>
              <a:buClr>
                <a:schemeClr val="lt1"/>
              </a:buClr>
              <a:buSzPts val="1500"/>
              <a:buNone/>
            </a:pPr>
            <a:r>
              <a:rPr b="1" lang="en"/>
              <a:t>2. Unordered Set: </a:t>
            </a:r>
            <a:endParaRPr/>
          </a:p>
          <a:p>
            <a:pPr indent="0" lvl="0" marL="0" rtl="0" algn="l">
              <a:lnSpc>
                <a:spcPct val="120000"/>
              </a:lnSpc>
              <a:spcBef>
                <a:spcPts val="800"/>
              </a:spcBef>
              <a:spcAft>
                <a:spcPts val="0"/>
              </a:spcAft>
              <a:buClr>
                <a:schemeClr val="lt1"/>
              </a:buClr>
              <a:buSzPts val="1500"/>
              <a:buNone/>
            </a:pPr>
            <a:r>
              <a:rPr lang="en"/>
              <a:t> </a:t>
            </a:r>
            <a:r>
              <a:rPr lang="en" u="sng"/>
              <a:t>Purpose</a:t>
            </a:r>
            <a:r>
              <a:rPr lang="en"/>
              <a:t>: Unordered sets are used to store unique student names to track already assigned students, ensuring that each student is assigned to only one dormitory. </a:t>
            </a:r>
            <a:endParaRPr/>
          </a:p>
          <a:p>
            <a:pPr indent="0" lvl="0" marL="0" rtl="0" algn="l">
              <a:lnSpc>
                <a:spcPct val="120000"/>
              </a:lnSpc>
              <a:spcBef>
                <a:spcPts val="800"/>
              </a:spcBef>
              <a:spcAft>
                <a:spcPts val="0"/>
              </a:spcAft>
              <a:buClr>
                <a:schemeClr val="lt1"/>
              </a:buClr>
              <a:buSzPts val="1500"/>
              <a:buNone/>
            </a:pPr>
            <a:r>
              <a:rPr lang="en" u="sng"/>
              <a:t>Why</a:t>
            </a:r>
            <a:r>
              <a:rPr lang="en"/>
              <a:t>: Unordered sets offer constant-time average insertion, deletion, and lookup operations, making them suitable for efficiently maintaining a collection of unique student names without any particular order.</a:t>
            </a:r>
            <a:endParaRPr/>
          </a:p>
          <a:p>
            <a:pPr indent="0" lvl="0" marL="0" rtl="0" algn="l">
              <a:lnSpc>
                <a:spcPct val="120000"/>
              </a:lnSpc>
              <a:spcBef>
                <a:spcPts val="800"/>
              </a:spcBef>
              <a:spcAft>
                <a:spcPts val="0"/>
              </a:spcAft>
              <a:buClr>
                <a:schemeClr val="lt1"/>
              </a:buClr>
              <a:buSzPts val="1500"/>
              <a:buNone/>
            </a:pPr>
            <a:r>
              <a:t/>
            </a:r>
            <a:endParaRPr/>
          </a:p>
          <a:p>
            <a:pPr indent="0" lvl="0" marL="0" rtl="0" algn="l">
              <a:lnSpc>
                <a:spcPct val="120000"/>
              </a:lnSpc>
              <a:spcBef>
                <a:spcPts val="800"/>
              </a:spcBef>
              <a:spcAft>
                <a:spcPts val="0"/>
              </a:spcAft>
              <a:buClr>
                <a:schemeClr val="lt1"/>
              </a:buClr>
              <a:buSzPts val="1500"/>
              <a:buNone/>
            </a:pPr>
            <a:r>
              <a:rPr b="1" lang="en"/>
              <a:t>3. Array: </a:t>
            </a:r>
            <a:endParaRPr/>
          </a:p>
          <a:p>
            <a:pPr indent="0" lvl="0" marL="0" rtl="0" algn="l">
              <a:lnSpc>
                <a:spcPct val="120000"/>
              </a:lnSpc>
              <a:spcBef>
                <a:spcPts val="800"/>
              </a:spcBef>
              <a:spcAft>
                <a:spcPts val="0"/>
              </a:spcAft>
              <a:buClr>
                <a:schemeClr val="lt1"/>
              </a:buClr>
              <a:buSzPts val="1500"/>
              <a:buNone/>
            </a:pPr>
            <a:r>
              <a:rPr lang="en"/>
              <a:t> </a:t>
            </a:r>
            <a:r>
              <a:rPr lang="en" u="sng"/>
              <a:t>Purpose</a:t>
            </a:r>
            <a:r>
              <a:rPr lang="en"/>
              <a:t>: Arrays are used to store the AirPod IDs assigned to inmates in dormitories ,since we know the size.</a:t>
            </a:r>
            <a:endParaRPr/>
          </a:p>
          <a:p>
            <a:pPr indent="0" lvl="0" marL="0" rtl="0" algn="l">
              <a:lnSpc>
                <a:spcPct val="120000"/>
              </a:lnSpc>
              <a:spcBef>
                <a:spcPts val="800"/>
              </a:spcBef>
              <a:spcAft>
                <a:spcPts val="0"/>
              </a:spcAft>
              <a:buClr>
                <a:schemeClr val="lt1"/>
              </a:buClr>
              <a:buSzPts val="1500"/>
              <a:buNone/>
            </a:pPr>
            <a:r>
              <a:rPr lang="en"/>
              <a:t> </a:t>
            </a:r>
            <a:r>
              <a:rPr lang="en" u="sng"/>
              <a:t>Why</a:t>
            </a:r>
            <a:r>
              <a:rPr lang="en"/>
              <a:t>: Arrays provide a fixed-size collection of elements with constant-time access to individual elements by index. In this case, arrays are used to store the AirPod IDs assigned to students in dormitories, facilitating easy access to the assigned IDs. </a:t>
            </a:r>
            <a:endParaRPr/>
          </a:p>
          <a:p>
            <a:pPr indent="0" lvl="0" marL="0" rtl="0" algn="l">
              <a:lnSpc>
                <a:spcPct val="120000"/>
              </a:lnSpc>
              <a:spcBef>
                <a:spcPts val="800"/>
              </a:spcBef>
              <a:spcAft>
                <a:spcPts val="1200"/>
              </a:spcAft>
              <a:buClr>
                <a:schemeClr val="lt1"/>
              </a:buClr>
              <a:buSzPts val="15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689334" y="147500"/>
            <a:ext cx="7765200" cy="994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600"/>
              <a:buFont typeface="Bookman Old Style"/>
              <a:buNone/>
            </a:pPr>
            <a:r>
              <a:rPr lang="en"/>
              <a:t>FUNCTIONS AND THEIR USE</a:t>
            </a:r>
            <a:endParaRPr/>
          </a:p>
        </p:txBody>
      </p:sp>
      <p:sp>
        <p:nvSpPr>
          <p:cNvPr id="137" name="Google Shape;137;p22"/>
          <p:cNvSpPr txBox="1"/>
          <p:nvPr>
            <p:ph idx="1" type="body"/>
          </p:nvPr>
        </p:nvSpPr>
        <p:spPr>
          <a:xfrm>
            <a:off x="689320" y="1142291"/>
            <a:ext cx="7899300" cy="37935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Clr>
                <a:schemeClr val="lt1"/>
              </a:buClr>
              <a:buSzPts val="1500"/>
              <a:buNone/>
            </a:pPr>
            <a:r>
              <a:rPr lang="en"/>
              <a:t>Below are the functions used in the provided code along with their purposes: </a:t>
            </a:r>
            <a:endParaRPr/>
          </a:p>
          <a:p>
            <a:pPr indent="0" lvl="0" marL="0" rtl="0" algn="l">
              <a:lnSpc>
                <a:spcPct val="120000"/>
              </a:lnSpc>
              <a:spcBef>
                <a:spcPts val="800"/>
              </a:spcBef>
              <a:spcAft>
                <a:spcPts val="0"/>
              </a:spcAft>
              <a:buClr>
                <a:schemeClr val="lt1"/>
              </a:buClr>
              <a:buSzPts val="1500"/>
              <a:buNone/>
            </a:pPr>
            <a:r>
              <a:t/>
            </a:r>
            <a:endParaRPr/>
          </a:p>
          <a:p>
            <a:pPr indent="-336550" lvl="0" marL="342900" rtl="0" algn="l">
              <a:lnSpc>
                <a:spcPct val="120000"/>
              </a:lnSpc>
              <a:spcBef>
                <a:spcPts val="800"/>
              </a:spcBef>
              <a:spcAft>
                <a:spcPts val="0"/>
              </a:spcAft>
              <a:buClr>
                <a:schemeClr val="lt1"/>
              </a:buClr>
              <a:buSzPts val="1500"/>
              <a:buAutoNum type="arabicPeriod"/>
            </a:pPr>
            <a:r>
              <a:rPr b="1" lang="en"/>
              <a:t>Insert _ details (): </a:t>
            </a:r>
            <a:endParaRPr/>
          </a:p>
          <a:p>
            <a:pPr indent="0" lvl="0" marL="0" rtl="0" algn="l">
              <a:lnSpc>
                <a:spcPct val="120000"/>
              </a:lnSpc>
              <a:spcBef>
                <a:spcPts val="800"/>
              </a:spcBef>
              <a:spcAft>
                <a:spcPts val="0"/>
              </a:spcAft>
              <a:buClr>
                <a:schemeClr val="lt1"/>
              </a:buClr>
              <a:buSzPts val="1500"/>
              <a:buNone/>
            </a:pPr>
            <a:r>
              <a:rPr lang="en" u="sng"/>
              <a:t>Purpose</a:t>
            </a:r>
            <a:r>
              <a:rPr lang="en"/>
              <a:t>: Reads student records from an input file and populates the vector of records.</a:t>
            </a:r>
            <a:endParaRPr/>
          </a:p>
          <a:p>
            <a:pPr indent="0" lvl="0" marL="0" rtl="0" algn="l">
              <a:lnSpc>
                <a:spcPct val="120000"/>
              </a:lnSpc>
              <a:spcBef>
                <a:spcPts val="800"/>
              </a:spcBef>
              <a:spcAft>
                <a:spcPts val="0"/>
              </a:spcAft>
              <a:buClr>
                <a:schemeClr val="lt1"/>
              </a:buClr>
              <a:buSzPts val="1500"/>
              <a:buNone/>
            </a:pPr>
            <a:r>
              <a:rPr lang="en" u="sng"/>
              <a:t>Use</a:t>
            </a:r>
            <a:r>
              <a:rPr lang="en"/>
              <a:t>: It allows the program to initialize the system with student details, including their names, AirPod IDs, sleep times, time taken to play music, and song names. </a:t>
            </a:r>
            <a:endParaRPr/>
          </a:p>
          <a:p>
            <a:pPr indent="0" lvl="0" marL="0" rtl="0" algn="l">
              <a:lnSpc>
                <a:spcPct val="120000"/>
              </a:lnSpc>
              <a:spcBef>
                <a:spcPts val="800"/>
              </a:spcBef>
              <a:spcAft>
                <a:spcPts val="0"/>
              </a:spcAft>
              <a:buClr>
                <a:schemeClr val="lt1"/>
              </a:buClr>
              <a:buSzPts val="1500"/>
              <a:buNone/>
            </a:pPr>
            <a:r>
              <a:rPr b="1" lang="en"/>
              <a:t>2. Assign _ to _ dorms (): </a:t>
            </a:r>
            <a:endParaRPr/>
          </a:p>
          <a:p>
            <a:pPr indent="0" lvl="0" marL="0" rtl="0" algn="l">
              <a:lnSpc>
                <a:spcPct val="120000"/>
              </a:lnSpc>
              <a:spcBef>
                <a:spcPts val="800"/>
              </a:spcBef>
              <a:spcAft>
                <a:spcPts val="0"/>
              </a:spcAft>
              <a:buClr>
                <a:schemeClr val="lt1"/>
              </a:buClr>
              <a:buSzPts val="1500"/>
              <a:buNone/>
            </a:pPr>
            <a:r>
              <a:rPr lang="en" u="sng"/>
              <a:t>Purpose</a:t>
            </a:r>
            <a:r>
              <a:rPr lang="en"/>
              <a:t>: Assigns students to dormitories based on their sleep schedules, ensuring a gap of at least 1 hour between students in the same dormitory.</a:t>
            </a:r>
            <a:endParaRPr/>
          </a:p>
          <a:p>
            <a:pPr indent="0" lvl="0" marL="0" rtl="0" algn="l">
              <a:lnSpc>
                <a:spcPct val="120000"/>
              </a:lnSpc>
              <a:spcBef>
                <a:spcPts val="800"/>
              </a:spcBef>
              <a:spcAft>
                <a:spcPts val="1200"/>
              </a:spcAft>
              <a:buClr>
                <a:schemeClr val="lt1"/>
              </a:buClr>
              <a:buSzPts val="1500"/>
              <a:buNone/>
            </a:pPr>
            <a:r>
              <a:rPr lang="en" u="sng"/>
              <a:t>Use</a:t>
            </a:r>
            <a:r>
              <a:rPr lang="en"/>
              <a:t>: This function organizes students into dormitories, optimizing their placements to minimize disturbances during sleep hours.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