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0"/>
  </p:notes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4" r:id="rId15"/>
    <p:sldId id="260" r:id="rId16"/>
    <p:sldId id="273" r:id="rId17"/>
    <p:sldId id="258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0DA32-6CF2-4ED3-9816-937FFD40721D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AB3D7-CB81-4D3C-92A9-799734AA4D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6AB3D7-CB81-4D3C-92A9-799734AA4D02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891A0DF-8A69-46D5-858B-AA2D950C2CA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BA78A-B1A8-4C22-AA5D-B0754340F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A0DF-8A69-46D5-858B-AA2D950C2CA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A78A-B1A8-4C22-AA5D-B0754340F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891A0DF-8A69-46D5-858B-AA2D950C2CA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08BA78A-B1A8-4C22-AA5D-B0754340F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A0DF-8A69-46D5-858B-AA2D950C2CA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8BA78A-B1A8-4C22-AA5D-B0754340FB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A0DF-8A69-46D5-858B-AA2D950C2CA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08BA78A-B1A8-4C22-AA5D-B0754340FB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91A0DF-8A69-46D5-858B-AA2D950C2CA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08BA78A-B1A8-4C22-AA5D-B0754340FB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891A0DF-8A69-46D5-858B-AA2D950C2CA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08BA78A-B1A8-4C22-AA5D-B0754340FB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A0DF-8A69-46D5-858B-AA2D950C2CA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8BA78A-B1A8-4C22-AA5D-B0754340F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A0DF-8A69-46D5-858B-AA2D950C2CA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BA78A-B1A8-4C22-AA5D-B0754340F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1A0DF-8A69-46D5-858B-AA2D950C2CA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8BA78A-B1A8-4C22-AA5D-B0754340FB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891A0DF-8A69-46D5-858B-AA2D950C2CA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08BA78A-B1A8-4C22-AA5D-B0754340FB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91A0DF-8A69-46D5-858B-AA2D950C2CAB}" type="datetimeFigureOut">
              <a:rPr lang="en-US" smtClean="0"/>
              <a:pPr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08BA78A-B1A8-4C22-AA5D-B0754340FB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3.wav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4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5.wav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6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ectioneering.com/tag/acoustic+emission" TargetMode="Externa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7.wav"/><Relationship Id="rId5" Type="http://schemas.openxmlformats.org/officeDocument/2006/relationships/image" Target="../media/image4.png"/><Relationship Id="rId4" Type="http://schemas.openxmlformats.org/officeDocument/2006/relationships/hyperlink" Target="https://www.slideshare.net/Arahvinth/acoustic-emission-testing-olk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6.wav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676400" y="1752600"/>
            <a:ext cx="6477000" cy="1828800"/>
          </a:xfrm>
        </p:spPr>
        <p:txBody>
          <a:bodyPr/>
          <a:lstStyle/>
          <a:p>
            <a:r>
              <a:rPr lang="en-US" dirty="0" smtClean="0"/>
              <a:t>Acoustic emission techniques	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00200" y="3810000"/>
            <a:ext cx="67056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P.P.S.KEERTHI</a:t>
            </a:r>
          </a:p>
          <a:p>
            <a:r>
              <a:rPr lang="en-US" dirty="0" smtClean="0"/>
              <a:t>Asst. Professor</a:t>
            </a:r>
          </a:p>
          <a:p>
            <a:r>
              <a:rPr lang="en-US" dirty="0" smtClean="0"/>
              <a:t>Department of Mechanical Engineering</a:t>
            </a:r>
          </a:p>
          <a:p>
            <a:r>
              <a:rPr lang="en-US" dirty="0" smtClean="0"/>
              <a:t>GVP College of Engineering(A)</a:t>
            </a:r>
          </a:p>
        </p:txBody>
      </p:sp>
      <p:pic>
        <p:nvPicPr>
          <p:cNvPr id="6" name="~PP4022.WAV">
            <a:hlinkClick r:id="" action="ppaction://media"/>
          </p:cNvPr>
          <p:cNvPicPr>
            <a:picLocks noRot="1" noChangeAspect="1"/>
          </p:cNvPicPr>
          <p:nvPr>
            <a:wavAudioFile r:embed="rId1" name="~PP402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03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540752" cy="1371600"/>
          </a:xfrm>
        </p:spPr>
        <p:txBody>
          <a:bodyPr/>
          <a:lstStyle/>
          <a:p>
            <a:r>
              <a:rPr lang="en-US" dirty="0" smtClean="0"/>
              <a:t>Zonal location technique</a:t>
            </a:r>
          </a:p>
          <a:p>
            <a:r>
              <a:rPr lang="en-US" dirty="0" smtClean="0"/>
              <a:t>Point location technique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971800"/>
            <a:ext cx="2819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~PP2930.WAV">
            <a:hlinkClick r:id="" action="ppaction://media"/>
          </p:cNvPr>
          <p:cNvPicPr>
            <a:picLocks noRot="1" noChangeAspect="1"/>
          </p:cNvPicPr>
          <p:nvPr>
            <a:wavAudioFile r:embed="rId1" name="~PP2930.WAV"/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18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for AET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</a:p>
          <a:p>
            <a:r>
              <a:rPr lang="en-US" dirty="0" smtClean="0"/>
              <a:t>Preamplifiers</a:t>
            </a:r>
          </a:p>
          <a:p>
            <a:r>
              <a:rPr lang="en-US" dirty="0" smtClean="0"/>
              <a:t>Cables</a:t>
            </a:r>
          </a:p>
          <a:p>
            <a:r>
              <a:rPr lang="en-US" dirty="0" smtClean="0"/>
              <a:t>Data Acquisition Device</a:t>
            </a:r>
            <a:endParaRPr lang="en-US" dirty="0"/>
          </a:p>
        </p:txBody>
      </p:sp>
      <p:pic>
        <p:nvPicPr>
          <p:cNvPr id="6" name="~PP3837.WAV">
            <a:hlinkClick r:id="" action="ppaction://media"/>
          </p:cNvPr>
          <p:cNvPicPr>
            <a:picLocks noRot="1" noChangeAspect="1"/>
          </p:cNvPicPr>
          <p:nvPr>
            <a:wavAudioFile r:embed="rId1" name="~PP3837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94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AE and other NDT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Dynamic mode of testing</a:t>
            </a:r>
          </a:p>
          <a:p>
            <a:r>
              <a:rPr lang="en-US" dirty="0" smtClean="0"/>
              <a:t>Usually a  external load is not supplied unlike other NDT techniques</a:t>
            </a:r>
          </a:p>
          <a:p>
            <a:r>
              <a:rPr lang="en-US" dirty="0" smtClean="0"/>
              <a:t>Loading should be high enough to make the flaws detected</a:t>
            </a:r>
          </a:p>
          <a:p>
            <a:endParaRPr lang="en-US" dirty="0"/>
          </a:p>
        </p:txBody>
      </p:sp>
      <p:pic>
        <p:nvPicPr>
          <p:cNvPr id="6" name="~PP3472.WAV">
            <a:hlinkClick r:id="" action="ppaction://media"/>
          </p:cNvPr>
          <p:cNvPicPr>
            <a:picLocks noRot="1" noChangeAspect="1"/>
          </p:cNvPicPr>
          <p:nvPr>
            <a:wavAudioFile r:embed="rId1" name="~PP347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50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Suitable for wide variety of materials</a:t>
            </a:r>
          </a:p>
          <a:p>
            <a:r>
              <a:rPr lang="en-US" dirty="0" smtClean="0"/>
              <a:t>Change in the signal emitted </a:t>
            </a:r>
            <a:r>
              <a:rPr lang="en-US" smtClean="0"/>
              <a:t>with the growing </a:t>
            </a:r>
            <a:r>
              <a:rPr lang="en-US" dirty="0" smtClean="0"/>
              <a:t>discontinuity </a:t>
            </a:r>
          </a:p>
          <a:p>
            <a:r>
              <a:rPr lang="en-US" dirty="0" smtClean="0"/>
              <a:t>can be applied to components in service</a:t>
            </a:r>
          </a:p>
          <a:p>
            <a:r>
              <a:rPr lang="en-US" dirty="0" smtClean="0"/>
              <a:t>High sensitivity. </a:t>
            </a:r>
          </a:p>
          <a:p>
            <a:r>
              <a:rPr lang="en-US" dirty="0" smtClean="0"/>
              <a:t>Early and rapid detection of defects, flaws, cracks etc</a:t>
            </a:r>
          </a:p>
          <a:p>
            <a:r>
              <a:rPr lang="en-US" dirty="0" smtClean="0"/>
              <a:t> Cost Reduction </a:t>
            </a:r>
          </a:p>
          <a:p>
            <a:r>
              <a:rPr lang="en-US" dirty="0" smtClean="0"/>
              <a:t>Minimization of plant downtime for inspection, no need for scanning the whole structural surface.</a:t>
            </a:r>
          </a:p>
        </p:txBody>
      </p:sp>
      <p:pic>
        <p:nvPicPr>
          <p:cNvPr id="6" name="~PP1865.WAV">
            <a:hlinkClick r:id="" action="ppaction://media"/>
          </p:cNvPr>
          <p:cNvPicPr>
            <a:picLocks noRot="1" noChangeAspect="1"/>
          </p:cNvPicPr>
          <p:nvPr>
            <a:wavAudioFile r:embed="rId2" name="~PP1865.WAV"/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801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Provides only qualitative assessment</a:t>
            </a:r>
          </a:p>
          <a:p>
            <a:r>
              <a:rPr lang="en-US" dirty="0" smtClean="0"/>
              <a:t>Further tests are required for </a:t>
            </a:r>
            <a:r>
              <a:rPr lang="en-US" dirty="0" err="1" smtClean="0"/>
              <a:t>quantitiative</a:t>
            </a:r>
            <a:r>
              <a:rPr lang="en-US" smtClean="0"/>
              <a:t> understanding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~PP75.WAV">
            <a:hlinkClick r:id="" action="ppaction://media"/>
          </p:cNvPr>
          <p:cNvPicPr>
            <a:picLocks noRot="1" noChangeAspect="1"/>
          </p:cNvPicPr>
          <p:nvPr>
            <a:wavAudioFile r:embed="rId1" name="~PP75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44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assessing </a:t>
            </a:r>
            <a:r>
              <a:rPr lang="en-US" dirty="0" smtClean="0"/>
              <a:t>structural i</a:t>
            </a:r>
            <a:r>
              <a:rPr lang="en-US" dirty="0" smtClean="0"/>
              <a:t>ntegrity, detecting flaws, testing for leaks, or monitoring weld quality. </a:t>
            </a:r>
          </a:p>
          <a:p>
            <a:r>
              <a:rPr lang="en-US" dirty="0" smtClean="0"/>
              <a:t>the detection of active corrosion in the bottom of </a:t>
            </a:r>
            <a:r>
              <a:rPr lang="en-US" dirty="0" smtClean="0"/>
              <a:t>above ground storage tanks, </a:t>
            </a:r>
            <a:r>
              <a:rPr lang="en-US" dirty="0" smtClean="0"/>
              <a:t>detecting </a:t>
            </a:r>
            <a:r>
              <a:rPr lang="en-US" dirty="0" smtClean="0"/>
              <a:t>creep damage</a:t>
            </a:r>
            <a:r>
              <a:rPr lang="en-US" dirty="0" smtClean="0"/>
              <a:t> in high energy piping (HEP) systems, </a:t>
            </a:r>
            <a:r>
              <a:rPr lang="en-US" dirty="0" smtClean="0"/>
              <a:t>pressure vessel</a:t>
            </a:r>
            <a:r>
              <a:rPr lang="en-US" dirty="0" smtClean="0"/>
              <a:t> inspection, and leak detection.</a:t>
            </a:r>
            <a:endParaRPr lang="en-US" dirty="0" smtClean="0"/>
          </a:p>
          <a:p>
            <a:r>
              <a:rPr lang="en-US" dirty="0" smtClean="0"/>
              <a:t>Can also be employed to monitor stress corrosion and corrosion fatigue failures</a:t>
            </a:r>
          </a:p>
          <a:p>
            <a:endParaRPr lang="en-US" dirty="0"/>
          </a:p>
        </p:txBody>
      </p:sp>
      <p:pic>
        <p:nvPicPr>
          <p:cNvPr id="6" name="~PP3659.WAV">
            <a:hlinkClick r:id="" action="ppaction://media"/>
          </p:cNvPr>
          <p:cNvPicPr>
            <a:picLocks noRot="1" noChangeAspect="1"/>
          </p:cNvPicPr>
          <p:nvPr>
            <a:wavAudioFile r:embed="rId1" name="~PP3659.WAV"/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7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 Petrochemical and chemical: storage tanks, reactor vessels, offshore platforms, drill pipe, pipelines, </a:t>
            </a:r>
            <a:r>
              <a:rPr lang="en-US" dirty="0" smtClean="0"/>
              <a:t>valves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 Electric utilities: nuclear reactor vessels, piping, steam generators, ceramic insulators, transformers, aerial devices.</a:t>
            </a:r>
          </a:p>
          <a:p>
            <a:r>
              <a:rPr lang="en-US" dirty="0" smtClean="0"/>
              <a:t> Fiber-reinforced polymer-matrix composites, in particular glass-fiber reinforced parts or structures (e.g. fan blades)</a:t>
            </a:r>
          </a:p>
          <a:p>
            <a:r>
              <a:rPr lang="en-US" dirty="0" smtClean="0"/>
              <a:t> Material research (e.g. investigation of material properties, breakdown mechanisms, and damage behavior)</a:t>
            </a:r>
          </a:p>
          <a:p>
            <a:r>
              <a:rPr lang="en-US" dirty="0" smtClean="0"/>
              <a:t> Real-time leakage test and location within various components (small valves, steam lines, tank bottoms)</a:t>
            </a:r>
            <a:endParaRPr lang="en-US" dirty="0"/>
          </a:p>
        </p:txBody>
      </p:sp>
      <p:pic>
        <p:nvPicPr>
          <p:cNvPr id="6" name="~PP1880.WAV">
            <a:hlinkClick r:id="" action="ppaction://media"/>
          </p:cNvPr>
          <p:cNvPicPr>
            <a:picLocks noRot="1" noChangeAspect="1"/>
          </p:cNvPicPr>
          <p:nvPr>
            <a:wavAudioFile r:embed="rId1" name="~PP1880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26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inspectioneering.com/tag/acoustic+emission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Text book: Barry Hull, Vernon John, Non Destructive Testing, McMillan Education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www.slideshare.net/Arahvinth/acoustic-emission-testing-olk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https://www.sciencedirect.com/topics/materials-science/acoustic-emission-testing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~PP905.WAV">
            <a:hlinkClick r:id="" action="ppaction://media"/>
          </p:cNvPr>
          <p:cNvPicPr>
            <a:picLocks noRot="1" noChangeAspect="1"/>
          </p:cNvPicPr>
          <p:nvPr>
            <a:wavAudioFile r:embed="rId1" name="~PP905.WAV"/>
          </p:nvPr>
        </p:nvPicPr>
        <p:blipFill>
          <a:blip r:embed="rId5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2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Acoustic Emissions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High-frequency waves, at frequencies within the range 50 kHz to 10 MHz, are emitted when strain energy is rapidly released as a consequence of structural changes taking place within a material. Plastic deformation, phase transformations, twinning, micro-yielding and crack growth result in the generation of 'acoustic' signals which can be detected and </a:t>
            </a:r>
            <a:r>
              <a:rPr lang="en-US" dirty="0" err="1" smtClean="0"/>
              <a:t>analysed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~PP3338.WAV">
            <a:hlinkClick r:id="" action="ppaction://media"/>
          </p:cNvPr>
          <p:cNvPicPr>
            <a:picLocks noRot="1" noChangeAspect="1"/>
          </p:cNvPicPr>
          <p:nvPr>
            <a:wavAudioFile r:embed="rId1" name="~PP3338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056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the generation of waves produced by a sudden redistribution of stress in a material</a:t>
            </a:r>
          </a:p>
          <a:p>
            <a:r>
              <a:rPr lang="en-US" dirty="0" smtClean="0"/>
              <a:t>Forms of excitation- external load, change in pressure or temperature distribution</a:t>
            </a:r>
          </a:p>
          <a:p>
            <a:r>
              <a:rPr lang="en-US" dirty="0" smtClean="0"/>
              <a:t>The so produced stress waves are propagated to the surface</a:t>
            </a:r>
          </a:p>
          <a:p>
            <a:r>
              <a:rPr lang="en-US" dirty="0" smtClean="0"/>
              <a:t>Detection and analysis of AE signals give information regarding the origin and </a:t>
            </a:r>
            <a:r>
              <a:rPr lang="en-US" dirty="0" err="1" smtClean="0"/>
              <a:t>and</a:t>
            </a:r>
            <a:r>
              <a:rPr lang="en-US" dirty="0" smtClean="0"/>
              <a:t> importance of dislocations</a:t>
            </a:r>
          </a:p>
        </p:txBody>
      </p:sp>
      <p:pic>
        <p:nvPicPr>
          <p:cNvPr id="6" name="~PP785.WAV">
            <a:hlinkClick r:id="" action="ppaction://media"/>
          </p:cNvPr>
          <p:cNvPicPr>
            <a:picLocks noRot="1" noChangeAspect="1"/>
          </p:cNvPicPr>
          <p:nvPr>
            <a:wavAudioFile r:embed="rId1" name="~PP785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69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84375" y="2566987"/>
            <a:ext cx="54102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~PP2266.WAV">
            <a:hlinkClick r:id="" action="ppaction://media"/>
          </p:cNvPr>
          <p:cNvPicPr>
            <a:picLocks noRot="1" noChangeAspect="1"/>
          </p:cNvPicPr>
          <p:nvPr>
            <a:wavAudioFile r:embed="rId1" name="~PP2266.WAV"/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5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Acoustic Emission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Continous</a:t>
            </a:r>
            <a:endParaRPr lang="en-US" dirty="0" smtClean="0"/>
          </a:p>
          <a:p>
            <a:pPr lvl="1"/>
            <a:r>
              <a:rPr lang="en-US" dirty="0" smtClean="0"/>
              <a:t>Low amplitude</a:t>
            </a:r>
          </a:p>
          <a:p>
            <a:pPr lvl="1"/>
            <a:r>
              <a:rPr lang="en-US" dirty="0" smtClean="0"/>
              <a:t>For plastic deformation and movement of dislocations within the material</a:t>
            </a:r>
          </a:p>
          <a:p>
            <a:r>
              <a:rPr lang="en-US" dirty="0" smtClean="0"/>
              <a:t>Burst mode</a:t>
            </a:r>
          </a:p>
          <a:p>
            <a:pPr lvl="1"/>
            <a:r>
              <a:rPr lang="en-US" dirty="0" smtClean="0"/>
              <a:t>High amplitude short duration pulses</a:t>
            </a:r>
          </a:p>
          <a:p>
            <a:pPr lvl="1"/>
            <a:r>
              <a:rPr lang="en-US" dirty="0" smtClean="0"/>
              <a:t>For formation and growth of cracks within the body</a:t>
            </a:r>
            <a:endParaRPr lang="en-US" dirty="0"/>
          </a:p>
        </p:txBody>
      </p:sp>
      <p:pic>
        <p:nvPicPr>
          <p:cNvPr id="6" name="~PP3063.WAV">
            <a:hlinkClick r:id="" action="ppaction://media"/>
          </p:cNvPr>
          <p:cNvPicPr>
            <a:picLocks noRot="1" noChangeAspect="1"/>
          </p:cNvPicPr>
          <p:nvPr>
            <a:wavAudioFile r:embed="rId1" name="~PP3063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AE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407152" cy="44958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600200"/>
            <a:ext cx="6553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~PP4078.WAV">
            <a:hlinkClick r:id="" action="ppaction://media"/>
          </p:cNvPr>
          <p:cNvPicPr>
            <a:picLocks noRot="1" noChangeAspect="1"/>
          </p:cNvPicPr>
          <p:nvPr>
            <a:wavAudioFile r:embed="rId2" name="~PP4078.WAV"/>
          </p:nvPr>
        </p:nvPicPr>
        <p:blipFill>
          <a:blip r:embed="rId5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8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the wave front arrives at the surface, minute molecular movements occur on the surface.</a:t>
            </a:r>
          </a:p>
          <a:p>
            <a:r>
              <a:rPr lang="en-US" dirty="0" smtClean="0"/>
              <a:t>A  transducer placed on the surface will detect these signals and convert them into a electrical signal.</a:t>
            </a:r>
          </a:p>
          <a:p>
            <a:r>
              <a:rPr lang="en-US" dirty="0" smtClean="0"/>
              <a:t>The commonly used transducer for this purpose are lead zirconium </a:t>
            </a:r>
            <a:r>
              <a:rPr lang="en-US" dirty="0" err="1" smtClean="0"/>
              <a:t>titanate</a:t>
            </a:r>
            <a:r>
              <a:rPr lang="en-US" dirty="0" smtClean="0"/>
              <a:t> element with a high electromechanical coupling coefficient</a:t>
            </a:r>
          </a:p>
          <a:p>
            <a:r>
              <a:rPr lang="en-US" dirty="0" smtClean="0"/>
              <a:t>These signals are amplified and emitted as RF signal prescribed by different characteristics like amplitude, rise time, absolute energy</a:t>
            </a:r>
          </a:p>
          <a:p>
            <a:endParaRPr lang="en-US" dirty="0"/>
          </a:p>
        </p:txBody>
      </p:sp>
      <p:pic>
        <p:nvPicPr>
          <p:cNvPr id="6" name="~PP1482.WAV">
            <a:hlinkClick r:id="" action="ppaction://media"/>
          </p:cNvPr>
          <p:cNvPicPr>
            <a:picLocks noRot="1" noChangeAspect="1"/>
          </p:cNvPicPr>
          <p:nvPr>
            <a:wavAudioFile r:embed="rId1" name="~PP148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2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Then the signals are displayed by the waveform parameters for further analysis and interpretation</a:t>
            </a:r>
          </a:p>
          <a:p>
            <a:r>
              <a:rPr lang="en-US" dirty="0" smtClean="0"/>
              <a:t>Usually a number of sensors are placed around the source and the time difference between the arrival of the signals is used to identify the location precisely.</a:t>
            </a:r>
          </a:p>
          <a:p>
            <a:endParaRPr lang="en-US" dirty="0"/>
          </a:p>
        </p:txBody>
      </p:sp>
      <p:pic>
        <p:nvPicPr>
          <p:cNvPr id="6" name="~PP2592.WAV">
            <a:hlinkClick r:id="" action="ppaction://media"/>
          </p:cNvPr>
          <p:cNvPicPr>
            <a:picLocks noRot="1" noChangeAspect="1"/>
          </p:cNvPicPr>
          <p:nvPr>
            <a:wavAudioFile r:embed="rId1" name="~PP259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source location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95400"/>
          </a:xfrm>
        </p:spPr>
        <p:txBody>
          <a:bodyPr/>
          <a:lstStyle/>
          <a:p>
            <a:r>
              <a:rPr lang="en-US" dirty="0" smtClean="0"/>
              <a:t>Multiple channel source location technique</a:t>
            </a:r>
          </a:p>
          <a:p>
            <a:r>
              <a:rPr lang="en-US" dirty="0" smtClean="0"/>
              <a:t>Linear location technique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743200"/>
            <a:ext cx="464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~PP67.WAV">
            <a:hlinkClick r:id="" action="ppaction://media"/>
          </p:cNvPr>
          <p:cNvPicPr>
            <a:picLocks noRot="1" noChangeAspect="1"/>
          </p:cNvPicPr>
          <p:nvPr>
            <a:wavAudioFile r:embed="rId1" name="~PP67.WAV"/>
          </p:nvPr>
        </p:nvPicPr>
        <p:blipFill>
          <a:blip r:embed="rId4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10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336</TotalTime>
  <Words>474</Words>
  <Application>Microsoft Office PowerPoint</Application>
  <PresentationFormat>On-screen Show (4:3)</PresentationFormat>
  <Paragraphs>69</Paragraphs>
  <Slides>18</Slides>
  <Notes>1</Notes>
  <HiddenSlides>0</HiddenSlides>
  <MMClips>17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Median</vt:lpstr>
      <vt:lpstr>Acoustic emission techniques </vt:lpstr>
      <vt:lpstr>What are Acoustic Emissions</vt:lpstr>
      <vt:lpstr>Principle of working</vt:lpstr>
      <vt:lpstr>Slide 4</vt:lpstr>
      <vt:lpstr>Types OF Acoustic Emission</vt:lpstr>
      <vt:lpstr>Working of AE techniques</vt:lpstr>
      <vt:lpstr>Slide 7</vt:lpstr>
      <vt:lpstr>Slide 8</vt:lpstr>
      <vt:lpstr>Different source location techniques</vt:lpstr>
      <vt:lpstr>Slide 10</vt:lpstr>
      <vt:lpstr>Instrumentation for AET</vt:lpstr>
      <vt:lpstr>Differences between AE and other NDT </vt:lpstr>
      <vt:lpstr>Advantages and Limitations</vt:lpstr>
      <vt:lpstr>Slide 14</vt:lpstr>
      <vt:lpstr>Applications </vt:lpstr>
      <vt:lpstr>Slide 16</vt:lpstr>
      <vt:lpstr>References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Acoustic emission techniques </dc:title>
  <dc:creator>User</dc:creator>
  <cp:lastModifiedBy>User</cp:lastModifiedBy>
  <cp:revision>12</cp:revision>
  <dcterms:created xsi:type="dcterms:W3CDTF">2020-04-14T09:48:38Z</dcterms:created>
  <dcterms:modified xsi:type="dcterms:W3CDTF">2020-04-15T14:25:24Z</dcterms:modified>
</cp:coreProperties>
</file>