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pandas.pydata.org/pandas-docs/stable/user_guide/index.htm"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st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IMDB Movie </a:t>
            </a:r>
            <a:r>
              <a:rPr lang="en-US" b="1" dirty="0" smtClean="0">
                <a:solidFill>
                  <a:schemeClr val="accent1"/>
                </a:solidFill>
                <a:latin typeface="Arial" panose="020B0604020202020204" pitchFamily="34" charset="0"/>
                <a:cs typeface="Arial" panose="020B0604020202020204" pitchFamily="34" charset="0"/>
              </a:rPr>
              <a:t>Reviews</a:t>
            </a:r>
            <a:br>
              <a:rPr lang="en-US" b="1" dirty="0" smtClean="0">
                <a:solidFill>
                  <a:schemeClr val="accent1"/>
                </a:solidFill>
                <a:latin typeface="Arial" panose="020B0604020202020204" pitchFamily="34" charset="0"/>
                <a:cs typeface="Arial" panose="020B0604020202020204" pitchFamily="34" charset="0"/>
              </a:rPr>
            </a:br>
            <a:r>
              <a:rPr lang="en-US" b="1" dirty="0" smtClean="0">
                <a:solidFill>
                  <a:schemeClr val="accent1"/>
                </a:solidFill>
                <a:latin typeface="Arial" panose="020B0604020202020204" pitchFamily="34" charset="0"/>
                <a:cs typeface="Arial" panose="020B0604020202020204" pitchFamily="34" charset="0"/>
              </a:rPr>
              <a:t>-FANDANGO RATING DISCREPANCY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KR.BHUVANESH</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SHANMUGANATHAN ENGINEERING COLLEGE</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a:t>
            </a:r>
            <a:r>
              <a:rPr lang="en-IN" sz="2400" dirty="0" smtClean="0">
                <a:hlinkClick r:id="rId2"/>
              </a:rPr>
              <a:t>pandas.pydata.org/pandas-docs/stable/user_guide/index.htm</a:t>
            </a:r>
            <a:endParaRPr lang="en-IN" sz="2400" dirty="0" smtClean="0">
              <a:hlinkClick r:id="rId3"/>
            </a:endParaRPr>
          </a:p>
          <a:p>
            <a:pPr marL="305435" indent="-305435"/>
            <a:r>
              <a:rPr lang="en-IN" sz="2400" dirty="0" smtClean="0">
                <a:hlinkClick r:id="rId3"/>
              </a:rPr>
              <a:t>https</a:t>
            </a:r>
            <a:r>
              <a:rPr lang="en-IN" sz="2400" dirty="0">
                <a:hlinkClick r:id="rId3"/>
              </a:rPr>
              <a:t>://</a:t>
            </a:r>
            <a:r>
              <a:rPr lang="en-IN" sz="2400" dirty="0" smtClean="0">
                <a:hlinkClick r:id="rId3"/>
              </a:rPr>
              <a:t>www.kaggle.com/datasets</a:t>
            </a:r>
            <a:endParaRPr lang="en-IN" sz="2400" dirty="0" smtClean="0"/>
          </a:p>
          <a:p>
            <a:pPr marL="305435" indent="-305435"/>
            <a:r>
              <a:rPr lang="en-IN" sz="2400" dirty="0" smtClean="0">
                <a:hlinkClick r:id="rId4"/>
              </a:rPr>
              <a:t>https</a:t>
            </a:r>
            <a:r>
              <a:rPr lang="en-IN" sz="2400" dirty="0">
                <a:hlinkClick r:id="rId4"/>
              </a:rPr>
              <a:t>://seaborn.pystata.org</a:t>
            </a:r>
            <a:r>
              <a:rPr lang="en-IN" sz="2400" dirty="0" smtClean="0">
                <a:hlinkClick r:id="rId4"/>
              </a:rPr>
              <a:t>/</a:t>
            </a:r>
            <a:endParaRPr lang="en-IN" sz="2400" dirty="0" smtClean="0"/>
          </a:p>
          <a:p>
            <a:pPr marL="305435" indent="-305435"/>
            <a:r>
              <a:rPr lang="en-IN" sz="2400" dirty="0">
                <a:hlinkClick r:id="rId5"/>
              </a:rPr>
              <a:t>https://</a:t>
            </a:r>
            <a:r>
              <a:rPr lang="en-IN" sz="2400" dirty="0" smtClean="0">
                <a:hlinkClick r:id="rId5"/>
              </a:rPr>
              <a:t>matplotlib.org/stable/contents.html</a:t>
            </a:r>
            <a:endParaRPr lang="en-IN" sz="2400" dirty="0" smtClean="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GB" dirty="0"/>
              <a:t>Back in 2015, FiveThirtyEight published an </a:t>
            </a:r>
            <a:r>
              <a:rPr lang="en-GB" dirty="0" smtClean="0">
                <a:solidFill>
                  <a:schemeClr val="tx1"/>
                </a:solidFill>
              </a:rPr>
              <a:t>article</a:t>
            </a:r>
            <a:r>
              <a:rPr lang="en-GB" dirty="0"/>
              <a:t> entitled "Be Suspicious Of Online Movie Ratings, Especially Fandango’s". The article concluded that Fandango tends to overrate </a:t>
            </a:r>
            <a:r>
              <a:rPr lang="en-GB" dirty="0" smtClean="0"/>
              <a:t>their </a:t>
            </a:r>
            <a:r>
              <a:rPr lang="en-GB" dirty="0"/>
              <a:t>movies. In other words, the number of stars that the website shows for a certain movie is often higher than the true rating for the same movie.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GB" b="1" dirty="0" smtClean="0"/>
          </a:p>
          <a:p>
            <a:r>
              <a:rPr lang="en-GB" b="1" dirty="0" smtClean="0"/>
              <a:t>To end that, this </a:t>
            </a:r>
            <a:r>
              <a:rPr lang="en-GB" b="1" dirty="0"/>
              <a:t>Analysis consists of two main parts:</a:t>
            </a:r>
            <a:endParaRPr lang="en-GB" dirty="0"/>
          </a:p>
          <a:p>
            <a:pPr>
              <a:buFont typeface="Wingdings" panose="05000000000000000000" pitchFamily="2" charset="2"/>
              <a:buChar char="ü"/>
            </a:pPr>
            <a:r>
              <a:rPr lang="en-GB" dirty="0" smtClean="0"/>
              <a:t>	Exploring </a:t>
            </a:r>
            <a:r>
              <a:rPr lang="en-GB" dirty="0"/>
              <a:t>Fandango Displayed Scores versus True User </a:t>
            </a:r>
            <a:r>
              <a:rPr lang="en-GB" dirty="0" smtClean="0"/>
              <a:t>Ratings.</a:t>
            </a:r>
          </a:p>
          <a:p>
            <a:pPr>
              <a:buFont typeface="Wingdings" panose="05000000000000000000" pitchFamily="2" charset="2"/>
              <a:buChar char="ü"/>
            </a:pPr>
            <a:r>
              <a:rPr lang="en-GB" dirty="0"/>
              <a:t>	</a:t>
            </a:r>
            <a:r>
              <a:rPr lang="en-GB" dirty="0" smtClean="0"/>
              <a:t>Comparison </a:t>
            </a:r>
            <a:r>
              <a:rPr lang="en-GB" dirty="0"/>
              <a:t>of Fandango Ratings to Other </a:t>
            </a:r>
            <a:r>
              <a:rPr lang="en-GB" dirty="0" smtClean="0"/>
              <a:t>Sites</a:t>
            </a:r>
          </a:p>
          <a:p>
            <a:pPr>
              <a:buFont typeface="Wingdings" panose="05000000000000000000" pitchFamily="2" charset="2"/>
              <a:buChar char="ü"/>
            </a:pPr>
            <a:r>
              <a:rPr lang="en-GB" sz="1600" dirty="0"/>
              <a:t>To determine if fandango's ratings in 2015 had a bias towards rating movies better to sell more tickets.</a:t>
            </a:r>
          </a:p>
          <a:p>
            <a:pPr>
              <a:buFont typeface="Wingdings" panose="05000000000000000000" pitchFamily="2" charset="2"/>
              <a:buChar char="ü"/>
            </a:pPr>
            <a:endParaRPr lang="en-GB" dirty="0"/>
          </a:p>
          <a:p>
            <a:pPr marL="305435" indent="-305435"/>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39334"/>
            <a:ext cx="11029615" cy="5112629"/>
          </a:xfrm>
        </p:spPr>
        <p:txBody>
          <a:bodyPr>
            <a:normAutofit fontScale="77500" lnSpcReduction="20000"/>
          </a:bodyPr>
          <a:lstStyle/>
          <a:p>
            <a:pPr marL="0" indent="0">
              <a:buNone/>
            </a:pPr>
            <a:r>
              <a:rPr lang="en-IN" sz="1800" b="1" dirty="0" smtClean="0">
                <a:solidFill>
                  <a:schemeClr val="tx1"/>
                </a:solidFill>
              </a:rPr>
              <a:t>HARDWARE REQUIRED</a:t>
            </a:r>
          </a:p>
          <a:p>
            <a:pPr>
              <a:buFont typeface="Arial" panose="020B0604020202020204" pitchFamily="34" charset="0"/>
              <a:buChar char="•"/>
            </a:pPr>
            <a:r>
              <a:rPr lang="en-IN" sz="1800" dirty="0" smtClean="0">
                <a:solidFill>
                  <a:schemeClr val="tx1"/>
                </a:solidFill>
              </a:rPr>
              <a:t>ram- 4GB(minimum)</a:t>
            </a:r>
          </a:p>
          <a:p>
            <a:pPr>
              <a:buFont typeface="Arial" panose="020B0604020202020204" pitchFamily="34" charset="0"/>
              <a:buChar char="•"/>
            </a:pPr>
            <a:r>
              <a:rPr lang="en-IN" sz="1800" dirty="0" smtClean="0">
                <a:solidFill>
                  <a:schemeClr val="tx1"/>
                </a:solidFill>
              </a:rPr>
              <a:t>rom- 512GB SSD</a:t>
            </a:r>
          </a:p>
          <a:p>
            <a:pPr>
              <a:buFont typeface="Arial" panose="020B0604020202020204" pitchFamily="34" charset="0"/>
              <a:buChar char="•"/>
            </a:pPr>
            <a:r>
              <a:rPr lang="en-IN" sz="1800" dirty="0" smtClean="0">
                <a:solidFill>
                  <a:schemeClr val="tx1"/>
                </a:solidFill>
              </a:rPr>
              <a:t>Processor- </a:t>
            </a:r>
            <a:r>
              <a:rPr lang="en-IN" sz="1800" dirty="0" err="1" smtClean="0">
                <a:solidFill>
                  <a:schemeClr val="tx1"/>
                </a:solidFill>
              </a:rPr>
              <a:t>clockspeed</a:t>
            </a:r>
            <a:r>
              <a:rPr lang="en-IN" sz="1800" dirty="0" smtClean="0">
                <a:solidFill>
                  <a:schemeClr val="tx1"/>
                </a:solidFill>
              </a:rPr>
              <a:t> more than 2.0GHZ </a:t>
            </a:r>
          </a:p>
          <a:p>
            <a:pPr>
              <a:buFont typeface="Arial" panose="020B0604020202020204" pitchFamily="34" charset="0"/>
              <a:buChar char="•"/>
            </a:pPr>
            <a:r>
              <a:rPr lang="en-IN" sz="1800" dirty="0" smtClean="0">
                <a:solidFill>
                  <a:schemeClr val="tx1"/>
                </a:solidFill>
              </a:rPr>
              <a:t>Graphics card- minimum 4 GB of VRAM</a:t>
            </a:r>
          </a:p>
          <a:p>
            <a:pPr marL="0" indent="0">
              <a:buNone/>
            </a:pPr>
            <a:r>
              <a:rPr lang="en-IN" sz="1800" b="1" dirty="0" smtClean="0">
                <a:solidFill>
                  <a:schemeClr val="tx1"/>
                </a:solidFill>
              </a:rPr>
              <a:t>SOFTWARE REQUIRED</a:t>
            </a:r>
          </a:p>
          <a:p>
            <a:pPr>
              <a:buFont typeface="Arial" panose="020B0604020202020204" pitchFamily="34" charset="0"/>
              <a:buChar char="•"/>
            </a:pPr>
            <a:r>
              <a:rPr lang="en-IN" sz="1800" dirty="0" smtClean="0">
                <a:solidFill>
                  <a:schemeClr val="tx1"/>
                </a:solidFill>
              </a:rPr>
              <a:t>Visual studio code</a:t>
            </a:r>
          </a:p>
          <a:p>
            <a:pPr>
              <a:buFont typeface="Arial" panose="020B0604020202020204" pitchFamily="34" charset="0"/>
              <a:buChar char="•"/>
            </a:pPr>
            <a:r>
              <a:rPr lang="en-IN" sz="1800" dirty="0" smtClean="0">
                <a:solidFill>
                  <a:schemeClr val="tx1"/>
                </a:solidFill>
              </a:rPr>
              <a:t>Browser that supports google </a:t>
            </a:r>
            <a:r>
              <a:rPr lang="en-IN" sz="1800" dirty="0" err="1" smtClean="0">
                <a:solidFill>
                  <a:schemeClr val="tx1"/>
                </a:solidFill>
              </a:rPr>
              <a:t>collab</a:t>
            </a:r>
            <a:endParaRPr lang="en-IN" sz="1800" dirty="0" smtClean="0">
              <a:solidFill>
                <a:schemeClr val="tx1"/>
              </a:solidFill>
            </a:endParaRPr>
          </a:p>
          <a:p>
            <a:pPr>
              <a:buFont typeface="Arial" panose="020B0604020202020204" pitchFamily="34" charset="0"/>
              <a:buChar char="•"/>
            </a:pPr>
            <a:r>
              <a:rPr lang="en-IN" sz="1800" dirty="0" smtClean="0">
                <a:solidFill>
                  <a:schemeClr val="tx1"/>
                </a:solidFill>
              </a:rPr>
              <a:t>Anaconda or </a:t>
            </a:r>
            <a:r>
              <a:rPr lang="en-IN" sz="1800" dirty="0" err="1" smtClean="0">
                <a:solidFill>
                  <a:schemeClr val="tx1"/>
                </a:solidFill>
              </a:rPr>
              <a:t>jupyter</a:t>
            </a:r>
            <a:r>
              <a:rPr lang="en-IN" sz="1800" dirty="0" smtClean="0">
                <a:solidFill>
                  <a:schemeClr val="tx1"/>
                </a:solidFill>
              </a:rPr>
              <a:t> notebook</a:t>
            </a:r>
          </a:p>
          <a:p>
            <a:pPr marL="0" indent="0">
              <a:buNone/>
            </a:pPr>
            <a:r>
              <a:rPr lang="en-IN" sz="1800" b="1" dirty="0" smtClean="0">
                <a:solidFill>
                  <a:schemeClr val="tx1"/>
                </a:solidFill>
              </a:rPr>
              <a:t>LIBRARIES NEEDED</a:t>
            </a:r>
          </a:p>
          <a:p>
            <a:pPr>
              <a:buFont typeface="Arial" panose="020B0604020202020204" pitchFamily="34" charset="0"/>
              <a:buChar char="•"/>
            </a:pPr>
            <a:r>
              <a:rPr lang="en-GB" b="1" dirty="0" smtClean="0">
                <a:solidFill>
                  <a:schemeClr val="tx1"/>
                </a:solidFill>
              </a:rPr>
              <a:t>FOR VISUALIZATION</a:t>
            </a:r>
          </a:p>
          <a:p>
            <a:pPr marL="0" indent="0">
              <a:buNone/>
            </a:pPr>
            <a:r>
              <a:rPr lang="en-GB" dirty="0" smtClean="0">
                <a:solidFill>
                  <a:schemeClr val="tx1"/>
                </a:solidFill>
              </a:rPr>
              <a:t>	</a:t>
            </a:r>
            <a:r>
              <a:rPr lang="en-GB" dirty="0" err="1" smtClean="0">
                <a:solidFill>
                  <a:schemeClr val="tx1"/>
                </a:solidFill>
              </a:rPr>
              <a:t>matplotlib.pyplot</a:t>
            </a:r>
            <a:r>
              <a:rPr lang="en-GB" dirty="0" smtClean="0">
                <a:solidFill>
                  <a:schemeClr val="tx1"/>
                </a:solidFill>
              </a:rPr>
              <a:t> </a:t>
            </a:r>
          </a:p>
          <a:p>
            <a:pPr marL="0" indent="0">
              <a:buNone/>
            </a:pPr>
            <a:r>
              <a:rPr lang="en-GB" dirty="0" smtClean="0">
                <a:solidFill>
                  <a:schemeClr val="tx1"/>
                </a:solidFill>
              </a:rPr>
              <a:t>	</a:t>
            </a:r>
            <a:r>
              <a:rPr lang="en-GB" dirty="0" err="1" smtClean="0">
                <a:solidFill>
                  <a:schemeClr val="tx1"/>
                </a:solidFill>
              </a:rPr>
              <a:t>seaborn</a:t>
            </a:r>
            <a:endParaRPr lang="en-GB" dirty="0" smtClean="0">
              <a:solidFill>
                <a:schemeClr val="tx1"/>
              </a:solidFill>
            </a:endParaRPr>
          </a:p>
          <a:p>
            <a:pPr>
              <a:buFont typeface="Arial" panose="020B0604020202020204" pitchFamily="34" charset="0"/>
              <a:buChar char="•"/>
            </a:pPr>
            <a:r>
              <a:rPr lang="en-GB" b="1" dirty="0" smtClean="0">
                <a:solidFill>
                  <a:schemeClr val="tx1"/>
                </a:solidFill>
              </a:rPr>
              <a:t>FOR DATA PROCESSING AND ANALYSIS</a:t>
            </a:r>
          </a:p>
          <a:p>
            <a:pPr marL="0" indent="0">
              <a:buNone/>
            </a:pPr>
            <a:r>
              <a:rPr lang="en-GB" dirty="0">
                <a:solidFill>
                  <a:schemeClr val="tx1"/>
                </a:solidFill>
              </a:rPr>
              <a:t>	</a:t>
            </a:r>
            <a:r>
              <a:rPr lang="en-GB" dirty="0" smtClean="0">
                <a:solidFill>
                  <a:schemeClr val="tx1"/>
                </a:solidFill>
              </a:rPr>
              <a:t>pandas</a:t>
            </a:r>
          </a:p>
          <a:p>
            <a:pPr marL="0" indent="0">
              <a:buNone/>
            </a:pPr>
            <a:r>
              <a:rPr lang="en-GB" dirty="0" smtClean="0">
                <a:solidFill>
                  <a:schemeClr val="tx1"/>
                </a:solidFill>
              </a:rPr>
              <a:t>	</a:t>
            </a:r>
            <a:r>
              <a:rPr lang="en-GB" dirty="0" err="1" smtClean="0">
                <a:solidFill>
                  <a:schemeClr val="tx1"/>
                </a:solidFill>
              </a:rPr>
              <a:t>numpy</a:t>
            </a:r>
            <a:endParaRPr lang="en-GB" dirty="0" smtClean="0">
              <a:solidFill>
                <a:schemeClr val="tx1"/>
              </a:solidFill>
            </a:endParaRPr>
          </a:p>
          <a:p>
            <a:pPr marL="0" indent="0">
              <a:buNone/>
            </a:pPr>
            <a:endParaRPr lang="en-GB" dirty="0"/>
          </a:p>
          <a:p>
            <a:pPr>
              <a:buFont typeface="Arial" panose="020B0604020202020204" pitchFamily="34" charset="0"/>
              <a:buChar char="•"/>
            </a:pPr>
            <a:endParaRPr lang="en-IN" sz="1800" b="1" dirty="0" smtClean="0">
              <a:solidFill>
                <a:srgbClr val="0F0F0F"/>
              </a:solidFill>
            </a:endParaRPr>
          </a:p>
          <a:p>
            <a:pPr marL="0" indent="0">
              <a:buNone/>
            </a:pPr>
            <a:endParaRPr lang="en-IN" sz="1800" b="1" dirty="0">
              <a:solidFill>
                <a:srgbClr val="0F0F0F"/>
              </a:solidFill>
            </a:endParaRPr>
          </a:p>
          <a:p>
            <a:pPr>
              <a:buFont typeface="Arial" panose="020B0604020202020204" pitchFamily="34" charset="0"/>
              <a:buChar char="•"/>
            </a:pPr>
            <a:endParaRPr lang="en-IN" sz="1800" dirty="0" smtClean="0">
              <a:solidFill>
                <a:srgbClr val="0F0F0F"/>
              </a:solidFill>
            </a:endParaRPr>
          </a:p>
          <a:p>
            <a:pPr marL="0" indent="0">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46364" y="1232452"/>
            <a:ext cx="11471563" cy="5279184"/>
          </a:xfrm>
        </p:spPr>
        <p:txBody>
          <a:bodyPr>
            <a:normAutofit fontScale="92500" lnSpcReduction="20000"/>
          </a:bodyPr>
          <a:lstStyle/>
          <a:p>
            <a:pPr marL="0" indent="0">
              <a:buNone/>
            </a:pPr>
            <a:r>
              <a:rPr lang="en-IN" b="1" dirty="0" smtClean="0"/>
              <a:t>										</a:t>
            </a:r>
            <a:endParaRPr lang="en-IN" sz="2700" b="1" dirty="0" smtClean="0"/>
          </a:p>
          <a:p>
            <a:r>
              <a:rPr lang="en-IN" sz="1900" b="1" u="sng" dirty="0" smtClean="0"/>
              <a:t>Data exploration</a:t>
            </a:r>
          </a:p>
          <a:p>
            <a:pPr marL="0" indent="0">
              <a:buNone/>
            </a:pPr>
            <a:r>
              <a:rPr lang="en-GB" sz="1900" dirty="0" smtClean="0"/>
              <a:t>	Exploring </a:t>
            </a:r>
            <a:r>
              <a:rPr lang="en-GB" sz="1900" dirty="0"/>
              <a:t>Fandango Displayed Scores versus True User </a:t>
            </a:r>
            <a:r>
              <a:rPr lang="en-GB" sz="1900" dirty="0" smtClean="0"/>
              <a:t>Ratings</a:t>
            </a:r>
          </a:p>
          <a:p>
            <a:pPr marL="0" indent="0">
              <a:buNone/>
            </a:pPr>
            <a:r>
              <a:rPr lang="en-GB" sz="1900" dirty="0" smtClean="0"/>
              <a:t> 	Explore </a:t>
            </a:r>
            <a:r>
              <a:rPr lang="en-GB" sz="1900" dirty="0"/>
              <a:t>the </a:t>
            </a:r>
            <a:r>
              <a:rPr lang="en-GB" sz="1900" dirty="0" err="1"/>
              <a:t>DataFrame</a:t>
            </a:r>
            <a:r>
              <a:rPr lang="en-GB" sz="1900" dirty="0"/>
              <a:t> Properties and Head</a:t>
            </a:r>
          </a:p>
          <a:p>
            <a:pPr marL="0" indent="0">
              <a:buNone/>
            </a:pPr>
            <a:r>
              <a:rPr lang="en-GB" sz="1900" dirty="0" smtClean="0"/>
              <a:t>	Create </a:t>
            </a:r>
            <a:r>
              <a:rPr lang="en-GB" sz="1900" dirty="0"/>
              <a:t>a count plot to display the number of times a certain difference occurs</a:t>
            </a:r>
          </a:p>
          <a:p>
            <a:r>
              <a:rPr lang="en-GB" sz="1900" b="1" u="sng" dirty="0"/>
              <a:t>Comparison of Fandango Ratings to Other Sites</a:t>
            </a:r>
            <a:endParaRPr lang="en-GB" sz="1900" u="sng" dirty="0"/>
          </a:p>
          <a:p>
            <a:pPr marL="0" indent="0">
              <a:buNone/>
            </a:pPr>
            <a:r>
              <a:rPr lang="en-GB" sz="1900" dirty="0" smtClean="0"/>
              <a:t> 	Let's </a:t>
            </a:r>
            <a:r>
              <a:rPr lang="en-GB" sz="1900" dirty="0"/>
              <a:t>find out which movies are causing the largest differences. First, show the top 5 movies with the largest </a:t>
            </a:r>
            <a:r>
              <a:rPr lang="en-GB" sz="1900" i="1" dirty="0"/>
              <a:t>*negative*</a:t>
            </a:r>
            <a:r>
              <a:rPr lang="en-GB" sz="1900" dirty="0"/>
              <a:t> difference between Users and RT critics. Since we calculated the difference as Critics Rating - Users Rating, then large negative values imply the users rated the movie much higher on average than the critics </a:t>
            </a:r>
            <a:r>
              <a:rPr lang="en-GB" sz="1900" dirty="0" smtClean="0"/>
              <a:t>did.</a:t>
            </a:r>
          </a:p>
          <a:p>
            <a:r>
              <a:rPr lang="en-GB" sz="1900" b="1" u="sng" dirty="0" err="1"/>
              <a:t>Fandago</a:t>
            </a:r>
            <a:r>
              <a:rPr lang="en-GB" sz="1900" b="1" u="sng" dirty="0"/>
              <a:t> Scores vs. All Sites</a:t>
            </a:r>
            <a:endParaRPr lang="en-GB" sz="1900" u="sng" dirty="0"/>
          </a:p>
          <a:p>
            <a:pPr marL="0" indent="0">
              <a:buNone/>
            </a:pPr>
            <a:r>
              <a:rPr lang="en-GB" sz="1900" dirty="0" smtClean="0"/>
              <a:t>	Comparing </a:t>
            </a:r>
            <a:r>
              <a:rPr lang="en-GB" sz="1900" dirty="0"/>
              <a:t>Distribution of Scores Across Sites</a:t>
            </a:r>
          </a:p>
          <a:p>
            <a:r>
              <a:rPr lang="en-GB" sz="1900" b="1" u="sng" dirty="0"/>
              <a:t>Visualize the distribution of ratings across all sites for the top 10 worst movies</a:t>
            </a:r>
            <a:endParaRPr lang="en-GB" sz="1900" u="sng" dirty="0"/>
          </a:p>
          <a:p>
            <a:pPr marL="0" indent="0">
              <a:buNone/>
            </a:pPr>
            <a:r>
              <a:rPr lang="en-GB" sz="1900" dirty="0" smtClean="0"/>
              <a:t>	Clearly </a:t>
            </a:r>
            <a:r>
              <a:rPr lang="en-GB" sz="1900" dirty="0"/>
              <a:t>Fandango is rating movies much higher than other sites, especially considering that it is then displaying a rounded up version of the rating.</a:t>
            </a:r>
          </a:p>
          <a:p>
            <a:pPr marL="0" indent="0">
              <a:buNone/>
            </a:pPr>
            <a:endParaRPr lang="en-GB" dirty="0"/>
          </a:p>
          <a:p>
            <a:pPr marL="0" indent="0">
              <a:buNone/>
            </a:pPr>
            <a:endParaRPr lang="en-GB" dirty="0"/>
          </a:p>
          <a:p>
            <a:pPr marL="0" indent="0">
              <a:buNone/>
            </a:pPr>
            <a:endParaRPr lang="en-IN"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33" y="1386343"/>
            <a:ext cx="3878840" cy="16374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472" y="1302026"/>
            <a:ext cx="3933824" cy="18060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0296" y="1302026"/>
            <a:ext cx="3693535" cy="170142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233" y="3742074"/>
            <a:ext cx="4254043" cy="184919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7983" y="3742074"/>
            <a:ext cx="3338946" cy="170867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5636" y="3742074"/>
            <a:ext cx="3998173" cy="16460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6" name="Content Placeholder 15"/>
          <p:cNvSpPr>
            <a:spLocks noGrp="1"/>
          </p:cNvSpPr>
          <p:nvPr>
            <p:ph idx="1"/>
          </p:nvPr>
        </p:nvSpPr>
        <p:spPr/>
        <p:txBody>
          <a:bodyPr/>
          <a:lstStyle/>
          <a:p>
            <a:pPr marL="0" indent="0">
              <a:buNone/>
            </a:pPr>
            <a:r>
              <a:rPr lang="en-GB" dirty="0" smtClean="0"/>
              <a:t>In conclusion , Clearly </a:t>
            </a:r>
            <a:r>
              <a:rPr lang="en-GB" dirty="0"/>
              <a:t>Fandango is rating movies much higher than other sites, especially considering that it is then displaying a rounded up version of the rating</a:t>
            </a:r>
            <a:r>
              <a:rPr lang="en-GB" dirty="0" smtClean="0"/>
              <a:t>. Our solution will help people to aware of trustworthiness of the movie review websites to prevent the misleading acts of such sites in future. It provides detailed and accurate data of the movie across varies sites with real user reviews and their ratings all over the sites.</a:t>
            </a:r>
            <a:endParaRPr lang="en-US"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p:cNvSpPr txBox="1"/>
          <p:nvPr/>
        </p:nvSpPr>
        <p:spPr>
          <a:xfrm>
            <a:off x="886691" y="2022764"/>
            <a:ext cx="10377054" cy="2585323"/>
          </a:xfrm>
          <a:prstGeom prst="rect">
            <a:avLst/>
          </a:prstGeom>
          <a:noFill/>
        </p:spPr>
        <p:txBody>
          <a:bodyPr wrap="square" rtlCol="0">
            <a:spAutoFit/>
          </a:bodyPr>
          <a:lstStyle/>
          <a:p>
            <a:r>
              <a:rPr lang="en-GB" dirty="0" smtClean="0"/>
              <a:t>The proposed solution makes a foundation for the emerging advancements in the world of movies reviews, products review, and on.</a:t>
            </a:r>
          </a:p>
          <a:p>
            <a:endParaRPr lang="en-GB" dirty="0"/>
          </a:p>
          <a:p>
            <a:r>
              <a:rPr lang="en-GB" b="1" dirty="0" smtClean="0"/>
              <a:t>FIELD EXPANSION:</a:t>
            </a:r>
          </a:p>
          <a:p>
            <a:r>
              <a:rPr lang="en-GB" dirty="0"/>
              <a:t>	</a:t>
            </a:r>
            <a:r>
              <a:rPr lang="en-GB" dirty="0" smtClean="0"/>
              <a:t>This solution can be used even for the reviews on product’s price, quality, use case, availability, etc., across various shopping websites . This will create an revolution in market by providing the required data for  picking up the correct and trustworthy products along with minimized time spent on search for the product. A review of certain movie or product can be picked up by our data set by collecting the real time reviews of users    </a:t>
            </a:r>
            <a:endParaRPr lang="en-US"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 ds:uri="c0fa2617-96bd-425d-8578-e93563fe37c5"/>
    <ds:schemaRef ds:uri="9162bd5b-4ed9-4da3-b376-05204580ba3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202</TotalTime>
  <Words>588</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IMDB Movie Reviews -FANDANGO RATING DISCREPANCY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BHUVANESH</dc:creator>
  <cp:lastModifiedBy>BHUVANESH</cp:lastModifiedBy>
  <cp:revision>44</cp:revision>
  <dcterms:created xsi:type="dcterms:W3CDTF">2021-05-26T16:50:10Z</dcterms:created>
  <dcterms:modified xsi:type="dcterms:W3CDTF">2024-03-31T14:33:32Z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