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manualLayout>
          <c:xMode val="edge"/>
          <c:yMode val="edge"/>
          <c:x val="0.26891828"/>
          <c:y val="0.1733141"/>
        </c:manualLayout>
      </c:layout>
      <c:overlay val="0"/>
      <c:spPr>
        <a:noFill/>
        <a:ln>
          <a:noFill/>
        </a:ln>
      </c:spPr>
    </c:title>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7.0</c:v>
                </c:pt>
                <c:pt idx="2">
                  <c:v>15.0</c:v>
                </c:pt>
                <c:pt idx="3">
                  <c:v>10.0</c:v>
                </c:pt>
                <c:pt idx="4">
                  <c:v>9.0</c:v>
                </c:pt>
                <c:pt idx="5">
                  <c:v>14.0</c:v>
                </c:pt>
                <c:pt idx="6">
                  <c:v>14.0</c:v>
                </c:pt>
                <c:pt idx="7">
                  <c:v>19.0</c:v>
                </c:pt>
                <c:pt idx="8">
                  <c:v>10.0</c:v>
                </c:pt>
                <c:pt idx="9">
                  <c:v>11.0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17.0</c:v>
                </c:pt>
                <c:pt idx="1">
                  <c:v>20.0</c:v>
                </c:pt>
                <c:pt idx="2">
                  <c:v>21.0</c:v>
                </c:pt>
                <c:pt idx="3">
                  <c:v>16.0</c:v>
                </c:pt>
                <c:pt idx="4">
                  <c:v>18.0</c:v>
                </c:pt>
                <c:pt idx="5">
                  <c:v>16.0</c:v>
                </c:pt>
                <c:pt idx="6">
                  <c:v>19.0</c:v>
                </c:pt>
                <c:pt idx="7">
                  <c:v>25.0</c:v>
                </c:pt>
                <c:pt idx="8">
                  <c:v>24.0</c:v>
                </c:pt>
                <c:pt idx="9">
                  <c:v>18.0</c:v>
                </c:pt>
              </c:numCache>
            </c:numRef>
          </c:val>
        </c:ser>
        <c:ser>
          <c:idx val="2"/>
          <c:order val="2"/>
          <c:tx>
            <c:v>MEDIUM</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53.0</c:v>
                </c:pt>
                <c:pt idx="1">
                  <c:v>45.0</c:v>
                </c:pt>
                <c:pt idx="2">
                  <c:v>52.0</c:v>
                </c:pt>
                <c:pt idx="3">
                  <c:v>52.0</c:v>
                </c:pt>
                <c:pt idx="4">
                  <c:v>45.0</c:v>
                </c:pt>
                <c:pt idx="5">
                  <c:v>43.0</c:v>
                </c:pt>
                <c:pt idx="6">
                  <c:v>48.0</c:v>
                </c:pt>
                <c:pt idx="7">
                  <c:v>49.0</c:v>
                </c:pt>
                <c:pt idx="8">
                  <c:v>38.0</c:v>
                </c:pt>
                <c:pt idx="9">
                  <c:v>52.0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10.0</c:v>
                </c:pt>
                <c:pt idx="1">
                  <c:v>9.0</c:v>
                </c:pt>
                <c:pt idx="2">
                  <c:v>8.0</c:v>
                </c:pt>
                <c:pt idx="3">
                  <c:v>4.0</c:v>
                </c:pt>
                <c:pt idx="4">
                  <c:v>7.0</c:v>
                </c:pt>
                <c:pt idx="5">
                  <c:v>7.0</c:v>
                </c:pt>
                <c:pt idx="6">
                  <c:v>5.0</c:v>
                </c:pt>
                <c:pt idx="7">
                  <c:v>11.0</c:v>
                </c:pt>
                <c:pt idx="8">
                  <c:v>9.0</c:v>
                </c:pt>
                <c:pt idx="9">
                  <c:v>7.0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manualLayout>
          <c:xMode val="edge"/>
          <c:yMode val="edge"/>
          <c:x val="0.8027968"/>
          <c:y val="0.34816274"/>
          <c:w val="0.18266524"/>
          <c:h val="0.5495178"/>
        </c:manualLayout>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0061972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1867835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3556227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3497150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2506236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5440476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4314455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7248779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9644735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3209811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914499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1070081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1462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3184698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615576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298722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6197309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8763833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693546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15035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755880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17923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137326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102669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612596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592856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0918692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idx="7"/>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STUDENT </a:t>
            </a: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NAME:</a:t>
            </a:r>
            <a:r>
              <a:rPr lang="en-US" altLang="zh-CN" sz="2400" b="0" i="0" u="none" strike="noStrike" kern="1200" cap="none" spc="0" baseline="0">
                <a:solidFill>
                  <a:srgbClr val="000000"/>
                </a:solidFill>
                <a:latin typeface="Calibri" pitchFamily="0" charset="0"/>
                <a:ea typeface="Calibri" pitchFamily="0" charset="0"/>
                <a:cs typeface="Calibri" pitchFamily="0" charset="0"/>
              </a:rPr>
              <a:t>D. BHUVANESHWARI</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REGISTER NO</a:t>
            </a: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1222007</a:t>
            </a:r>
            <a:r>
              <a:rPr lang="en-US" altLang="zh-CN" sz="2400" b="0" i="0" u="none" strike="noStrike" kern="1200" cap="none" spc="0" baseline="0">
                <a:solidFill>
                  <a:srgbClr val="000000"/>
                </a:solidFill>
                <a:latin typeface="Calibri" pitchFamily="0" charset="0"/>
                <a:ea typeface="Calibri" pitchFamily="0" charset="0"/>
                <a:cs typeface="Calibri" pitchFamily="0" charset="0"/>
              </a:rPr>
              <a:t>25</a:t>
            </a: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/1331222007</a:t>
            </a:r>
            <a:r>
              <a:rPr lang="en-US" altLang="zh-CN" sz="2400" b="0" i="0" u="none" strike="noStrike" kern="1200" cap="none" spc="0" baseline="0">
                <a:solidFill>
                  <a:srgbClr val="000000"/>
                </a:solidFill>
                <a:latin typeface="Calibri" pitchFamily="0" charset="0"/>
                <a:ea typeface="Calibri" pitchFamily="0" charset="0"/>
                <a:cs typeface="Calibri" pitchFamily="0" charset="0"/>
              </a:rPr>
              <a:t>25</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DEPARTMENT</a:t>
            </a: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B.COM CORPORATE SECRETARYSHIP</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COLLEGE         :ASAN MEMORIAL COLLEGE OF ARTS AND SCIENCE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52328417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矩形"/>
          <p:cNvSpPr>
            <a:spLocks/>
          </p:cNvSpPr>
          <p:nvPr/>
        </p:nvSpPr>
        <p:spPr>
          <a:xfrm rot="0">
            <a:off x="464233" y="1294228"/>
            <a:ext cx="8679766" cy="230832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1600" b="0" i="0" u="none" strike="noStrike" kern="1200" cap="none" spc="0" baseline="0">
                <a:solidFill>
                  <a:srgbClr val="0D0D0D"/>
                </a:solidFill>
                <a:latin typeface="Times New Roman" pitchFamily="0" charset="0"/>
                <a:ea typeface="宋体" pitchFamily="0" charset="0"/>
                <a:cs typeface="Times New Roman" pitchFamily="0" charset="0"/>
              </a:rPr>
              <a:t>.</a:t>
            </a: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Data collection – </a:t>
            </a: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Kaggle</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 Technique used – conditional formatting</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 Filter</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 Pivot table</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 Slicer</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 Graph</a:t>
            </a:r>
            <a:endParaRPr lang="zh-CN" altLang="en-US" sz="2400" b="0" i="0" u="none" strike="noStrike" kern="1200" cap="none" spc="0" baseline="0">
              <a:solidFill>
                <a:srgbClr val="0D0D0D"/>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67442758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1"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3" name="图表"/>
          <p:cNvGraphicFramePr/>
          <p:nvPr/>
        </p:nvGraphicFramePr>
        <p:xfrm>
          <a:off x="1388806" y="975421"/>
          <a:ext cx="7981950" cy="54102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36638128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0" charset="0"/>
                <a:ea typeface="宋体" pitchFamily="0" charset="0"/>
                <a:cs typeface="Times New Roman" pitchFamily="0" charset="0"/>
              </a:rPr>
              <a:t>conclusion</a:t>
            </a:r>
            <a:endParaRPr lang="zh-CN" altLang="en-US" sz="4800" b="1" i="0" u="none" strike="noStrike" kern="0" cap="none" spc="0" baseline="0">
              <a:solidFill>
                <a:schemeClr val="tx1"/>
              </a:solidFill>
              <a:latin typeface="Times New Roman" pitchFamily="0" charset="0"/>
              <a:ea typeface="宋体" pitchFamily="0" charset="0"/>
              <a:cs typeface="Times New Roman" pitchFamily="0" charset="0"/>
            </a:endParaRPr>
          </a:p>
        </p:txBody>
      </p:sp>
      <p:sp>
        <p:nvSpPr>
          <p:cNvPr id="165" name="矩形"/>
          <p:cNvSpPr>
            <a:spLocks/>
          </p:cNvSpPr>
          <p:nvPr/>
        </p:nvSpPr>
        <p:spPr>
          <a:xfrm rot="0">
            <a:off x="829994" y="1322363"/>
            <a:ext cx="8314006" cy="341631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The graph shows that most employees across business units fall into the "Medium" performance category. "Low" performance varies by unit, with some having a high proportion of underperformers. "High" performance is less common, while "Very High" performance is rare across all units. This indicates that most employees are performing at an average level, with few excelling. There is significant room for improvement, especially in units with higher low-performing employees. Focusing on development could enhance overall performance.</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4207704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0" charset="0"/>
                <a:ea typeface="宋体" pitchFamily="0" charset="0"/>
                <a:cs typeface="Times New Roman" pitchFamily="0" charset="0"/>
              </a:rPr>
              <a:t>Employee Performance Analysis using Excel</a:t>
            </a:r>
            <a:endParaRPr lang="zh-CN" altLang="en-US" sz="2800" b="0" i="0" u="none" strike="noStrike" kern="1200" cap="none" spc="0" baseline="0">
              <a:solidFill>
                <a:srgbClr val="7030A0"/>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79320459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Problem Statement</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Project Overview</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End Users</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Our Solution and Proposition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Dataset Description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Modelling Approach</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Results and </a:t>
            </a: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Discussion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Conclusion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56342824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492369" y="1688123"/>
            <a:ext cx="7554350"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0" charset="0"/>
                <a:ea typeface="宋体" pitchFamily="0" charset="0"/>
                <a:cs typeface="Times New Roman" pitchFamily="0" charset="0"/>
              </a:rPr>
              <a:t>Employee data analysis is done to identify employee performance, recognize hard work, and offer appropriate incentives or rewards. It helps organizations optimize workforce management, improve retention, boost productivity, and enhance employee satisfaction.</a:t>
            </a:r>
            <a:endParaRPr lang="en-US" altLang="zh-CN" sz="2400" b="0"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chemeClr val="tx1"/>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0" charset="0"/>
                <a:ea typeface="宋体" pitchFamily="0" charset="0"/>
                <a:cs typeface="Times New Roman" pitchFamily="0" charset="0"/>
              </a:rPr>
              <a:t> By analyzing this data, companies can make better decisions that drive business success and create a more motivated workforce</a:t>
            </a:r>
            <a:r>
              <a:rPr lang="en-US" altLang="zh-CN" sz="2000" b="0" i="0" u="none" strike="noStrike" kern="1200" cap="none" spc="0" baseline="0">
                <a:solidFill>
                  <a:schemeClr val="tx1"/>
                </a:solidFill>
                <a:latin typeface="Times New Roman" pitchFamily="0" charset="0"/>
                <a:ea typeface="宋体" pitchFamily="0" charset="0"/>
                <a:cs typeface="Times New Roman" pitchFamily="0" charset="0"/>
              </a:rPr>
              <a:t>.</a:t>
            </a:r>
            <a:endParaRPr lang="zh-CN" altLang="en-US" sz="20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3327569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24" name="矩形"/>
          <p:cNvSpPr>
            <a:spLocks/>
          </p:cNvSpPr>
          <p:nvPr/>
        </p:nvSpPr>
        <p:spPr>
          <a:xfrm rot="0">
            <a:off x="745588" y="2124222"/>
            <a:ext cx="7920109"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0" charset="0"/>
                <a:ea typeface="宋体" pitchFamily="0" charset="0"/>
                <a:cs typeface="Times New Roman" pitchFamily="0" charset="0"/>
              </a:rPr>
              <a:t>       Employee data analysis is done to identify employee performance, recognize hard work, and offer appropriate incentives or rewards. It helps organizations optimize workforce management, improve retention, boost productivity, and enhance employee satisfaction. By analyzing this data, companies can make better decisions that drive business success and create a more motivated workforce.</a:t>
            </a:r>
            <a:endParaRPr lang="zh-CN" altLang="en-US" sz="24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71911684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956603" y="1871003"/>
            <a:ext cx="8187397"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 HR Departments</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  Managers and Team Leaders</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  Executives and Senior Leadership</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  Compensation and Benefits Team</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  Employees</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2827665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3048000" y="2582615"/>
            <a:ext cx="6096000" cy="206210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000" b="0" i="0" u="none" strike="noStrike" kern="1200" cap="none" spc="0" baseline="0">
                <a:solidFill>
                  <a:srgbClr val="0D0D0D"/>
                </a:solidFill>
                <a:latin typeface="Times New Roman" pitchFamily="0" charset="0"/>
                <a:ea typeface="宋体" pitchFamily="0" charset="0"/>
                <a:cs typeface="Times New Roman" pitchFamily="0" charset="0"/>
              </a:rPr>
              <a:t> Conditional formatting – Missing values</a:t>
            </a:r>
            <a:endParaRPr lang="en-US" altLang="zh-CN" sz="20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000" b="0" i="0" u="none" strike="noStrike" kern="1200" cap="none" spc="0" baseline="0">
                <a:solidFill>
                  <a:srgbClr val="0D0D0D"/>
                </a:solidFill>
                <a:latin typeface="Times New Roman" pitchFamily="0" charset="0"/>
                <a:ea typeface="宋体" pitchFamily="0" charset="0"/>
                <a:cs typeface="Times New Roman" pitchFamily="0" charset="0"/>
              </a:rPr>
              <a:t> Filter – To remove</a:t>
            </a:r>
            <a:endParaRPr lang="en-US" altLang="zh-CN" sz="20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000" b="0" i="0" u="none" strike="noStrike" kern="1200" cap="none" spc="0" baseline="0">
                <a:solidFill>
                  <a:srgbClr val="0D0D0D"/>
                </a:solidFill>
                <a:latin typeface="Times New Roman" pitchFamily="0" charset="0"/>
                <a:ea typeface="宋体" pitchFamily="0" charset="0"/>
                <a:cs typeface="Times New Roman" pitchFamily="0" charset="0"/>
              </a:rPr>
              <a:t> Formula – Performance</a:t>
            </a:r>
            <a:endParaRPr lang="en-US" altLang="zh-CN" sz="20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000" b="0" i="0" u="none" strike="noStrike" kern="1200" cap="none" spc="0" baseline="0">
                <a:solidFill>
                  <a:srgbClr val="0D0D0D"/>
                </a:solidFill>
                <a:latin typeface="Times New Roman" pitchFamily="0" charset="0"/>
                <a:ea typeface="宋体" pitchFamily="0" charset="0"/>
                <a:cs typeface="Times New Roman" pitchFamily="0" charset="0"/>
              </a:rPr>
              <a:t> Pivot Table – Summary</a:t>
            </a:r>
            <a:endParaRPr lang="en-US" altLang="zh-CN" sz="20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000" b="0" i="0" u="none" strike="noStrike" kern="1200" cap="none" spc="0" baseline="0">
                <a:solidFill>
                  <a:srgbClr val="0D0D0D"/>
                </a:solidFill>
                <a:latin typeface="Times New Roman" pitchFamily="0" charset="0"/>
                <a:ea typeface="宋体" pitchFamily="0" charset="0"/>
                <a:cs typeface="Times New Roman" pitchFamily="0" charset="0"/>
              </a:rPr>
              <a:t> Graph – Data visualization</a:t>
            </a:r>
            <a:endParaRPr lang="en-US" altLang="zh-CN" sz="20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rgbClr val="0D0D0D"/>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92929606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858128" y="1533378"/>
            <a:ext cx="8285871" cy="255454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000" b="0" i="0" u="none" strike="noStrike" kern="1200" cap="none" spc="0" baseline="0">
                <a:solidFill>
                  <a:srgbClr val="0D0D0D"/>
                </a:solidFill>
                <a:latin typeface="Times New Roman" pitchFamily="0" charset="0"/>
                <a:ea typeface="宋体" pitchFamily="0" charset="0"/>
                <a:cs typeface="Times New Roman" pitchFamily="0" charset="0"/>
              </a:rPr>
              <a:t>Employee – </a:t>
            </a:r>
            <a:r>
              <a:rPr lang="en-US" altLang="zh-CN" sz="2000" b="0" i="0" u="none" strike="noStrike" kern="1200" cap="none" spc="0" baseline="0">
                <a:solidFill>
                  <a:srgbClr val="0D0D0D"/>
                </a:solidFill>
                <a:latin typeface="Times New Roman" pitchFamily="0" charset="0"/>
                <a:ea typeface="宋体" pitchFamily="0" charset="0"/>
                <a:cs typeface="Times New Roman" pitchFamily="0" charset="0"/>
              </a:rPr>
              <a:t>Kaggle</a:t>
            </a:r>
            <a:endParaRPr lang="en-US" altLang="zh-CN" sz="20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000" b="0" i="0" u="none" strike="noStrike" kern="1200" cap="none" spc="0" baseline="0">
                <a:solidFill>
                  <a:srgbClr val="0D0D0D"/>
                </a:solidFill>
                <a:latin typeface="Times New Roman" pitchFamily="0" charset="0"/>
                <a:ea typeface="宋体" pitchFamily="0" charset="0"/>
                <a:cs typeface="Times New Roman" pitchFamily="0" charset="0"/>
              </a:rPr>
              <a:t>  Total features – 26</a:t>
            </a:r>
            <a:endParaRPr lang="en-US" altLang="zh-CN" sz="20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000" b="0" i="0" u="none" strike="noStrike" kern="1200" cap="none" spc="0" baseline="0">
                <a:solidFill>
                  <a:srgbClr val="0D0D0D"/>
                </a:solidFill>
                <a:latin typeface="Times New Roman" pitchFamily="0" charset="0"/>
                <a:ea typeface="宋体" pitchFamily="0" charset="0"/>
                <a:cs typeface="Times New Roman" pitchFamily="0" charset="0"/>
              </a:rPr>
              <a:t>  Used features – 9</a:t>
            </a:r>
            <a:endParaRPr lang="en-US" altLang="zh-CN" sz="20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000" b="0" i="0" u="none" strike="noStrike" kern="1200" cap="none" spc="0" baseline="0">
                <a:solidFill>
                  <a:srgbClr val="0D0D0D"/>
                </a:solidFill>
                <a:latin typeface="Times New Roman" pitchFamily="0" charset="0"/>
                <a:ea typeface="宋体" pitchFamily="0" charset="0"/>
                <a:cs typeface="Times New Roman" pitchFamily="0" charset="0"/>
              </a:rPr>
              <a:t>  Employee ID – number</a:t>
            </a:r>
            <a:endParaRPr lang="en-US" altLang="zh-CN" sz="20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000" b="0" i="0" u="none" strike="noStrike" kern="1200" cap="none" spc="0" baseline="0">
                <a:solidFill>
                  <a:srgbClr val="0D0D0D"/>
                </a:solidFill>
                <a:latin typeface="Times New Roman" pitchFamily="0" charset="0"/>
                <a:ea typeface="宋体" pitchFamily="0" charset="0"/>
                <a:cs typeface="Times New Roman" pitchFamily="0" charset="0"/>
              </a:rPr>
              <a:t>  First and last name – text</a:t>
            </a:r>
            <a:endParaRPr lang="en-US" altLang="zh-CN" sz="20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000" b="0" i="0" u="none" strike="noStrike" kern="1200" cap="none" spc="0" baseline="0">
                <a:solidFill>
                  <a:srgbClr val="0D0D0D"/>
                </a:solidFill>
                <a:latin typeface="Times New Roman" pitchFamily="0" charset="0"/>
                <a:ea typeface="宋体" pitchFamily="0" charset="0"/>
                <a:cs typeface="Times New Roman" pitchFamily="0" charset="0"/>
              </a:rPr>
              <a:t>  Performance level – formula</a:t>
            </a:r>
            <a:endParaRPr lang="en-US" altLang="zh-CN" sz="20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000" b="0" i="0" u="none" strike="noStrike" kern="1200" cap="none" spc="0" baseline="0">
                <a:solidFill>
                  <a:srgbClr val="0D0D0D"/>
                </a:solidFill>
                <a:latin typeface="Times New Roman" pitchFamily="0" charset="0"/>
                <a:ea typeface="宋体" pitchFamily="0" charset="0"/>
                <a:cs typeface="Times New Roman" pitchFamily="0" charset="0"/>
              </a:rPr>
              <a:t>  Gender – text</a:t>
            </a:r>
            <a:endParaRPr lang="en-US" altLang="zh-CN" sz="20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Font typeface="Arial" pitchFamily="34" charset="0"/>
              <a:buChar char="•"/>
            </a:pPr>
            <a:r>
              <a:rPr lang="en-US" altLang="zh-CN" sz="2000" b="0" i="0" u="none" strike="noStrike" kern="1200" cap="none" spc="0" baseline="0">
                <a:solidFill>
                  <a:srgbClr val="0D0D0D"/>
                </a:solidFill>
                <a:latin typeface="Times New Roman" pitchFamily="0" charset="0"/>
                <a:ea typeface="宋体" pitchFamily="0" charset="0"/>
                <a:cs typeface="Times New Roman" pitchFamily="0" charset="0"/>
              </a:rPr>
              <a:t>  Employee rating number – text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738962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7"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50" name="矩形"/>
          <p:cNvSpPr>
            <a:spLocks/>
          </p:cNvSpPr>
          <p:nvPr/>
        </p:nvSpPr>
        <p:spPr>
          <a:xfrm rot="0">
            <a:off x="1547445" y="2349305"/>
            <a:ext cx="7596554" cy="89255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 </a:t>
            </a: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Performance level = IFS(Z8&gt;=“VERY           HIGH”,Z8&gt;=4,”HIGH”,Z8&gt;=3,”MED”,TRUE,”LOW”)</a:t>
            </a:r>
            <a:endParaRPr lang="zh-CN" altLang="en-US" sz="2800" b="0" i="0" u="none" strike="noStrike" kern="1200" cap="none" spc="0" baseline="0">
              <a:solidFill>
                <a:srgbClr val="0D0D0D"/>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68639178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cp:lastModifiedBy>root</cp:lastModifiedBy>
  <cp:revision>4</cp:revision>
  <dcterms:modified xsi:type="dcterms:W3CDTF">2024-09-30T01:37:53Z</dcterms:modified>
</cp:coreProperties>
</file>