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68" autoAdjust="0"/>
  </p:normalViewPr>
  <p:slideViewPr>
    <p:cSldViewPr>
      <p:cViewPr varScale="1">
        <p:scale>
          <a:sx n="79" d="100"/>
          <a:sy n="79" d="100"/>
        </p:scale>
        <p:origin x="82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1F1F1"/>
          </a:solidFill>
        </p:spPr>
        <p:txBody>
          <a:bodyPr wrap="square" lIns="0" tIns="0" rIns="0" bIns="0" rtlCol="0"/>
          <a:lstStyle/>
          <a:p>
            <a:endParaRPr/>
          </a:p>
        </p:txBody>
      </p:sp>
      <p:sp>
        <p:nvSpPr>
          <p:cNvPr id="17" name="bg object 17"/>
          <p:cNvSpPr/>
          <p:nvPr/>
        </p:nvSpPr>
        <p:spPr>
          <a:xfrm>
            <a:off x="7448612" y="4824"/>
            <a:ext cx="4743450" cy="6853555"/>
          </a:xfrm>
          <a:custGeom>
            <a:avLst/>
            <a:gdLst/>
            <a:ahLst/>
            <a:cxnLst/>
            <a:rect l="l" t="t" r="r" b="b"/>
            <a:pathLst>
              <a:path w="4743450" h="6853555">
                <a:moveTo>
                  <a:pt x="1928813" y="0"/>
                </a:moveTo>
                <a:lnTo>
                  <a:pt x="3147166" y="6853170"/>
                </a:lnTo>
              </a:path>
              <a:path w="4743450" h="6853555">
                <a:moveTo>
                  <a:pt x="4743387" y="3690070"/>
                </a:moveTo>
                <a:lnTo>
                  <a:pt x="0" y="6853171"/>
                </a:lnTo>
              </a:path>
            </a:pathLst>
          </a:custGeom>
          <a:ln w="9524">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6857995"/>
                </a:moveTo>
                <a:lnTo>
                  <a:pt x="0" y="6857995"/>
                </a:lnTo>
                <a:lnTo>
                  <a:pt x="2044399" y="0"/>
                </a:lnTo>
                <a:lnTo>
                  <a:pt x="3009899" y="0"/>
                </a:lnTo>
                <a:lnTo>
                  <a:pt x="3009899" y="6857995"/>
                </a:lnTo>
                <a:close/>
              </a:path>
            </a:pathLst>
          </a:custGeom>
          <a:solidFill>
            <a:srgbClr val="5FCAEE">
              <a:alpha val="35685"/>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1" y="6857995"/>
                </a:moveTo>
                <a:lnTo>
                  <a:pt x="1208884" y="6857995"/>
                </a:lnTo>
                <a:lnTo>
                  <a:pt x="0" y="0"/>
                </a:lnTo>
                <a:lnTo>
                  <a:pt x="2589121" y="0"/>
                </a:lnTo>
                <a:lnTo>
                  <a:pt x="2589121" y="6857995"/>
                </a:lnTo>
                <a:close/>
              </a:path>
            </a:pathLst>
          </a:custGeom>
          <a:solidFill>
            <a:srgbClr val="5FCAEE">
              <a:alpha val="19607"/>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49" y="3809999"/>
                </a:moveTo>
                <a:lnTo>
                  <a:pt x="0" y="3809999"/>
                </a:lnTo>
                <a:lnTo>
                  <a:pt x="3257549" y="0"/>
                </a:lnTo>
                <a:lnTo>
                  <a:pt x="3257549" y="3809999"/>
                </a:lnTo>
                <a:close/>
              </a:path>
            </a:pathLst>
          </a:custGeom>
          <a:solidFill>
            <a:srgbClr val="17AEE3">
              <a:alpha val="65489"/>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6857995"/>
                </a:moveTo>
                <a:lnTo>
                  <a:pt x="2470019" y="6857995"/>
                </a:lnTo>
                <a:lnTo>
                  <a:pt x="0" y="0"/>
                </a:lnTo>
                <a:lnTo>
                  <a:pt x="2854069" y="0"/>
                </a:lnTo>
                <a:lnTo>
                  <a:pt x="2854069" y="6857995"/>
                </a:lnTo>
                <a:close/>
              </a:path>
            </a:pathLst>
          </a:custGeom>
          <a:solidFill>
            <a:srgbClr val="17AEE3">
              <a:alpha val="49803"/>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6857995"/>
                </a:moveTo>
                <a:lnTo>
                  <a:pt x="0" y="6857995"/>
                </a:lnTo>
                <a:lnTo>
                  <a:pt x="1022452" y="0"/>
                </a:lnTo>
                <a:lnTo>
                  <a:pt x="1295399" y="0"/>
                </a:lnTo>
                <a:lnTo>
                  <a:pt x="1295399" y="6857995"/>
                </a:lnTo>
                <a:close/>
              </a:path>
            </a:pathLst>
          </a:custGeom>
          <a:solidFill>
            <a:srgbClr val="2D83C3">
              <a:alpha val="69802"/>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6857995"/>
                </a:moveTo>
                <a:lnTo>
                  <a:pt x="1114527" y="6857995"/>
                </a:lnTo>
                <a:lnTo>
                  <a:pt x="0" y="0"/>
                </a:lnTo>
                <a:lnTo>
                  <a:pt x="1255752" y="0"/>
                </a:lnTo>
                <a:lnTo>
                  <a:pt x="1255752" y="6857995"/>
                </a:lnTo>
                <a:close/>
              </a:path>
            </a:pathLst>
          </a:custGeom>
          <a:solidFill>
            <a:srgbClr val="226192">
              <a:alpha val="79606"/>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4" y="3267074"/>
                </a:moveTo>
                <a:lnTo>
                  <a:pt x="0" y="3267074"/>
                </a:lnTo>
                <a:lnTo>
                  <a:pt x="1819274" y="0"/>
                </a:lnTo>
                <a:lnTo>
                  <a:pt x="1819274" y="3267074"/>
                </a:lnTo>
                <a:close/>
              </a:path>
            </a:pathLst>
          </a:custGeom>
          <a:solidFill>
            <a:srgbClr val="17AEE3">
              <a:alpha val="65489"/>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447674" y="2847974"/>
                </a:moveTo>
                <a:lnTo>
                  <a:pt x="0" y="2847974"/>
                </a:lnTo>
                <a:lnTo>
                  <a:pt x="0" y="0"/>
                </a:lnTo>
                <a:lnTo>
                  <a:pt x="447674" y="2847974"/>
                </a:lnTo>
                <a:close/>
              </a:path>
            </a:pathLst>
          </a:custGeom>
          <a:solidFill>
            <a:srgbClr val="5FCAEE">
              <a:alpha val="69802"/>
            </a:srgbClr>
          </a:solidFill>
        </p:spPr>
        <p:txBody>
          <a:bodyPr wrap="square" lIns="0" tIns="0" rIns="0" bIns="0" rtlCol="0"/>
          <a:lstStyle/>
          <a:p>
            <a:endParaRPr/>
          </a:p>
        </p:txBody>
      </p:sp>
      <p:sp>
        <p:nvSpPr>
          <p:cNvPr id="26" name="bg object 26"/>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sp>
        <p:nvSpPr>
          <p:cNvPr id="27" name="bg object 27"/>
          <p:cNvSpPr/>
          <p:nvPr/>
        </p:nvSpPr>
        <p:spPr>
          <a:xfrm>
            <a:off x="6696075" y="1695450"/>
            <a:ext cx="314325" cy="323850"/>
          </a:xfrm>
          <a:custGeom>
            <a:avLst/>
            <a:gdLst/>
            <a:ahLst/>
            <a:cxnLst/>
            <a:rect l="l" t="t" r="r" b="b"/>
            <a:pathLst>
              <a:path w="314325" h="323850">
                <a:moveTo>
                  <a:pt x="314324" y="323849"/>
                </a:moveTo>
                <a:lnTo>
                  <a:pt x="0" y="323849"/>
                </a:lnTo>
                <a:lnTo>
                  <a:pt x="0" y="0"/>
                </a:lnTo>
                <a:lnTo>
                  <a:pt x="314324" y="0"/>
                </a:lnTo>
                <a:lnTo>
                  <a:pt x="314324" y="323849"/>
                </a:lnTo>
                <a:close/>
              </a:path>
            </a:pathLst>
          </a:custGeom>
          <a:solidFill>
            <a:srgbClr val="2D83C3"/>
          </a:solidFill>
        </p:spPr>
        <p:txBody>
          <a:bodyPr wrap="square" lIns="0" tIns="0" rIns="0" bIns="0" rtlCol="0"/>
          <a:lstStyle/>
          <a:p>
            <a:endParaRPr/>
          </a:p>
        </p:txBody>
      </p:sp>
      <p:sp>
        <p:nvSpPr>
          <p:cNvPr id="28" name="bg object 28"/>
          <p:cNvSpPr/>
          <p:nvPr/>
        </p:nvSpPr>
        <p:spPr>
          <a:xfrm>
            <a:off x="9353550" y="5895975"/>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sp>
        <p:nvSpPr>
          <p:cNvPr id="2" name="Holder 2"/>
          <p:cNvSpPr>
            <a:spLocks noGrp="1"/>
          </p:cNvSpPr>
          <p:nvPr>
            <p:ph type="ctrTitle"/>
          </p:nvPr>
        </p:nvSpPr>
        <p:spPr>
          <a:xfrm>
            <a:off x="739775" y="804862"/>
            <a:ext cx="10712450" cy="6731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8612" y="4824"/>
            <a:ext cx="4743450" cy="6853555"/>
          </a:xfrm>
          <a:custGeom>
            <a:avLst/>
            <a:gdLst/>
            <a:ahLst/>
            <a:cxnLst/>
            <a:rect l="l" t="t" r="r" b="b"/>
            <a:pathLst>
              <a:path w="4743450" h="6853555">
                <a:moveTo>
                  <a:pt x="1928813" y="0"/>
                </a:moveTo>
                <a:lnTo>
                  <a:pt x="3147166" y="6853170"/>
                </a:lnTo>
              </a:path>
              <a:path w="4743450" h="6853555">
                <a:moveTo>
                  <a:pt x="4743387" y="3690070"/>
                </a:moveTo>
                <a:lnTo>
                  <a:pt x="0" y="6853171"/>
                </a:lnTo>
              </a:path>
            </a:pathLst>
          </a:custGeom>
          <a:ln w="9524">
            <a:solidFill>
              <a:srgbClr val="5FCAEE"/>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899" y="6857995"/>
                </a:moveTo>
                <a:lnTo>
                  <a:pt x="0" y="6857995"/>
                </a:lnTo>
                <a:lnTo>
                  <a:pt x="2044399" y="0"/>
                </a:lnTo>
                <a:lnTo>
                  <a:pt x="3009899" y="0"/>
                </a:lnTo>
                <a:lnTo>
                  <a:pt x="3009899" y="6857995"/>
                </a:lnTo>
                <a:close/>
              </a:path>
            </a:pathLst>
          </a:custGeom>
          <a:solidFill>
            <a:srgbClr val="5FCAEE">
              <a:alpha val="35685"/>
            </a:srgbClr>
          </a:solidFill>
        </p:spPr>
        <p:txBody>
          <a:bodyPr wrap="square" lIns="0" tIns="0" rIns="0" bIns="0" rtlCol="0"/>
          <a:lstStyle/>
          <a:p>
            <a:endParaRPr/>
          </a:p>
        </p:txBody>
      </p:sp>
      <p:sp>
        <p:nvSpPr>
          <p:cNvPr id="18" name="bg object 18"/>
          <p:cNvSpPr/>
          <p:nvPr/>
        </p:nvSpPr>
        <p:spPr>
          <a:xfrm>
            <a:off x="9602878" y="0"/>
            <a:ext cx="2589530" cy="6858000"/>
          </a:xfrm>
          <a:custGeom>
            <a:avLst/>
            <a:gdLst/>
            <a:ahLst/>
            <a:cxnLst/>
            <a:rect l="l" t="t" r="r" b="b"/>
            <a:pathLst>
              <a:path w="2589529" h="6858000">
                <a:moveTo>
                  <a:pt x="2589121" y="6857995"/>
                </a:moveTo>
                <a:lnTo>
                  <a:pt x="1208884" y="6857995"/>
                </a:lnTo>
                <a:lnTo>
                  <a:pt x="0" y="0"/>
                </a:lnTo>
                <a:lnTo>
                  <a:pt x="2589121" y="0"/>
                </a:lnTo>
                <a:lnTo>
                  <a:pt x="2589121" y="6857995"/>
                </a:lnTo>
                <a:close/>
              </a:path>
            </a:pathLst>
          </a:custGeom>
          <a:solidFill>
            <a:srgbClr val="5FCAEE">
              <a:alpha val="19607"/>
            </a:srgbClr>
          </a:solidFill>
        </p:spPr>
        <p:txBody>
          <a:bodyPr wrap="square" lIns="0" tIns="0" rIns="0" bIns="0" rtlCol="0"/>
          <a:lstStyle/>
          <a:p>
            <a:endParaRPr/>
          </a:p>
        </p:txBody>
      </p:sp>
      <p:sp>
        <p:nvSpPr>
          <p:cNvPr id="19" name="bg object 19"/>
          <p:cNvSpPr/>
          <p:nvPr/>
        </p:nvSpPr>
        <p:spPr>
          <a:xfrm>
            <a:off x="8934450" y="3048000"/>
            <a:ext cx="3257550" cy="3810000"/>
          </a:xfrm>
          <a:custGeom>
            <a:avLst/>
            <a:gdLst/>
            <a:ahLst/>
            <a:cxnLst/>
            <a:rect l="l" t="t" r="r" b="b"/>
            <a:pathLst>
              <a:path w="3257550" h="3810000">
                <a:moveTo>
                  <a:pt x="3257549" y="3809999"/>
                </a:moveTo>
                <a:lnTo>
                  <a:pt x="0" y="3809999"/>
                </a:lnTo>
                <a:lnTo>
                  <a:pt x="3257549" y="0"/>
                </a:lnTo>
                <a:lnTo>
                  <a:pt x="3257549" y="3809999"/>
                </a:lnTo>
                <a:close/>
              </a:path>
            </a:pathLst>
          </a:custGeom>
          <a:solidFill>
            <a:srgbClr val="17AEE3">
              <a:alpha val="65489"/>
            </a:srgbClr>
          </a:solidFill>
        </p:spPr>
        <p:txBody>
          <a:bodyPr wrap="square" lIns="0" tIns="0" rIns="0" bIns="0" rtlCol="0"/>
          <a:lstStyle/>
          <a:p>
            <a:endParaRPr/>
          </a:p>
        </p:txBody>
      </p:sp>
      <p:sp>
        <p:nvSpPr>
          <p:cNvPr id="20" name="bg object 20"/>
          <p:cNvSpPr/>
          <p:nvPr/>
        </p:nvSpPr>
        <p:spPr>
          <a:xfrm>
            <a:off x="9337930" y="0"/>
            <a:ext cx="2854325" cy="6858000"/>
          </a:xfrm>
          <a:custGeom>
            <a:avLst/>
            <a:gdLst/>
            <a:ahLst/>
            <a:cxnLst/>
            <a:rect l="l" t="t" r="r" b="b"/>
            <a:pathLst>
              <a:path w="2854325" h="6858000">
                <a:moveTo>
                  <a:pt x="2854069" y="6857995"/>
                </a:moveTo>
                <a:lnTo>
                  <a:pt x="2470019" y="6857995"/>
                </a:lnTo>
                <a:lnTo>
                  <a:pt x="0" y="0"/>
                </a:lnTo>
                <a:lnTo>
                  <a:pt x="2854069" y="0"/>
                </a:lnTo>
                <a:lnTo>
                  <a:pt x="2854069" y="6857995"/>
                </a:lnTo>
                <a:close/>
              </a:path>
            </a:pathLst>
          </a:custGeom>
          <a:solidFill>
            <a:srgbClr val="17AEE3">
              <a:alpha val="49803"/>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399" y="6857995"/>
                </a:moveTo>
                <a:lnTo>
                  <a:pt x="0" y="6857995"/>
                </a:lnTo>
                <a:lnTo>
                  <a:pt x="1022452" y="0"/>
                </a:lnTo>
                <a:lnTo>
                  <a:pt x="1295399" y="0"/>
                </a:lnTo>
                <a:lnTo>
                  <a:pt x="1295399" y="6857995"/>
                </a:lnTo>
                <a:close/>
              </a:path>
            </a:pathLst>
          </a:custGeom>
          <a:solidFill>
            <a:srgbClr val="2D83C3">
              <a:alpha val="69802"/>
            </a:srgbClr>
          </a:solidFill>
        </p:spPr>
        <p:txBody>
          <a:bodyPr wrap="square" lIns="0" tIns="0" rIns="0" bIns="0" rtlCol="0"/>
          <a:lstStyle/>
          <a:p>
            <a:endParaRPr/>
          </a:p>
        </p:txBody>
      </p:sp>
      <p:sp>
        <p:nvSpPr>
          <p:cNvPr id="22" name="bg object 22"/>
          <p:cNvSpPr/>
          <p:nvPr/>
        </p:nvSpPr>
        <p:spPr>
          <a:xfrm>
            <a:off x="10936247" y="0"/>
            <a:ext cx="1256030" cy="6858000"/>
          </a:xfrm>
          <a:custGeom>
            <a:avLst/>
            <a:gdLst/>
            <a:ahLst/>
            <a:cxnLst/>
            <a:rect l="l" t="t" r="r" b="b"/>
            <a:pathLst>
              <a:path w="1256029" h="6858000">
                <a:moveTo>
                  <a:pt x="1255752" y="6857995"/>
                </a:moveTo>
                <a:lnTo>
                  <a:pt x="1114527" y="6857995"/>
                </a:lnTo>
                <a:lnTo>
                  <a:pt x="0" y="0"/>
                </a:lnTo>
                <a:lnTo>
                  <a:pt x="1255752" y="0"/>
                </a:lnTo>
                <a:lnTo>
                  <a:pt x="1255752" y="6857995"/>
                </a:lnTo>
                <a:close/>
              </a:path>
            </a:pathLst>
          </a:custGeom>
          <a:solidFill>
            <a:srgbClr val="226192">
              <a:alpha val="79606"/>
            </a:srgbClr>
          </a:solidFill>
        </p:spPr>
        <p:txBody>
          <a:bodyPr wrap="square" lIns="0" tIns="0" rIns="0" bIns="0" rtlCol="0"/>
          <a:lstStyle/>
          <a:p>
            <a:endParaRPr/>
          </a:p>
        </p:txBody>
      </p:sp>
      <p:sp>
        <p:nvSpPr>
          <p:cNvPr id="23" name="bg object 23"/>
          <p:cNvSpPr/>
          <p:nvPr/>
        </p:nvSpPr>
        <p:spPr>
          <a:xfrm>
            <a:off x="10372725" y="3590925"/>
            <a:ext cx="1819275" cy="3267075"/>
          </a:xfrm>
          <a:custGeom>
            <a:avLst/>
            <a:gdLst/>
            <a:ahLst/>
            <a:cxnLst/>
            <a:rect l="l" t="t" r="r" b="b"/>
            <a:pathLst>
              <a:path w="1819275" h="3267075">
                <a:moveTo>
                  <a:pt x="1819274" y="3267074"/>
                </a:moveTo>
                <a:lnTo>
                  <a:pt x="0" y="3267074"/>
                </a:lnTo>
                <a:lnTo>
                  <a:pt x="1819274" y="0"/>
                </a:lnTo>
                <a:lnTo>
                  <a:pt x="1819274" y="3267074"/>
                </a:lnTo>
                <a:close/>
              </a:path>
            </a:pathLst>
          </a:custGeom>
          <a:solidFill>
            <a:srgbClr val="17AEE3">
              <a:alpha val="65489"/>
            </a:srgbClr>
          </a:solidFill>
        </p:spPr>
        <p:txBody>
          <a:bodyPr wrap="square" lIns="0" tIns="0" rIns="0" bIns="0" rtlCol="0"/>
          <a:lstStyle/>
          <a:p>
            <a:endParaRPr/>
          </a:p>
        </p:txBody>
      </p:sp>
      <p:sp>
        <p:nvSpPr>
          <p:cNvPr id="24" name="bg object 24"/>
          <p:cNvSpPr/>
          <p:nvPr/>
        </p:nvSpPr>
        <p:spPr>
          <a:xfrm>
            <a:off x="0" y="4010025"/>
            <a:ext cx="447675" cy="2847975"/>
          </a:xfrm>
          <a:custGeom>
            <a:avLst/>
            <a:gdLst/>
            <a:ahLst/>
            <a:cxnLst/>
            <a:rect l="l" t="t" r="r" b="b"/>
            <a:pathLst>
              <a:path w="447675" h="2847975">
                <a:moveTo>
                  <a:pt x="447674" y="2847974"/>
                </a:moveTo>
                <a:lnTo>
                  <a:pt x="0" y="2847974"/>
                </a:lnTo>
                <a:lnTo>
                  <a:pt x="0" y="0"/>
                </a:lnTo>
                <a:lnTo>
                  <a:pt x="447674" y="2847974"/>
                </a:lnTo>
                <a:close/>
              </a:path>
            </a:pathLst>
          </a:custGeom>
          <a:solidFill>
            <a:srgbClr val="5FCAEE">
              <a:alpha val="69802"/>
            </a:srgbClr>
          </a:solidFill>
        </p:spPr>
        <p:txBody>
          <a:bodyPr wrap="square" lIns="0" tIns="0" rIns="0" bIns="0" rtlCol="0"/>
          <a:lstStyle/>
          <a:p>
            <a:endParaRPr/>
          </a:p>
        </p:txBody>
      </p:sp>
      <p:sp>
        <p:nvSpPr>
          <p:cNvPr id="2" name="Holder 2"/>
          <p:cNvSpPr>
            <a:spLocks noGrp="1"/>
          </p:cNvSpPr>
          <p:nvPr>
            <p:ph type="title"/>
          </p:nvPr>
        </p:nvSpPr>
        <p:spPr>
          <a:xfrm>
            <a:off x="755332" y="357885"/>
            <a:ext cx="2446020"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951224" y="3127755"/>
            <a:ext cx="7522209" cy="27647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7" y="6463575"/>
            <a:ext cx="149859" cy="187959"/>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876299" y="990600"/>
            <a:chExt cx="1743075" cy="1333500"/>
          </a:xfrm>
        </p:grpSpPr>
        <p:sp>
          <p:nvSpPr>
            <p:cNvPr id="3" name="object 3"/>
            <p:cNvSpPr/>
            <p:nvPr/>
          </p:nvSpPr>
          <p:spPr>
            <a:xfrm>
              <a:off x="876299" y="1266825"/>
              <a:ext cx="1228725" cy="1057275"/>
            </a:xfrm>
            <a:custGeom>
              <a:avLst/>
              <a:gdLst/>
              <a:ahLst/>
              <a:cxnLst/>
              <a:rect l="l" t="t" r="r" b="b"/>
              <a:pathLst>
                <a:path w="1228725" h="1057275">
                  <a:moveTo>
                    <a:pt x="964437" y="1057274"/>
                  </a:moveTo>
                  <a:lnTo>
                    <a:pt x="264311" y="1057274"/>
                  </a:lnTo>
                  <a:lnTo>
                    <a:pt x="0" y="528700"/>
                  </a:lnTo>
                  <a:lnTo>
                    <a:pt x="264311" y="0"/>
                  </a:lnTo>
                  <a:lnTo>
                    <a:pt x="964437" y="0"/>
                  </a:lnTo>
                  <a:lnTo>
                    <a:pt x="1228724" y="528700"/>
                  </a:lnTo>
                  <a:lnTo>
                    <a:pt x="964437" y="1057274"/>
                  </a:lnTo>
                  <a:close/>
                </a:path>
              </a:pathLst>
            </a:custGeom>
            <a:solidFill>
              <a:srgbClr val="5FCAEE"/>
            </a:solidFill>
          </p:spPr>
          <p:txBody>
            <a:bodyPr wrap="square" lIns="0" tIns="0" rIns="0" bIns="0" rtlCol="0"/>
            <a:lstStyle/>
            <a:p>
              <a:endParaRPr/>
            </a:p>
          </p:txBody>
        </p:sp>
        <p:sp>
          <p:nvSpPr>
            <p:cNvPr id="4" name="object 4"/>
            <p:cNvSpPr/>
            <p:nvPr/>
          </p:nvSpPr>
          <p:spPr>
            <a:xfrm>
              <a:off x="1971674" y="990600"/>
              <a:ext cx="647700" cy="561975"/>
            </a:xfrm>
            <a:custGeom>
              <a:avLst/>
              <a:gdLst/>
              <a:ahLst/>
              <a:cxnLst/>
              <a:rect l="l" t="t" r="r" b="b"/>
              <a:pathLst>
                <a:path w="647700" h="561975">
                  <a:moveTo>
                    <a:pt x="507237" y="561974"/>
                  </a:moveTo>
                  <a:lnTo>
                    <a:pt x="140461" y="561974"/>
                  </a:lnTo>
                  <a:lnTo>
                    <a:pt x="0" y="280923"/>
                  </a:lnTo>
                  <a:lnTo>
                    <a:pt x="140461" y="0"/>
                  </a:lnTo>
                  <a:lnTo>
                    <a:pt x="507237" y="0"/>
                  </a:lnTo>
                  <a:lnTo>
                    <a:pt x="647699" y="280923"/>
                  </a:lnTo>
                  <a:lnTo>
                    <a:pt x="507237" y="561974"/>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7" y="1438274"/>
                </a:moveTo>
                <a:lnTo>
                  <a:pt x="359536" y="1438274"/>
                </a:lnTo>
                <a:lnTo>
                  <a:pt x="0" y="719073"/>
                </a:lnTo>
                <a:lnTo>
                  <a:pt x="359536" y="0"/>
                </a:lnTo>
                <a:lnTo>
                  <a:pt x="1307337" y="0"/>
                </a:lnTo>
                <a:lnTo>
                  <a:pt x="1666874" y="719073"/>
                </a:lnTo>
                <a:lnTo>
                  <a:pt x="1307337" y="1438274"/>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6" y="619124"/>
                </a:moveTo>
                <a:lnTo>
                  <a:pt x="154811" y="619124"/>
                </a:lnTo>
                <a:lnTo>
                  <a:pt x="0" y="309624"/>
                </a:lnTo>
                <a:lnTo>
                  <a:pt x="154811" y="0"/>
                </a:lnTo>
                <a:lnTo>
                  <a:pt x="569086" y="0"/>
                </a:lnTo>
                <a:lnTo>
                  <a:pt x="723899" y="309624"/>
                </a:lnTo>
                <a:lnTo>
                  <a:pt x="569086" y="619124"/>
                </a:lnTo>
                <a:close/>
              </a:path>
            </a:pathLst>
          </a:custGeom>
          <a:solidFill>
            <a:srgbClr val="42AE51"/>
          </a:solidFill>
        </p:spPr>
        <p:txBody>
          <a:bodyPr wrap="square" lIns="0" tIns="0" rIns="0" bIns="0" rtlCol="0"/>
          <a:lstStyle/>
          <a:p>
            <a:endParaRPr/>
          </a:p>
        </p:txBody>
      </p:sp>
      <p:sp>
        <p:nvSpPr>
          <p:cNvPr id="7" name="object 7"/>
          <p:cNvSpPr txBox="1">
            <a:spLocks noGrp="1"/>
          </p:cNvSpPr>
          <p:nvPr>
            <p:ph type="title"/>
          </p:nvPr>
        </p:nvSpPr>
        <p:spPr>
          <a:xfrm>
            <a:off x="1845884" y="189021"/>
            <a:ext cx="6446398" cy="50526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spcBef>
                <a:spcPts val="100"/>
              </a:spcBef>
            </a:pPr>
            <a:r>
              <a:rPr sz="3200" spc="-5" dirty="0">
                <a:latin typeface="Times New Roman" panose="02020603050405020304" pitchFamily="18" charset="0"/>
                <a:ea typeface="+mn-ea"/>
                <a:cs typeface="Times New Roman" panose="02020603050405020304" pitchFamily="18" charset="0"/>
              </a:rPr>
              <a:t>Employee Data Analysis using Excel</a:t>
            </a:r>
          </a:p>
        </p:txBody>
      </p:sp>
      <p:pic>
        <p:nvPicPr>
          <p:cNvPr id="8" name="object 8"/>
          <p:cNvPicPr/>
          <p:nvPr/>
        </p:nvPicPr>
        <p:blipFill>
          <a:blip r:embed="rId2" cstate="print"/>
          <a:stretch>
            <a:fillRect/>
          </a:stretch>
        </p:blipFill>
        <p:spPr>
          <a:xfrm>
            <a:off x="1666875" y="6467475"/>
            <a:ext cx="76199" cy="177799"/>
          </a:xfrm>
          <a:prstGeom prst="rect">
            <a:avLst/>
          </a:prstGeom>
        </p:spPr>
      </p:pic>
      <p:sp>
        <p:nvSpPr>
          <p:cNvPr id="9" name="object 9"/>
          <p:cNvSpPr txBox="1"/>
          <p:nvPr/>
        </p:nvSpPr>
        <p:spPr>
          <a:xfrm>
            <a:off x="876299" y="3412759"/>
            <a:ext cx="8811531" cy="124393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Times New Roman" panose="02020603050405020304" pitchFamily="18" charset="0"/>
                <a:cs typeface="Times New Roman" panose="02020603050405020304" pitchFamily="18" charset="0"/>
              </a:rPr>
              <a:t>STUDENT</a:t>
            </a:r>
            <a:r>
              <a:rPr sz="2000" b="1" spc="-1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NAME:</a:t>
            </a:r>
            <a:r>
              <a:rPr lang="en-US" sz="2000" b="1" spc="-10" dirty="0">
                <a:latin typeface="Times New Roman" panose="02020603050405020304" pitchFamily="18" charset="0"/>
                <a:cs typeface="Times New Roman" panose="02020603050405020304" pitchFamily="18" charset="0"/>
              </a:rPr>
              <a:t> BHUVANESWARI Y</a:t>
            </a:r>
            <a:endParaRPr sz="2000" dirty="0">
              <a:latin typeface="Times New Roman" panose="02020603050405020304" pitchFamily="18" charset="0"/>
              <a:cs typeface="Times New Roman" panose="02020603050405020304" pitchFamily="18" charset="0"/>
            </a:endParaRPr>
          </a:p>
          <a:p>
            <a:pPr marL="12700" marR="5080">
              <a:lnSpc>
                <a:spcPct val="100000"/>
              </a:lnSpc>
            </a:pPr>
            <a:r>
              <a:rPr sz="2000" b="1" spc="-15" dirty="0">
                <a:latin typeface="Times New Roman" panose="02020603050405020304" pitchFamily="18" charset="0"/>
                <a:cs typeface="Times New Roman" panose="02020603050405020304" pitchFamily="18" charset="0"/>
              </a:rPr>
              <a:t>REGISTER </a:t>
            </a:r>
            <a:r>
              <a:rPr sz="2000" b="1" spc="-5" dirty="0">
                <a:latin typeface="Times New Roman" panose="02020603050405020304" pitchFamily="18" charset="0"/>
                <a:cs typeface="Times New Roman" panose="02020603050405020304" pitchFamily="18" charset="0"/>
              </a:rPr>
              <a:t>NO: </a:t>
            </a:r>
            <a:r>
              <a:rPr lang="en-US" sz="2000" b="1" spc="-5" dirty="0">
                <a:latin typeface="Times New Roman" panose="02020603050405020304" pitchFamily="18" charset="0"/>
                <a:cs typeface="Times New Roman" panose="02020603050405020304" pitchFamily="18" charset="0"/>
              </a:rPr>
              <a:t>BBA4A91F60A8BFAA3DE470ADBEB299CE</a:t>
            </a:r>
            <a:r>
              <a:rPr lang="en-IN" sz="2000" b="1" spc="-5" dirty="0">
                <a:latin typeface="Times New Roman" panose="02020603050405020304" pitchFamily="18" charset="0"/>
                <a:cs typeface="Times New Roman" panose="02020603050405020304" pitchFamily="18" charset="0"/>
              </a:rPr>
              <a:t>, 31220865</a:t>
            </a:r>
            <a:r>
              <a:rPr lang="en-US" sz="2000" b="1" spc="-5" dirty="0">
                <a:latin typeface="Times New Roman" panose="02020603050405020304" pitchFamily="18" charset="0"/>
                <a:cs typeface="Times New Roman" panose="02020603050405020304" pitchFamily="18" charset="0"/>
              </a:rPr>
              <a:t>2</a:t>
            </a:r>
            <a:r>
              <a:rPr sz="2000" b="1" spc="-5" dirty="0">
                <a:latin typeface="Times New Roman" panose="02020603050405020304" pitchFamily="18" charset="0"/>
                <a:cs typeface="Times New Roman" panose="02020603050405020304" pitchFamily="18" charset="0"/>
              </a:rPr>
              <a:t> </a:t>
            </a:r>
            <a:r>
              <a:rPr sz="2000" b="1" spc="-530" dirty="0">
                <a:latin typeface="Times New Roman" panose="02020603050405020304" pitchFamily="18" charset="0"/>
                <a:cs typeface="Times New Roman" panose="02020603050405020304" pitchFamily="18" charset="0"/>
              </a:rPr>
              <a:t> </a:t>
            </a:r>
            <a:r>
              <a:rPr sz="2000" b="1" spc="-30" dirty="0">
                <a:latin typeface="Times New Roman" panose="02020603050405020304" pitchFamily="18" charset="0"/>
                <a:cs typeface="Times New Roman" panose="02020603050405020304" pitchFamily="18" charset="0"/>
              </a:rPr>
              <a:t>DEPARTMENT:</a:t>
            </a:r>
            <a:r>
              <a:rPr sz="2000" b="1" spc="-10" dirty="0">
                <a:latin typeface="Times New Roman" panose="02020603050405020304" pitchFamily="18" charset="0"/>
                <a:cs typeface="Times New Roman" panose="02020603050405020304" pitchFamily="18" charset="0"/>
              </a:rPr>
              <a:t> B.COM(GENERAL)</a:t>
            </a:r>
            <a:endParaRPr sz="2000" dirty="0">
              <a:latin typeface="Times New Roman" panose="02020603050405020304" pitchFamily="18" charset="0"/>
              <a:cs typeface="Times New Roman" panose="02020603050405020304" pitchFamily="18" charset="0"/>
            </a:endParaRPr>
          </a:p>
          <a:p>
            <a:pPr marL="12700">
              <a:lnSpc>
                <a:spcPct val="100000"/>
              </a:lnSpc>
            </a:pPr>
            <a:r>
              <a:rPr sz="2000" b="1" spc="-10" dirty="0">
                <a:latin typeface="Times New Roman" panose="02020603050405020304" pitchFamily="18" charset="0"/>
                <a:cs typeface="Times New Roman" panose="02020603050405020304" pitchFamily="18" charset="0"/>
              </a:rPr>
              <a:t>COLLEGE:</a:t>
            </a:r>
            <a:r>
              <a:rPr sz="2000" b="1" spc="-1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MEENAKSHI </a:t>
            </a:r>
            <a:r>
              <a:rPr sz="2000" b="1" spc="-15" dirty="0">
                <a:latin typeface="Times New Roman" panose="02020603050405020304" pitchFamily="18" charset="0"/>
                <a:cs typeface="Times New Roman" panose="02020603050405020304" pitchFamily="18" charset="0"/>
              </a:rPr>
              <a:t>COLLEGE</a:t>
            </a:r>
            <a:r>
              <a:rPr sz="2000" b="1" spc="-10" dirty="0">
                <a:latin typeface="Times New Roman" panose="02020603050405020304" pitchFamily="18" charset="0"/>
                <a:cs typeface="Times New Roman" panose="02020603050405020304" pitchFamily="18" charset="0"/>
              </a:rPr>
              <a:t> FOR</a:t>
            </a:r>
            <a:r>
              <a:rPr sz="2000" b="1" spc="-10" dirty="0">
                <a:latin typeface="Calibri"/>
                <a:cs typeface="Calibri"/>
              </a:rPr>
              <a:t> </a:t>
            </a:r>
            <a:r>
              <a:rPr sz="2000" b="1" spc="-10" dirty="0">
                <a:latin typeface="Times New Roman" panose="02020603050405020304" pitchFamily="18" charset="0"/>
                <a:cs typeface="Times New Roman" panose="02020603050405020304" pitchFamily="18" charset="0"/>
              </a:rPr>
              <a:t>WOMEN</a:t>
            </a:r>
            <a:endParaRPr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666875" y="6467475"/>
            <a:ext cx="76199" cy="177799"/>
          </a:xfrm>
          <a:prstGeom prst="rect">
            <a:avLst/>
          </a:prstGeom>
        </p:spPr>
      </p:pic>
      <p:sp>
        <p:nvSpPr>
          <p:cNvPr id="4" name="object 4"/>
          <p:cNvSpPr txBox="1"/>
          <p:nvPr/>
        </p:nvSpPr>
        <p:spPr>
          <a:xfrm>
            <a:off x="11302617" y="6455049"/>
            <a:ext cx="172085" cy="193040"/>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2D936B"/>
                </a:solidFill>
                <a:latin typeface="Trebuchet MS"/>
                <a:cs typeface="Trebuchet MS"/>
              </a:rPr>
              <a:t>10</a:t>
            </a:r>
            <a:endParaRPr sz="1100">
              <a:latin typeface="Trebuchet MS"/>
              <a:cs typeface="Trebuchet MS"/>
            </a:endParaRPr>
          </a:p>
        </p:txBody>
      </p:sp>
      <p:sp>
        <p:nvSpPr>
          <p:cNvPr id="5" name="object 5"/>
          <p:cNvSpPr txBox="1">
            <a:spLocks noGrp="1"/>
          </p:cNvSpPr>
          <p:nvPr>
            <p:ph type="title"/>
          </p:nvPr>
        </p:nvSpPr>
        <p:spPr>
          <a:xfrm>
            <a:off x="543551" y="646690"/>
            <a:ext cx="3306445" cy="75692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spcBef>
                <a:spcPts val="100"/>
              </a:spcBef>
            </a:pPr>
            <a:r>
              <a:rPr sz="4000" spc="-5" dirty="0">
                <a:latin typeface="Times New Roman" panose="02020603050405020304" pitchFamily="18" charset="0"/>
                <a:ea typeface="+mn-ea"/>
                <a:cs typeface="Times New Roman" panose="02020603050405020304" pitchFamily="18" charset="0"/>
              </a:rPr>
              <a:t>MODELLING</a:t>
            </a:r>
          </a:p>
        </p:txBody>
      </p:sp>
      <p:sp>
        <p:nvSpPr>
          <p:cNvPr id="7" name="object 7"/>
          <p:cNvSpPr txBox="1"/>
          <p:nvPr/>
        </p:nvSpPr>
        <p:spPr>
          <a:xfrm>
            <a:off x="1090369" y="1876790"/>
            <a:ext cx="7870703" cy="4334520"/>
          </a:xfrm>
          <a:prstGeom prst="rect">
            <a:avLst/>
          </a:prstGeom>
        </p:spPr>
        <p:txBody>
          <a:bodyPr vert="horz" wrap="square" lIns="0" tIns="12700" rIns="0" bIns="0" rtlCol="0">
            <a:spAutoFit/>
          </a:bodyPr>
          <a:lstStyle/>
          <a:p>
            <a:pPr marL="469900" indent="-412750">
              <a:lnSpc>
                <a:spcPct val="100000"/>
              </a:lnSpc>
              <a:spcBef>
                <a:spcPts val="100"/>
              </a:spcBef>
              <a:buFont typeface="Arial"/>
              <a:buChar char="●"/>
              <a:tabLst>
                <a:tab pos="469265" algn="l"/>
                <a:tab pos="469900" algn="l"/>
              </a:tabLst>
            </a:pPr>
            <a:r>
              <a:rPr sz="2000" b="1" spc="-5" dirty="0">
                <a:latin typeface="Times New Roman" panose="02020603050405020304" pitchFamily="18" charset="0"/>
                <a:cs typeface="Times New Roman" panose="02020603050405020304" pitchFamily="18" charset="0"/>
              </a:rPr>
              <a:t>STE</a:t>
            </a:r>
            <a:r>
              <a:rPr sz="2000" b="1" dirty="0">
                <a:latin typeface="Times New Roman" panose="02020603050405020304" pitchFamily="18" charset="0"/>
                <a:cs typeface="Times New Roman" panose="02020603050405020304" pitchFamily="18" charset="0"/>
              </a:rPr>
              <a:t>P</a:t>
            </a:r>
            <a:r>
              <a:rPr sz="2000" b="1" spc="-13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p>
            <a:pPr marL="57150">
              <a:lnSpc>
                <a:spcPct val="100000"/>
              </a:lnSpc>
              <a:spcBef>
                <a:spcPts val="100"/>
              </a:spcBef>
              <a:tabLst>
                <a:tab pos="469265" algn="l"/>
                <a:tab pos="469900" algn="l"/>
              </a:tabLst>
            </a:pPr>
            <a:r>
              <a:rPr lang="en-US"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DOWNLOAD THE EMPLOYEE </a:t>
            </a:r>
            <a:r>
              <a:rPr sz="2000" b="1" spc="-55" dirty="0">
                <a:latin typeface="Times New Roman" panose="02020603050405020304" pitchFamily="18" charset="0"/>
                <a:cs typeface="Times New Roman" panose="02020603050405020304" pitchFamily="18" charset="0"/>
              </a:rPr>
              <a:t>DATASET </a:t>
            </a:r>
            <a:r>
              <a:rPr sz="2000" b="1" spc="-5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AND</a:t>
            </a:r>
            <a:r>
              <a:rPr sz="2000" b="1" spc="-2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OPEN</a:t>
            </a:r>
            <a:r>
              <a:rPr sz="2000" b="1" spc="-6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THE</a:t>
            </a:r>
            <a:r>
              <a:rPr sz="2000" b="1" spc="-1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EMPLOYEE</a:t>
            </a:r>
            <a:r>
              <a:rPr sz="2000" b="1" spc="-20" dirty="0">
                <a:latin typeface="Times New Roman" panose="02020603050405020304" pitchFamily="18" charset="0"/>
                <a:cs typeface="Times New Roman" panose="02020603050405020304" pitchFamily="18" charset="0"/>
              </a:rPr>
              <a:t> </a:t>
            </a:r>
            <a:r>
              <a:rPr sz="2000" b="1" spc="-55" dirty="0">
                <a:latin typeface="Times New Roman" panose="02020603050405020304" pitchFamily="18" charset="0"/>
                <a:cs typeface="Times New Roman" panose="02020603050405020304" pitchFamily="18" charset="0"/>
              </a:rPr>
              <a:t>DATASET </a:t>
            </a:r>
            <a:r>
              <a:rPr sz="2000" b="1" spc="-5" dirty="0">
                <a:latin typeface="Times New Roman" panose="02020603050405020304" pitchFamily="18" charset="0"/>
                <a:cs typeface="Times New Roman" panose="02020603050405020304" pitchFamily="18" charset="0"/>
              </a:rPr>
              <a:t>IN</a:t>
            </a:r>
            <a:r>
              <a:rPr sz="2000" b="1" spc="-15" dirty="0">
                <a:latin typeface="Times New Roman" panose="02020603050405020304" pitchFamily="18" charset="0"/>
                <a:cs typeface="Times New Roman" panose="02020603050405020304" pitchFamily="18" charset="0"/>
              </a:rPr>
              <a:t> </a:t>
            </a:r>
            <a:r>
              <a:rPr lang="en-US" sz="2000" b="1" spc="-5" dirty="0">
                <a:latin typeface="Times New Roman" panose="02020603050405020304" pitchFamily="18" charset="0"/>
                <a:cs typeface="Times New Roman" panose="02020603050405020304" pitchFamily="18" charset="0"/>
              </a:rPr>
              <a:t>NAN MUDHALVAN.</a:t>
            </a:r>
          </a:p>
          <a:p>
            <a:pPr marL="12700" marR="92075" indent="1219200">
              <a:lnSpc>
                <a:spcPct val="100000"/>
              </a:lnSpc>
            </a:pP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marL="469900" indent="-412750">
              <a:lnSpc>
                <a:spcPct val="100000"/>
              </a:lnSpc>
              <a:buFont typeface="Arial"/>
              <a:buChar char="●"/>
              <a:tabLst>
                <a:tab pos="469265" algn="l"/>
                <a:tab pos="469900" algn="l"/>
              </a:tabLst>
            </a:pPr>
            <a:r>
              <a:rPr lang="en-US" sz="2000" b="1" spc="-5" dirty="0">
                <a:latin typeface="Times New Roman" panose="02020603050405020304" pitchFamily="18" charset="0"/>
                <a:cs typeface="Times New Roman" panose="02020603050405020304" pitchFamily="18" charset="0"/>
              </a:rPr>
              <a:t>STE</a:t>
            </a:r>
            <a:r>
              <a:rPr lang="en-US" sz="2000" b="1" dirty="0">
                <a:latin typeface="Times New Roman" panose="02020603050405020304" pitchFamily="18" charset="0"/>
                <a:cs typeface="Times New Roman" panose="02020603050405020304" pitchFamily="18" charset="0"/>
              </a:rPr>
              <a:t>P</a:t>
            </a:r>
            <a:r>
              <a:rPr lang="en-US" sz="2000" b="1" spc="-1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p>
            <a:pPr marL="57150">
              <a:lnSpc>
                <a:spcPct val="100000"/>
              </a:lnSpc>
              <a:tabLst>
                <a:tab pos="469265" algn="l"/>
                <a:tab pos="469900" algn="l"/>
              </a:tabLst>
            </a:pPr>
            <a:r>
              <a:rPr lang="en-US"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SELEC</a:t>
            </a:r>
            <a:r>
              <a:rPr sz="2000" b="1" dirty="0">
                <a:latin typeface="Times New Roman" panose="02020603050405020304" pitchFamily="18" charset="0"/>
                <a:cs typeface="Times New Roman" panose="02020603050405020304" pitchFamily="18" charset="0"/>
              </a:rPr>
              <a:t>T</a:t>
            </a:r>
            <a:r>
              <a:rPr sz="2000" b="1" spc="-9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TH</a:t>
            </a:r>
            <a:r>
              <a:rPr sz="2000" b="1" dirty="0">
                <a:latin typeface="Times New Roman" panose="02020603050405020304" pitchFamily="18" charset="0"/>
                <a:cs typeface="Times New Roman" panose="02020603050405020304" pitchFamily="18" charset="0"/>
              </a:rPr>
              <a:t>E</a:t>
            </a:r>
            <a:r>
              <a:rPr sz="2000" b="1" spc="-5" dirty="0">
                <a:latin typeface="Times New Roman" panose="02020603050405020304" pitchFamily="18" charset="0"/>
                <a:cs typeface="Times New Roman" panose="02020603050405020304" pitchFamily="18" charset="0"/>
              </a:rPr>
              <a:t> ENTIR</a:t>
            </a:r>
            <a:r>
              <a:rPr sz="2000" b="1" dirty="0">
                <a:latin typeface="Times New Roman" panose="02020603050405020304" pitchFamily="18" charset="0"/>
                <a:cs typeface="Times New Roman" panose="02020603050405020304" pitchFamily="18" charset="0"/>
              </a:rPr>
              <a:t>E</a:t>
            </a:r>
            <a:r>
              <a:rPr sz="2000" b="1" spc="-5" dirty="0">
                <a:latin typeface="Times New Roman" panose="02020603050405020304" pitchFamily="18" charset="0"/>
                <a:cs typeface="Times New Roman" panose="02020603050405020304" pitchFamily="18" charset="0"/>
              </a:rPr>
              <a:t> D</a:t>
            </a:r>
            <a:r>
              <a:rPr sz="2000" b="1" spc="-180" dirty="0">
                <a:latin typeface="Times New Roman" panose="02020603050405020304" pitchFamily="18" charset="0"/>
                <a:cs typeface="Times New Roman" panose="02020603050405020304" pitchFamily="18" charset="0"/>
              </a:rPr>
              <a:t>AT</a:t>
            </a:r>
            <a:r>
              <a:rPr sz="2000" b="1" dirty="0">
                <a:latin typeface="Times New Roman" panose="02020603050405020304" pitchFamily="18" charset="0"/>
                <a:cs typeface="Times New Roman" panose="02020603050405020304" pitchFamily="18" charset="0"/>
              </a:rPr>
              <a:t>A</a:t>
            </a:r>
            <a:r>
              <a:rPr sz="2000" b="1" spc="-26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AN</a:t>
            </a:r>
            <a:r>
              <a:rPr sz="2000" b="1" dirty="0">
                <a:latin typeface="Times New Roman" panose="02020603050405020304" pitchFamily="18" charset="0"/>
                <a:cs typeface="Times New Roman" panose="02020603050405020304" pitchFamily="18" charset="0"/>
              </a:rPr>
              <a:t>D</a:t>
            </a:r>
            <a:r>
              <a:rPr sz="2000" b="1" spc="-5" dirty="0">
                <a:latin typeface="Times New Roman" panose="02020603050405020304" pitchFamily="18" charset="0"/>
                <a:cs typeface="Times New Roman" panose="02020603050405020304" pitchFamily="18" charset="0"/>
              </a:rPr>
              <a:t> CLICK</a:t>
            </a:r>
            <a:r>
              <a:rPr lang="en-US"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O</a:t>
            </a:r>
            <a:r>
              <a:rPr sz="2000" b="1" dirty="0">
                <a:latin typeface="Times New Roman" panose="02020603050405020304" pitchFamily="18" charset="0"/>
                <a:cs typeface="Times New Roman" panose="02020603050405020304" pitchFamily="18" charset="0"/>
              </a:rPr>
              <a:t>N</a:t>
            </a:r>
            <a:r>
              <a:rPr sz="2000" b="1" spc="-5" dirty="0">
                <a:latin typeface="Times New Roman" panose="02020603050405020304" pitchFamily="18" charset="0"/>
                <a:cs typeface="Times New Roman" panose="02020603050405020304" pitchFamily="18" charset="0"/>
              </a:rPr>
              <a:t> D</a:t>
            </a:r>
            <a:r>
              <a:rPr sz="2000" b="1" spc="-180" dirty="0">
                <a:latin typeface="Times New Roman" panose="02020603050405020304" pitchFamily="18" charset="0"/>
                <a:cs typeface="Times New Roman" panose="02020603050405020304" pitchFamily="18" charset="0"/>
              </a:rPr>
              <a:t>AT</a:t>
            </a:r>
            <a:r>
              <a:rPr sz="2000" b="1" dirty="0">
                <a:latin typeface="Times New Roman" panose="02020603050405020304" pitchFamily="18" charset="0"/>
                <a:cs typeface="Times New Roman" panose="02020603050405020304" pitchFamily="18" charset="0"/>
              </a:rPr>
              <a:t>A</a:t>
            </a:r>
            <a:r>
              <a:rPr sz="2000" b="1" spc="-26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AN</a:t>
            </a:r>
            <a:r>
              <a:rPr sz="2000" b="1" dirty="0">
                <a:latin typeface="Times New Roman" panose="02020603050405020304" pitchFamily="18" charset="0"/>
                <a:cs typeface="Times New Roman" panose="02020603050405020304" pitchFamily="18" charset="0"/>
              </a:rPr>
              <a:t>D</a:t>
            </a:r>
            <a:r>
              <a:rPr sz="2000" b="1" spc="-5" dirty="0">
                <a:latin typeface="Times New Roman" panose="02020603050405020304" pitchFamily="18" charset="0"/>
                <a:cs typeface="Times New Roman" panose="02020603050405020304" pitchFamily="18" charset="0"/>
              </a:rPr>
              <a:t> CLIC</a:t>
            </a:r>
            <a:r>
              <a:rPr sz="2000" b="1" dirty="0">
                <a:latin typeface="Times New Roman" panose="02020603050405020304" pitchFamily="18" charset="0"/>
                <a:cs typeface="Times New Roman" panose="02020603050405020304" pitchFamily="18" charset="0"/>
              </a:rPr>
              <a:t>K</a:t>
            </a:r>
            <a:r>
              <a:rPr sz="2000" b="1" spc="-5" dirty="0">
                <a:latin typeface="Times New Roman" panose="02020603050405020304" pitchFamily="18" charset="0"/>
                <a:cs typeface="Times New Roman" panose="02020603050405020304" pitchFamily="18" charset="0"/>
              </a:rPr>
              <a:t> O</a:t>
            </a:r>
            <a:r>
              <a:rPr sz="2000" b="1" dirty="0">
                <a:latin typeface="Times New Roman" panose="02020603050405020304" pitchFamily="18" charset="0"/>
                <a:cs typeface="Times New Roman" panose="02020603050405020304" pitchFamily="18" charset="0"/>
              </a:rPr>
              <a:t>N</a:t>
            </a:r>
            <a:r>
              <a:rPr sz="2000" b="1" spc="-5" dirty="0">
                <a:latin typeface="Times New Roman" panose="02020603050405020304" pitchFamily="18" charset="0"/>
                <a:cs typeface="Times New Roman" panose="02020603050405020304" pitchFamily="18" charset="0"/>
              </a:rPr>
              <a:t> FI</a:t>
            </a:r>
            <a:r>
              <a:rPr sz="2000" b="1" spc="-225" dirty="0">
                <a:latin typeface="Times New Roman" panose="02020603050405020304" pitchFamily="18" charset="0"/>
                <a:cs typeface="Times New Roman" panose="02020603050405020304" pitchFamily="18" charset="0"/>
              </a:rPr>
              <a:t>L</a:t>
            </a:r>
            <a:r>
              <a:rPr sz="2000" b="1" spc="-5" dirty="0">
                <a:latin typeface="Times New Roman" panose="02020603050405020304" pitchFamily="18" charset="0"/>
                <a:cs typeface="Times New Roman" panose="02020603050405020304" pitchFamily="18" charset="0"/>
              </a:rPr>
              <a:t>TE</a:t>
            </a:r>
            <a:r>
              <a:rPr sz="2000" b="1" dirty="0">
                <a:latin typeface="Times New Roman" panose="02020603050405020304" pitchFamily="18" charset="0"/>
                <a:cs typeface="Times New Roman" panose="02020603050405020304" pitchFamily="18" charset="0"/>
              </a:rPr>
              <a:t>R</a:t>
            </a:r>
            <a:r>
              <a:rPr sz="2000" b="1" spc="-5" dirty="0">
                <a:latin typeface="Times New Roman" panose="02020603050405020304" pitchFamily="18" charset="0"/>
                <a:cs typeface="Times New Roman" panose="02020603050405020304" pitchFamily="18" charset="0"/>
              </a:rPr>
              <a:t> OPTION.</a:t>
            </a:r>
            <a:endParaRPr lang="en-US" sz="2000" b="1" spc="-5" dirty="0">
              <a:latin typeface="Times New Roman" panose="02020603050405020304" pitchFamily="18" charset="0"/>
              <a:cs typeface="Times New Roman" panose="02020603050405020304" pitchFamily="18" charset="0"/>
            </a:endParaRPr>
          </a:p>
          <a:p>
            <a:pPr marL="469900" marR="467995" indent="533400">
              <a:lnSpc>
                <a:spcPct val="100000"/>
              </a:lnSpc>
            </a:pPr>
            <a:endParaRPr sz="2000" dirty="0">
              <a:latin typeface="Times New Roman" panose="02020603050405020304" pitchFamily="18" charset="0"/>
              <a:cs typeface="Times New Roman" panose="02020603050405020304" pitchFamily="18" charset="0"/>
            </a:endParaRPr>
          </a:p>
          <a:p>
            <a:pPr marL="469900" indent="-412750">
              <a:lnSpc>
                <a:spcPct val="100000"/>
              </a:lnSpc>
              <a:buFont typeface="Arial"/>
              <a:buChar char="●"/>
              <a:tabLst>
                <a:tab pos="469265" algn="l"/>
                <a:tab pos="469900" algn="l"/>
              </a:tabLst>
            </a:pPr>
            <a:r>
              <a:rPr sz="2000" b="1" spc="-5" dirty="0">
                <a:latin typeface="Times New Roman" panose="02020603050405020304" pitchFamily="18" charset="0"/>
                <a:cs typeface="Times New Roman" panose="02020603050405020304" pitchFamily="18" charset="0"/>
              </a:rPr>
              <a:t>STE</a:t>
            </a:r>
            <a:r>
              <a:rPr sz="2000" b="1" dirty="0">
                <a:latin typeface="Times New Roman" panose="02020603050405020304" pitchFamily="18" charset="0"/>
                <a:cs typeface="Times New Roman" panose="02020603050405020304" pitchFamily="18" charset="0"/>
              </a:rPr>
              <a:t>P</a:t>
            </a:r>
            <a:r>
              <a:rPr sz="2000" b="1" spc="-13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-3</a:t>
            </a:r>
            <a:endParaRPr sz="2000" dirty="0">
              <a:latin typeface="Times New Roman" panose="02020603050405020304" pitchFamily="18" charset="0"/>
              <a:cs typeface="Times New Roman" panose="02020603050405020304" pitchFamily="18" charset="0"/>
            </a:endParaRPr>
          </a:p>
          <a:p>
            <a:pPr marL="927100">
              <a:lnSpc>
                <a:spcPct val="100000"/>
              </a:lnSpc>
            </a:pPr>
            <a:r>
              <a:rPr lang="en-IN" sz="2000" b="1" spc="-5" dirty="0">
                <a:latin typeface="Times New Roman" panose="02020603050405020304" pitchFamily="18" charset="0"/>
                <a:cs typeface="Times New Roman" panose="02020603050405020304" pitchFamily="18" charset="0"/>
              </a:rPr>
              <a:t>SORT</a:t>
            </a:r>
            <a:r>
              <a:rPr sz="2000" b="1" spc="-5" dirty="0">
                <a:latin typeface="Times New Roman" panose="02020603050405020304" pitchFamily="18" charset="0"/>
                <a:cs typeface="Times New Roman" panose="02020603050405020304" pitchFamily="18" charset="0"/>
              </a:rPr>
              <a:t> </a:t>
            </a:r>
            <a:r>
              <a:rPr sz="2000" b="1" spc="-13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FRO</a:t>
            </a:r>
            <a:r>
              <a:rPr sz="2000" b="1" dirty="0">
                <a:latin typeface="Times New Roman" panose="02020603050405020304" pitchFamily="18" charset="0"/>
                <a:cs typeface="Times New Roman" panose="02020603050405020304" pitchFamily="18" charset="0"/>
              </a:rPr>
              <a:t>M</a:t>
            </a:r>
            <a:r>
              <a:rPr sz="2000" b="1" spc="-14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a:t>
            </a:r>
            <a:r>
              <a:rPr sz="2000" b="1" spc="-180" dirty="0">
                <a:latin typeface="Times New Roman" panose="02020603050405020304" pitchFamily="18" charset="0"/>
                <a:cs typeface="Times New Roman" panose="02020603050405020304" pitchFamily="18" charset="0"/>
              </a:rPr>
              <a:t> </a:t>
            </a:r>
            <a:r>
              <a:rPr sz="2000" b="1" spc="-50" dirty="0">
                <a:latin typeface="Times New Roman" panose="02020603050405020304" pitchFamily="18" charset="0"/>
                <a:cs typeface="Times New Roman" panose="02020603050405020304" pitchFamily="18" charset="0"/>
              </a:rPr>
              <a:t>T</a:t>
            </a:r>
            <a:r>
              <a:rPr sz="2000" b="1" dirty="0">
                <a:latin typeface="Times New Roman" panose="02020603050405020304" pitchFamily="18" charset="0"/>
                <a:cs typeface="Times New Roman" panose="02020603050405020304" pitchFamily="18" charset="0"/>
              </a:rPr>
              <a:t>O</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Z</a:t>
            </a:r>
            <a:r>
              <a:rPr sz="2000" b="1" spc="-5" dirty="0">
                <a:latin typeface="Times New Roman" panose="02020603050405020304" pitchFamily="18" charset="0"/>
                <a:cs typeface="Times New Roman" panose="02020603050405020304" pitchFamily="18" charset="0"/>
              </a:rPr>
              <a:t> ORDER.</a:t>
            </a:r>
            <a:endParaRPr lang="en-US" sz="2000" b="1" spc="-5" dirty="0">
              <a:latin typeface="Times New Roman" panose="02020603050405020304" pitchFamily="18" charset="0"/>
              <a:cs typeface="Times New Roman" panose="02020603050405020304" pitchFamily="18" charset="0"/>
            </a:endParaRPr>
          </a:p>
          <a:p>
            <a:pPr marL="927100">
              <a:lnSpc>
                <a:spcPct val="100000"/>
              </a:lnSpc>
            </a:pPr>
            <a:endParaRPr sz="2000" dirty="0">
              <a:latin typeface="Times New Roman" panose="02020603050405020304" pitchFamily="18" charset="0"/>
              <a:cs typeface="Times New Roman" panose="02020603050405020304" pitchFamily="18" charset="0"/>
            </a:endParaRPr>
          </a:p>
          <a:p>
            <a:pPr marL="469900" indent="-412750">
              <a:lnSpc>
                <a:spcPct val="100000"/>
              </a:lnSpc>
              <a:buFont typeface="Arial"/>
              <a:buChar char="●"/>
              <a:tabLst>
                <a:tab pos="469265" algn="l"/>
                <a:tab pos="469900" algn="l"/>
              </a:tabLst>
            </a:pPr>
            <a:r>
              <a:rPr sz="2000" b="1" spc="-5" dirty="0">
                <a:latin typeface="Times New Roman" panose="02020603050405020304" pitchFamily="18" charset="0"/>
                <a:cs typeface="Times New Roman" panose="02020603050405020304" pitchFamily="18" charset="0"/>
              </a:rPr>
              <a:t>STE</a:t>
            </a:r>
            <a:r>
              <a:rPr sz="2000" b="1" dirty="0">
                <a:latin typeface="Times New Roman" panose="02020603050405020304" pitchFamily="18" charset="0"/>
                <a:cs typeface="Times New Roman" panose="02020603050405020304" pitchFamily="18" charset="0"/>
              </a:rPr>
              <a:t>P</a:t>
            </a:r>
            <a:r>
              <a:rPr sz="2000" b="1" spc="-13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a:p>
            <a:pPr marL="57150">
              <a:lnSpc>
                <a:spcPct val="100000"/>
              </a:lnSpc>
              <a:tabLst>
                <a:tab pos="469265" algn="l"/>
                <a:tab pos="469900" algn="l"/>
              </a:tabLst>
            </a:pPr>
            <a:r>
              <a:rPr lang="en-US"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SELEC</a:t>
            </a:r>
            <a:r>
              <a:rPr sz="2000" b="1" dirty="0">
                <a:latin typeface="Times New Roman" panose="02020603050405020304" pitchFamily="18" charset="0"/>
                <a:cs typeface="Times New Roman" panose="02020603050405020304" pitchFamily="18" charset="0"/>
              </a:rPr>
              <a:t>T</a:t>
            </a:r>
            <a:r>
              <a:rPr sz="2000" b="1" spc="-9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TH</a:t>
            </a:r>
            <a:r>
              <a:rPr sz="2000" b="1" dirty="0">
                <a:latin typeface="Times New Roman" panose="02020603050405020304" pitchFamily="18" charset="0"/>
                <a:cs typeface="Times New Roman" panose="02020603050405020304" pitchFamily="18" charset="0"/>
              </a:rPr>
              <a:t>E</a:t>
            </a:r>
            <a:r>
              <a:rPr sz="2000" b="1" spc="-5" dirty="0">
                <a:latin typeface="Times New Roman" panose="02020603050405020304" pitchFamily="18" charset="0"/>
                <a:cs typeface="Times New Roman" panose="02020603050405020304" pitchFamily="18" charset="0"/>
              </a:rPr>
              <a:t> ENTIR</a:t>
            </a:r>
            <a:r>
              <a:rPr sz="2000" b="1" dirty="0">
                <a:latin typeface="Times New Roman" panose="02020603050405020304" pitchFamily="18" charset="0"/>
                <a:cs typeface="Times New Roman" panose="02020603050405020304" pitchFamily="18" charset="0"/>
              </a:rPr>
              <a:t>E</a:t>
            </a:r>
            <a:r>
              <a:rPr sz="2000" b="1" spc="-5" dirty="0">
                <a:latin typeface="Times New Roman" panose="02020603050405020304" pitchFamily="18" charset="0"/>
                <a:cs typeface="Times New Roman" panose="02020603050405020304" pitchFamily="18" charset="0"/>
              </a:rPr>
              <a:t> D</a:t>
            </a:r>
            <a:r>
              <a:rPr sz="2000" b="1" spc="-180" dirty="0">
                <a:latin typeface="Times New Roman" panose="02020603050405020304" pitchFamily="18" charset="0"/>
                <a:cs typeface="Times New Roman" panose="02020603050405020304" pitchFamily="18" charset="0"/>
              </a:rPr>
              <a:t>AT</a:t>
            </a:r>
            <a:r>
              <a:rPr sz="2000" b="1" dirty="0">
                <a:latin typeface="Times New Roman" panose="02020603050405020304" pitchFamily="18" charset="0"/>
                <a:cs typeface="Times New Roman" panose="02020603050405020304" pitchFamily="18" charset="0"/>
              </a:rPr>
              <a:t>A</a:t>
            </a:r>
            <a:r>
              <a:rPr sz="2000" b="1" spc="-26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AN</a:t>
            </a:r>
            <a:r>
              <a:rPr sz="2000" b="1" dirty="0">
                <a:latin typeface="Times New Roman" panose="02020603050405020304" pitchFamily="18" charset="0"/>
                <a:cs typeface="Times New Roman" panose="02020603050405020304" pitchFamily="18" charset="0"/>
              </a:rPr>
              <a:t>D</a:t>
            </a:r>
            <a:r>
              <a:rPr sz="2000" b="1" spc="4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CLICK  O</a:t>
            </a:r>
            <a:r>
              <a:rPr sz="2000" b="1" dirty="0">
                <a:latin typeface="Times New Roman" panose="02020603050405020304" pitchFamily="18" charset="0"/>
                <a:cs typeface="Times New Roman" panose="02020603050405020304" pitchFamily="18" charset="0"/>
              </a:rPr>
              <a:t>N</a:t>
            </a:r>
            <a:r>
              <a:rPr sz="2000" b="1" spc="-5" dirty="0">
                <a:latin typeface="Times New Roman" panose="02020603050405020304" pitchFamily="18" charset="0"/>
                <a:cs typeface="Times New Roman" panose="02020603050405020304" pitchFamily="18" charset="0"/>
              </a:rPr>
              <a:t> INSE</a:t>
            </a:r>
            <a:r>
              <a:rPr sz="2000" b="1" spc="-85" dirty="0">
                <a:latin typeface="Times New Roman" panose="02020603050405020304" pitchFamily="18" charset="0"/>
                <a:cs typeface="Times New Roman" panose="02020603050405020304" pitchFamily="18" charset="0"/>
              </a:rPr>
              <a:t>R</a:t>
            </a:r>
            <a:r>
              <a:rPr sz="2000" b="1" dirty="0">
                <a:latin typeface="Times New Roman" panose="02020603050405020304" pitchFamily="18" charset="0"/>
                <a:cs typeface="Times New Roman" panose="02020603050405020304" pitchFamily="18" charset="0"/>
              </a:rPr>
              <a:t>T</a:t>
            </a:r>
            <a:r>
              <a:rPr sz="2000" b="1" spc="-18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AN</a:t>
            </a:r>
            <a:r>
              <a:rPr sz="2000" b="1" dirty="0">
                <a:latin typeface="Times New Roman" panose="02020603050405020304" pitchFamily="18" charset="0"/>
                <a:cs typeface="Times New Roman" panose="02020603050405020304" pitchFamily="18" charset="0"/>
              </a:rPr>
              <a:t>D</a:t>
            </a:r>
            <a:r>
              <a:rPr sz="2000" b="1" spc="-5" dirty="0">
                <a:latin typeface="Times New Roman" panose="02020603050405020304" pitchFamily="18" charset="0"/>
                <a:cs typeface="Times New Roman" panose="02020603050405020304" pitchFamily="18" charset="0"/>
              </a:rPr>
              <a:t> CLIC</a:t>
            </a:r>
            <a:r>
              <a:rPr sz="2000" b="1" dirty="0">
                <a:latin typeface="Times New Roman" panose="02020603050405020304" pitchFamily="18" charset="0"/>
                <a:cs typeface="Times New Roman" panose="02020603050405020304" pitchFamily="18" charset="0"/>
              </a:rPr>
              <a:t>K</a:t>
            </a:r>
            <a:r>
              <a:rPr sz="2000" b="1" spc="-5" dirty="0">
                <a:latin typeface="Times New Roman" panose="02020603050405020304" pitchFamily="18" charset="0"/>
                <a:cs typeface="Times New Roman" panose="02020603050405020304" pitchFamily="18" charset="0"/>
              </a:rPr>
              <a:t> O</a:t>
            </a:r>
            <a:r>
              <a:rPr sz="2000" b="1" dirty="0">
                <a:latin typeface="Times New Roman" panose="02020603050405020304" pitchFamily="18" charset="0"/>
                <a:cs typeface="Times New Roman" panose="02020603050405020304" pitchFamily="18" charset="0"/>
              </a:rPr>
              <a:t>N</a:t>
            </a:r>
            <a:r>
              <a:rPr sz="2000" b="1" spc="-5" dirty="0">
                <a:latin typeface="Times New Roman" panose="02020603050405020304" pitchFamily="18" charset="0"/>
                <a:cs typeface="Times New Roman" panose="02020603050405020304" pitchFamily="18" charset="0"/>
              </a:rPr>
              <a:t> PI</a:t>
            </a:r>
            <a:r>
              <a:rPr sz="2000" b="1" spc="-50" dirty="0">
                <a:latin typeface="Times New Roman" panose="02020603050405020304" pitchFamily="18" charset="0"/>
                <a:cs typeface="Times New Roman" panose="02020603050405020304" pitchFamily="18" charset="0"/>
              </a:rPr>
              <a:t>V</a:t>
            </a:r>
            <a:r>
              <a:rPr sz="2000" b="1" spc="-5" dirty="0">
                <a:latin typeface="Times New Roman" panose="02020603050405020304" pitchFamily="18" charset="0"/>
                <a:cs typeface="Times New Roman" panose="02020603050405020304" pitchFamily="18" charset="0"/>
              </a:rPr>
              <a:t>O</a:t>
            </a:r>
            <a:r>
              <a:rPr sz="2000" b="1" dirty="0">
                <a:latin typeface="Times New Roman" panose="02020603050405020304" pitchFamily="18" charset="0"/>
                <a:cs typeface="Times New Roman" panose="02020603050405020304" pitchFamily="18" charset="0"/>
              </a:rPr>
              <a:t>T</a:t>
            </a:r>
            <a:r>
              <a:rPr sz="2000" b="1" spc="-90" dirty="0">
                <a:latin typeface="Times New Roman" panose="02020603050405020304" pitchFamily="18" charset="0"/>
                <a:cs typeface="Times New Roman" panose="02020603050405020304" pitchFamily="18" charset="0"/>
              </a:rPr>
              <a:t> </a:t>
            </a:r>
            <a:r>
              <a:rPr sz="2000" b="1" spc="-180" dirty="0">
                <a:latin typeface="Times New Roman" panose="02020603050405020304" pitchFamily="18" charset="0"/>
                <a:cs typeface="Times New Roman" panose="02020603050405020304" pitchFamily="18" charset="0"/>
              </a:rPr>
              <a:t>T</a:t>
            </a:r>
            <a:r>
              <a:rPr sz="2000" b="1" spc="-5" dirty="0">
                <a:latin typeface="Times New Roman" panose="02020603050405020304" pitchFamily="18" charset="0"/>
                <a:cs typeface="Times New Roman" panose="02020603050405020304" pitchFamily="18" charset="0"/>
              </a:rPr>
              <a:t>ABL</a:t>
            </a:r>
            <a:r>
              <a:rPr sz="2000" b="1" dirty="0">
                <a:latin typeface="Times New Roman" panose="02020603050405020304" pitchFamily="18" charset="0"/>
                <a:cs typeface="Times New Roman" panose="02020603050405020304" pitchFamily="18" charset="0"/>
              </a:rPr>
              <a:t>E</a:t>
            </a:r>
            <a:r>
              <a:rPr sz="2000" b="1" spc="-45" dirty="0">
                <a:latin typeface="Times New Roman" panose="02020603050405020304" pitchFamily="18" charset="0"/>
                <a:cs typeface="Times New Roman" panose="02020603050405020304" pitchFamily="18" charset="0"/>
              </a:rPr>
              <a:t> </a:t>
            </a:r>
            <a:r>
              <a:rPr sz="2000" b="1" spc="-50" dirty="0">
                <a:latin typeface="Times New Roman" panose="02020603050405020304" pitchFamily="18" charset="0"/>
                <a:cs typeface="Times New Roman" panose="02020603050405020304" pitchFamily="18" charset="0"/>
              </a:rPr>
              <a:t>T</a:t>
            </a:r>
            <a:r>
              <a:rPr sz="2000" b="1" dirty="0">
                <a:latin typeface="Times New Roman" panose="02020603050405020304" pitchFamily="18" charset="0"/>
                <a:cs typeface="Times New Roman" panose="02020603050405020304" pitchFamily="18" charset="0"/>
              </a:rPr>
              <a:t>O  </a:t>
            </a:r>
            <a:r>
              <a:rPr sz="2000" b="1" spc="-35" dirty="0">
                <a:latin typeface="Times New Roman" panose="02020603050405020304" pitchFamily="18" charset="0"/>
                <a:cs typeface="Times New Roman" panose="02020603050405020304" pitchFamily="18" charset="0"/>
              </a:rPr>
              <a:t>CREATE</a:t>
            </a:r>
            <a:r>
              <a:rPr sz="2000" b="1" spc="-10"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PIVOT</a:t>
            </a:r>
            <a:r>
              <a:rPr sz="2000" b="1" spc="-90" dirty="0">
                <a:latin typeface="Times New Roman" panose="02020603050405020304" pitchFamily="18" charset="0"/>
                <a:cs typeface="Times New Roman" panose="02020603050405020304" pitchFamily="18" charset="0"/>
              </a:rPr>
              <a:t> </a:t>
            </a:r>
            <a:r>
              <a:rPr sz="2000" b="1" spc="-35" dirty="0">
                <a:latin typeface="Times New Roman" panose="02020603050405020304" pitchFamily="18" charset="0"/>
                <a:cs typeface="Times New Roman" panose="02020603050405020304" pitchFamily="18" charset="0"/>
              </a:rPr>
              <a:t>TABLE.</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5787" y="1511808"/>
            <a:ext cx="7477125" cy="3834383"/>
          </a:xfrm>
          <a:prstGeom prst="rect">
            <a:avLst/>
          </a:prstGeom>
        </p:spPr>
        <p:txBody>
          <a:bodyPr vert="horz" wrap="square" lIns="0" tIns="12700" rIns="0" bIns="0" rtlCol="0">
            <a:spAutoFit/>
          </a:bodyPr>
          <a:lstStyle>
            <a:defPPr>
              <a:defRPr lang="en-US"/>
            </a:defPPr>
            <a:lvl1pPr marL="469900" indent="-412750">
              <a:lnSpc>
                <a:spcPct val="100000"/>
              </a:lnSpc>
              <a:spcBef>
                <a:spcPts val="100"/>
              </a:spcBef>
              <a:buFont typeface="Arial"/>
              <a:buChar char="●"/>
              <a:tabLst>
                <a:tab pos="469265" algn="l"/>
                <a:tab pos="469900" algn="l"/>
              </a:tabLst>
              <a:defRPr sz="2000" b="1" spc="-5">
                <a:latin typeface="Times New Roman" panose="02020603050405020304" pitchFamily="18" charset="0"/>
                <a:cs typeface="Times New Roman" panose="02020603050405020304" pitchFamily="18" charset="0"/>
              </a:defRPr>
            </a:lvl1pPr>
          </a:lstStyle>
          <a:p>
            <a:r>
              <a:rPr dirty="0"/>
              <a:t>STEP -5</a:t>
            </a:r>
            <a:endParaRPr lang="en-US" dirty="0"/>
          </a:p>
          <a:p>
            <a:pPr marL="57150" indent="0">
              <a:buNone/>
            </a:pPr>
            <a:r>
              <a:rPr lang="en-US" dirty="0"/>
              <a:t>             </a:t>
            </a:r>
            <a:r>
              <a:rPr dirty="0"/>
              <a:t>DRAG THE NEEDED DATA AND CREATE A  PIVOT TABLE.</a:t>
            </a:r>
            <a:endParaRPr lang="en-US" dirty="0"/>
          </a:p>
          <a:p>
            <a:pPr marL="57150" indent="0">
              <a:buNone/>
            </a:pPr>
            <a:endParaRPr dirty="0"/>
          </a:p>
          <a:p>
            <a:r>
              <a:rPr dirty="0"/>
              <a:t>STEP -6</a:t>
            </a:r>
          </a:p>
          <a:p>
            <a:pPr marL="57150" indent="0">
              <a:buNone/>
            </a:pPr>
            <a:r>
              <a:rPr lang="en-US" dirty="0"/>
              <a:t>             </a:t>
            </a:r>
            <a:r>
              <a:rPr dirty="0"/>
              <a:t>SELECT THE PIVOT TABLE AND CLICK ON  INSERT.</a:t>
            </a:r>
            <a:endParaRPr lang="en-US" dirty="0"/>
          </a:p>
          <a:p>
            <a:pPr marL="57150" indent="0">
              <a:buNone/>
            </a:pPr>
            <a:endParaRPr dirty="0"/>
          </a:p>
          <a:p>
            <a:r>
              <a:rPr dirty="0"/>
              <a:t>STEP-7</a:t>
            </a:r>
          </a:p>
          <a:p>
            <a:pPr marL="57150" indent="0">
              <a:buNone/>
            </a:pPr>
            <a:r>
              <a:rPr lang="en-US" dirty="0"/>
              <a:t>             </a:t>
            </a:r>
            <a:r>
              <a:rPr dirty="0"/>
              <a:t>NOW CLICK ON THE CHART THAT YOU  WANT.</a:t>
            </a:r>
            <a:endParaRPr lang="en-US" dirty="0"/>
          </a:p>
          <a:p>
            <a:pPr marL="57150" indent="0">
              <a:buNone/>
            </a:pPr>
            <a:endParaRPr dirty="0"/>
          </a:p>
          <a:p>
            <a:r>
              <a:rPr dirty="0"/>
              <a:t>STEP -</a:t>
            </a:r>
            <a:r>
              <a:rPr lang="en-US" dirty="0"/>
              <a:t>8</a:t>
            </a:r>
            <a:endParaRPr dirty="0"/>
          </a:p>
          <a:p>
            <a:pPr marL="57150" indent="0">
              <a:buNone/>
            </a:pPr>
            <a:r>
              <a:rPr lang="en-US" dirty="0"/>
              <a:t>             </a:t>
            </a:r>
            <a:r>
              <a:rPr dirty="0"/>
              <a:t>THE CHART IS CREATED.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666875" y="6467475"/>
            <a:ext cx="76199" cy="177799"/>
          </a:xfrm>
          <a:prstGeom prst="rect">
            <a:avLst/>
          </a:prstGeom>
        </p:spPr>
      </p:pic>
      <p:sp>
        <p:nvSpPr>
          <p:cNvPr id="5" name="object 5"/>
          <p:cNvSpPr txBox="1">
            <a:spLocks noGrp="1"/>
          </p:cNvSpPr>
          <p:nvPr>
            <p:ph type="title"/>
          </p:nvPr>
        </p:nvSpPr>
        <p:spPr>
          <a:xfrm>
            <a:off x="755332" y="357886"/>
            <a:ext cx="2522478" cy="62837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spcBef>
                <a:spcPts val="100"/>
              </a:spcBef>
            </a:pPr>
            <a:r>
              <a:rPr sz="4000" spc="-5" dirty="0">
                <a:latin typeface="Times New Roman" panose="02020603050405020304" pitchFamily="18" charset="0"/>
                <a:ea typeface="+mn-ea"/>
                <a:cs typeface="Times New Roman" panose="02020603050405020304" pitchFamily="18" charset="0"/>
              </a:rPr>
              <a:t>RESULTS</a:t>
            </a:r>
          </a:p>
        </p:txBody>
      </p:sp>
      <p:sp>
        <p:nvSpPr>
          <p:cNvPr id="6" name="object 6"/>
          <p:cNvSpPr txBox="1"/>
          <p:nvPr/>
        </p:nvSpPr>
        <p:spPr>
          <a:xfrm>
            <a:off x="755332" y="1240450"/>
            <a:ext cx="2352675" cy="62837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lvl1pPr marL="12700">
              <a:spcBef>
                <a:spcPts val="100"/>
              </a:spcBef>
              <a:defRPr sz="4000" b="1" i="0" spc="-5">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dirty="0"/>
              <a:t>1.TABLE</a:t>
            </a:r>
            <a:endParaRPr/>
          </a:p>
        </p:txBody>
      </p:sp>
      <p:sp>
        <p:nvSpPr>
          <p:cNvPr id="7" name="object 7"/>
          <p:cNvSpPr txBox="1"/>
          <p:nvPr/>
        </p:nvSpPr>
        <p:spPr>
          <a:xfrm>
            <a:off x="11302617" y="6455049"/>
            <a:ext cx="172085" cy="193040"/>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2D936B"/>
                </a:solidFill>
                <a:latin typeface="Trebuchet MS"/>
                <a:cs typeface="Trebuchet MS"/>
              </a:rPr>
              <a:t>12</a:t>
            </a:r>
            <a:endParaRPr sz="1100">
              <a:latin typeface="Trebuchet MS"/>
              <a:cs typeface="Trebuchet MS"/>
            </a:endParaRPr>
          </a:p>
        </p:txBody>
      </p:sp>
      <p:pic>
        <p:nvPicPr>
          <p:cNvPr id="3" name="Picture 2">
            <a:extLst>
              <a:ext uri="{FF2B5EF4-FFF2-40B4-BE49-F238E27FC236}">
                <a16:creationId xmlns:a16="http://schemas.microsoft.com/office/drawing/2014/main" id="{7B135B58-9717-87E7-7A95-203051040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2265757"/>
            <a:ext cx="8715239" cy="40123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1039" y="711449"/>
            <a:ext cx="5353367" cy="62837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lgn="l" rtl="0">
              <a:spcBef>
                <a:spcPts val="100"/>
              </a:spcBef>
            </a:pPr>
            <a:r>
              <a:rPr sz="4000" kern="1200" spc="-5" dirty="0">
                <a:solidFill>
                  <a:schemeClr val="dk1"/>
                </a:solidFill>
                <a:latin typeface="Times New Roman" panose="02020603050405020304" pitchFamily="18" charset="0"/>
                <a:ea typeface="+mn-ea"/>
                <a:cs typeface="Times New Roman" panose="02020603050405020304" pitchFamily="18" charset="0"/>
              </a:rPr>
              <a:t>2. </a:t>
            </a:r>
            <a:r>
              <a:rPr lang="en-US" sz="4000" kern="1200" spc="-5" dirty="0">
                <a:solidFill>
                  <a:schemeClr val="dk1"/>
                </a:solidFill>
                <a:latin typeface="Times New Roman" panose="02020603050405020304" pitchFamily="18" charset="0"/>
                <a:cs typeface="Times New Roman" panose="02020603050405020304" pitchFamily="18" charset="0"/>
              </a:rPr>
              <a:t>CHART</a:t>
            </a:r>
            <a:r>
              <a:rPr sz="4000" kern="1200" spc="-5" dirty="0">
                <a:solidFill>
                  <a:schemeClr val="dk1"/>
                </a:solidFill>
                <a:latin typeface="Times New Roman" panose="02020603050405020304" pitchFamily="18" charset="0"/>
                <a:ea typeface="+mn-ea"/>
                <a:cs typeface="Times New Roman" panose="02020603050405020304" pitchFamily="18" charset="0"/>
              </a:rPr>
              <a:t> DIAGRAM</a:t>
            </a:r>
          </a:p>
        </p:txBody>
      </p:sp>
      <p:pic>
        <p:nvPicPr>
          <p:cNvPr id="3" name="Picture 2">
            <a:extLst>
              <a:ext uri="{FF2B5EF4-FFF2-40B4-BE49-F238E27FC236}">
                <a16:creationId xmlns:a16="http://schemas.microsoft.com/office/drawing/2014/main" id="{DAEA0A46-8711-ADB1-3F05-CC7CB1C85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039" y="1827556"/>
            <a:ext cx="7741196" cy="4512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5904" y="632844"/>
            <a:ext cx="3569919" cy="62837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spcBef>
                <a:spcPts val="100"/>
              </a:spcBef>
            </a:pPr>
            <a:r>
              <a:rPr lang="en-US" sz="4000" spc="-5" dirty="0">
                <a:latin typeface="Times New Roman" panose="02020603050405020304" pitchFamily="18" charset="0"/>
                <a:cs typeface="Times New Roman" panose="02020603050405020304" pitchFamily="18" charset="0"/>
              </a:rPr>
              <a:t>CONCLUSION </a:t>
            </a:r>
            <a:endParaRPr sz="4000" spc="-5"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8091A91C-C920-AAE7-8A8F-1A3029B9AD16}"/>
              </a:ext>
            </a:extLst>
          </p:cNvPr>
          <p:cNvSpPr>
            <a:spLocks noChangeArrowheads="1"/>
          </p:cNvSpPr>
          <p:nvPr/>
        </p:nvSpPr>
        <p:spPr bwMode="auto">
          <a:xfrm>
            <a:off x="743252" y="2011577"/>
            <a:ext cx="10705495" cy="389080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700" rIns="0" bIns="0" rtlCol="0">
            <a:spAutoFit/>
          </a:bodyPr>
          <a:lstStyle/>
          <a:p>
            <a:pPr marL="12700" marR="1464945">
              <a:spcBef>
                <a:spcPts val="100"/>
              </a:spcBef>
            </a:pPr>
            <a:r>
              <a:rPr lang="en-US" sz="2800" spc="-5" dirty="0">
                <a:solidFill>
                  <a:srgbClr val="0D0D0D"/>
                </a:solidFill>
                <a:latin typeface="Times New Roman" panose="02020603050405020304" pitchFamily="18" charset="0"/>
                <a:cs typeface="Times New Roman" panose="02020603050405020304" pitchFamily="18" charset="0"/>
              </a:rPr>
              <a:t>       This analysis revealed significant gender-based disparities in employee performance ratings, with women consistently receiving lower ratings than men. Root causes included biases in evaluation and differences in opportunities for growth. To address these disparities, we recommend implementing training programs to reduce bias and promoting transparency in performance evaluations. Ongoing monitoring and evaluation will be crucial to ensuring the effectiveness of these strategies and promoting a more inclusive work environment.</a:t>
            </a:r>
            <a:endParaRPr lang="en-US" altLang="en-US" sz="2800" spc="-5"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6275" y="532535"/>
            <a:ext cx="4128558" cy="62837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lvl1pPr marL="12700">
              <a:lnSpc>
                <a:spcPct val="100000"/>
              </a:lnSpc>
              <a:spcBef>
                <a:spcPts val="100"/>
              </a:spcBef>
              <a:defRPr sz="4000" b="1" i="0" spc="-5">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dirty="0"/>
              <a:t>PROJECT TITLE</a:t>
            </a:r>
          </a:p>
        </p:txBody>
      </p:sp>
      <p:grpSp>
        <p:nvGrpSpPr>
          <p:cNvPr id="3" name="object 3"/>
          <p:cNvGrpSpPr/>
          <p:nvPr/>
        </p:nvGrpSpPr>
        <p:grpSpPr>
          <a:xfrm>
            <a:off x="466725" y="6410325"/>
            <a:ext cx="3705225" cy="295275"/>
            <a:chOff x="466725" y="6410325"/>
            <a:chExt cx="3705225" cy="295275"/>
          </a:xfrm>
        </p:grpSpPr>
        <p:pic>
          <p:nvPicPr>
            <p:cNvPr id="4" name="object 4"/>
            <p:cNvPicPr/>
            <p:nvPr/>
          </p:nvPicPr>
          <p:blipFill>
            <a:blip r:embed="rId2" cstate="print"/>
            <a:stretch>
              <a:fillRect/>
            </a:stretch>
          </p:blipFill>
          <p:spPr>
            <a:xfrm>
              <a:off x="676275" y="6467475"/>
              <a:ext cx="2143124" cy="200024"/>
            </a:xfrm>
            <a:prstGeom prst="rect">
              <a:avLst/>
            </a:prstGeom>
          </p:spPr>
        </p:pic>
        <p:pic>
          <p:nvPicPr>
            <p:cNvPr id="5" name="object 5"/>
            <p:cNvPicPr/>
            <p:nvPr/>
          </p:nvPicPr>
          <p:blipFill>
            <a:blip r:embed="rId3" cstate="print"/>
            <a:stretch>
              <a:fillRect/>
            </a:stretch>
          </p:blipFill>
          <p:spPr>
            <a:xfrm>
              <a:off x="466725" y="6410325"/>
              <a:ext cx="3705224" cy="295274"/>
            </a:xfrm>
            <a:prstGeom prst="rect">
              <a:avLst/>
            </a:prstGeom>
          </p:spPr>
        </p:pic>
      </p:grpSp>
      <p:sp>
        <p:nvSpPr>
          <p:cNvPr id="7" name="object 7"/>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t>2</a:t>
            </a:fld>
            <a:endParaRPr dirty="0"/>
          </a:p>
        </p:txBody>
      </p:sp>
      <p:sp>
        <p:nvSpPr>
          <p:cNvPr id="6" name="object 6"/>
          <p:cNvSpPr txBox="1"/>
          <p:nvPr/>
        </p:nvSpPr>
        <p:spPr>
          <a:xfrm>
            <a:off x="1371600" y="2667000"/>
            <a:ext cx="8202295" cy="1367041"/>
          </a:xfrm>
          <a:prstGeom prst="rect">
            <a:avLst/>
          </a:prstGeom>
        </p:spPr>
        <p:txBody>
          <a:bodyPr vert="horz" wrap="square" lIns="0" tIns="12700" rIns="0" bIns="0" rtlCol="0">
            <a:spAutoFit/>
          </a:bodyPr>
          <a:lstStyle/>
          <a:p>
            <a:pPr marL="12700" marR="5080">
              <a:lnSpc>
                <a:spcPct val="100000"/>
              </a:lnSpc>
              <a:spcBef>
                <a:spcPts val="100"/>
              </a:spcBef>
            </a:pPr>
            <a:r>
              <a:rPr sz="4400" b="1" spc="-10" dirty="0">
                <a:solidFill>
                  <a:srgbClr val="0F0F0F"/>
                </a:solidFill>
                <a:latin typeface="Times New Roman"/>
                <a:cs typeface="Times New Roman"/>
              </a:rPr>
              <a:t>Employee</a:t>
            </a:r>
            <a:r>
              <a:rPr lang="en-US" sz="4400" b="1" spc="-10" dirty="0">
                <a:solidFill>
                  <a:srgbClr val="0F0F0F"/>
                </a:solidFill>
                <a:latin typeface="Times New Roman"/>
                <a:cs typeface="Times New Roman"/>
              </a:rPr>
              <a:t> Performance Based On Gender And Employee Rating</a:t>
            </a:r>
            <a:endParaRPr sz="4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7080" cy="6863080"/>
            <a:chOff x="0" y="0"/>
            <a:chExt cx="12197080" cy="6863080"/>
          </a:xfrm>
        </p:grpSpPr>
        <p:sp>
          <p:nvSpPr>
            <p:cNvPr id="3" name="object 3"/>
            <p:cNvSpPr/>
            <p:nvPr/>
          </p:nvSpPr>
          <p:spPr>
            <a:xfrm>
              <a:off x="0" y="28578"/>
              <a:ext cx="12192000" cy="6829425"/>
            </a:xfrm>
            <a:custGeom>
              <a:avLst/>
              <a:gdLst/>
              <a:ahLst/>
              <a:cxnLst/>
              <a:rect l="l" t="t" r="r" b="b"/>
              <a:pathLst>
                <a:path w="12192000" h="6829425">
                  <a:moveTo>
                    <a:pt x="12191999" y="6829420"/>
                  </a:moveTo>
                  <a:lnTo>
                    <a:pt x="0" y="6829420"/>
                  </a:lnTo>
                  <a:lnTo>
                    <a:pt x="0" y="0"/>
                  </a:lnTo>
                  <a:lnTo>
                    <a:pt x="12191999" y="0"/>
                  </a:lnTo>
                  <a:lnTo>
                    <a:pt x="12191999" y="6829420"/>
                  </a:lnTo>
                  <a:close/>
                </a:path>
              </a:pathLst>
            </a:custGeom>
            <a:solidFill>
              <a:srgbClr val="F1F1F1"/>
            </a:solidFill>
          </p:spPr>
          <p:txBody>
            <a:bodyPr wrap="square" lIns="0" tIns="0" rIns="0" bIns="0" rtlCol="0"/>
            <a:lstStyle/>
            <a:p>
              <a:endParaRPr/>
            </a:p>
          </p:txBody>
        </p:sp>
        <p:sp>
          <p:nvSpPr>
            <p:cNvPr id="4" name="object 4"/>
            <p:cNvSpPr/>
            <p:nvPr/>
          </p:nvSpPr>
          <p:spPr>
            <a:xfrm>
              <a:off x="7448612" y="4824"/>
              <a:ext cx="4743450" cy="6853555"/>
            </a:xfrm>
            <a:custGeom>
              <a:avLst/>
              <a:gdLst/>
              <a:ahLst/>
              <a:cxnLst/>
              <a:rect l="l" t="t" r="r" b="b"/>
              <a:pathLst>
                <a:path w="4743450" h="6853555">
                  <a:moveTo>
                    <a:pt x="1928813" y="0"/>
                  </a:moveTo>
                  <a:lnTo>
                    <a:pt x="3147166" y="6853170"/>
                  </a:lnTo>
                </a:path>
                <a:path w="4743450" h="6853555">
                  <a:moveTo>
                    <a:pt x="4743387" y="3690070"/>
                  </a:moveTo>
                  <a:lnTo>
                    <a:pt x="0" y="6853171"/>
                  </a:lnTo>
                </a:path>
              </a:pathLst>
            </a:custGeom>
            <a:ln w="9524">
              <a:solidFill>
                <a:srgbClr val="5FCAEE"/>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899" y="6857995"/>
                  </a:moveTo>
                  <a:lnTo>
                    <a:pt x="0" y="6857995"/>
                  </a:lnTo>
                  <a:lnTo>
                    <a:pt x="2044399" y="0"/>
                  </a:lnTo>
                  <a:lnTo>
                    <a:pt x="3009899" y="0"/>
                  </a:lnTo>
                  <a:lnTo>
                    <a:pt x="3009899" y="6857995"/>
                  </a:lnTo>
                  <a:close/>
                </a:path>
              </a:pathLst>
            </a:custGeom>
            <a:solidFill>
              <a:srgbClr val="5FCAEE">
                <a:alpha val="35685"/>
              </a:srgbClr>
            </a:solidFill>
          </p:spPr>
          <p:txBody>
            <a:bodyPr wrap="square" lIns="0" tIns="0" rIns="0" bIns="0" rtlCol="0"/>
            <a:lstStyle/>
            <a:p>
              <a:endParaRPr/>
            </a:p>
          </p:txBody>
        </p:sp>
        <p:sp>
          <p:nvSpPr>
            <p:cNvPr id="6" name="object 6"/>
            <p:cNvSpPr/>
            <p:nvPr/>
          </p:nvSpPr>
          <p:spPr>
            <a:xfrm>
              <a:off x="9602878" y="0"/>
              <a:ext cx="2589530" cy="6858000"/>
            </a:xfrm>
            <a:custGeom>
              <a:avLst/>
              <a:gdLst/>
              <a:ahLst/>
              <a:cxnLst/>
              <a:rect l="l" t="t" r="r" b="b"/>
              <a:pathLst>
                <a:path w="2589529" h="6858000">
                  <a:moveTo>
                    <a:pt x="2589121" y="6857995"/>
                  </a:moveTo>
                  <a:lnTo>
                    <a:pt x="1208884" y="6857995"/>
                  </a:lnTo>
                  <a:lnTo>
                    <a:pt x="0" y="0"/>
                  </a:lnTo>
                  <a:lnTo>
                    <a:pt x="2589121" y="0"/>
                  </a:lnTo>
                  <a:lnTo>
                    <a:pt x="2589121" y="6857995"/>
                  </a:lnTo>
                  <a:close/>
                </a:path>
              </a:pathLst>
            </a:custGeom>
            <a:solidFill>
              <a:srgbClr val="5FCAEE">
                <a:alpha val="19607"/>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49" y="3809999"/>
                  </a:moveTo>
                  <a:lnTo>
                    <a:pt x="0" y="3809999"/>
                  </a:lnTo>
                  <a:lnTo>
                    <a:pt x="3257549" y="0"/>
                  </a:lnTo>
                  <a:lnTo>
                    <a:pt x="3257549" y="3809999"/>
                  </a:lnTo>
                  <a:close/>
                </a:path>
              </a:pathLst>
            </a:custGeom>
            <a:solidFill>
              <a:srgbClr val="17AEE3">
                <a:alpha val="65489"/>
              </a:srgbClr>
            </a:solidFill>
          </p:spPr>
          <p:txBody>
            <a:bodyPr wrap="square" lIns="0" tIns="0" rIns="0" bIns="0" rtlCol="0"/>
            <a:lstStyle/>
            <a:p>
              <a:endParaRPr/>
            </a:p>
          </p:txBody>
        </p:sp>
        <p:sp>
          <p:nvSpPr>
            <p:cNvPr id="8" name="object 8"/>
            <p:cNvSpPr/>
            <p:nvPr/>
          </p:nvSpPr>
          <p:spPr>
            <a:xfrm>
              <a:off x="9337930" y="0"/>
              <a:ext cx="2854325" cy="6858000"/>
            </a:xfrm>
            <a:custGeom>
              <a:avLst/>
              <a:gdLst/>
              <a:ahLst/>
              <a:cxnLst/>
              <a:rect l="l" t="t" r="r" b="b"/>
              <a:pathLst>
                <a:path w="2854325" h="6858000">
                  <a:moveTo>
                    <a:pt x="2854069" y="6857995"/>
                  </a:moveTo>
                  <a:lnTo>
                    <a:pt x="2470019" y="6857995"/>
                  </a:lnTo>
                  <a:lnTo>
                    <a:pt x="0" y="0"/>
                  </a:lnTo>
                  <a:lnTo>
                    <a:pt x="2854069" y="0"/>
                  </a:lnTo>
                  <a:lnTo>
                    <a:pt x="2854069" y="6857995"/>
                  </a:lnTo>
                  <a:close/>
                </a:path>
              </a:pathLst>
            </a:custGeom>
            <a:solidFill>
              <a:srgbClr val="17AEE3">
                <a:alpha val="49803"/>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399" y="6857995"/>
                  </a:moveTo>
                  <a:lnTo>
                    <a:pt x="0" y="6857995"/>
                  </a:lnTo>
                  <a:lnTo>
                    <a:pt x="1022452" y="0"/>
                  </a:lnTo>
                  <a:lnTo>
                    <a:pt x="1295399" y="0"/>
                  </a:lnTo>
                  <a:lnTo>
                    <a:pt x="1295399" y="6857995"/>
                  </a:lnTo>
                  <a:close/>
                </a:path>
              </a:pathLst>
            </a:custGeom>
            <a:solidFill>
              <a:srgbClr val="2D83C3">
                <a:alpha val="69802"/>
              </a:srgbClr>
            </a:solidFill>
          </p:spPr>
          <p:txBody>
            <a:bodyPr wrap="square" lIns="0" tIns="0" rIns="0" bIns="0" rtlCol="0"/>
            <a:lstStyle/>
            <a:p>
              <a:endParaRPr/>
            </a:p>
          </p:txBody>
        </p:sp>
        <p:sp>
          <p:nvSpPr>
            <p:cNvPr id="10" name="object 10"/>
            <p:cNvSpPr/>
            <p:nvPr/>
          </p:nvSpPr>
          <p:spPr>
            <a:xfrm>
              <a:off x="10936247" y="0"/>
              <a:ext cx="1256030" cy="6858000"/>
            </a:xfrm>
            <a:custGeom>
              <a:avLst/>
              <a:gdLst/>
              <a:ahLst/>
              <a:cxnLst/>
              <a:rect l="l" t="t" r="r" b="b"/>
              <a:pathLst>
                <a:path w="1256029" h="6858000">
                  <a:moveTo>
                    <a:pt x="1255752" y="6857995"/>
                  </a:moveTo>
                  <a:lnTo>
                    <a:pt x="1114527" y="6857995"/>
                  </a:lnTo>
                  <a:lnTo>
                    <a:pt x="0" y="0"/>
                  </a:lnTo>
                  <a:lnTo>
                    <a:pt x="1255752" y="0"/>
                  </a:lnTo>
                  <a:lnTo>
                    <a:pt x="1255752" y="6857995"/>
                  </a:lnTo>
                  <a:close/>
                </a:path>
              </a:pathLst>
            </a:custGeom>
            <a:solidFill>
              <a:srgbClr val="226192">
                <a:alpha val="79606"/>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4" y="3267074"/>
                  </a:moveTo>
                  <a:lnTo>
                    <a:pt x="0" y="3267074"/>
                  </a:lnTo>
                  <a:lnTo>
                    <a:pt x="1819274" y="0"/>
                  </a:lnTo>
                  <a:lnTo>
                    <a:pt x="1819274" y="3267074"/>
                  </a:lnTo>
                  <a:close/>
                </a:path>
              </a:pathLst>
            </a:custGeom>
            <a:solidFill>
              <a:srgbClr val="17AEE3">
                <a:alpha val="65489"/>
              </a:srgbClr>
            </a:solidFill>
          </p:spPr>
          <p:txBody>
            <a:bodyPr wrap="square" lIns="0" tIns="0" rIns="0" bIns="0" rtlCol="0"/>
            <a:lstStyle/>
            <a:p>
              <a:endParaRPr/>
            </a:p>
          </p:txBody>
        </p:sp>
        <p:sp>
          <p:nvSpPr>
            <p:cNvPr id="12" name="object 12"/>
            <p:cNvSpPr/>
            <p:nvPr/>
          </p:nvSpPr>
          <p:spPr>
            <a:xfrm>
              <a:off x="0" y="4010025"/>
              <a:ext cx="447675" cy="2847975"/>
            </a:xfrm>
            <a:custGeom>
              <a:avLst/>
              <a:gdLst/>
              <a:ahLst/>
              <a:cxnLst/>
              <a:rect l="l" t="t" r="r" b="b"/>
              <a:pathLst>
                <a:path w="447675" h="2847975">
                  <a:moveTo>
                    <a:pt x="447674" y="2847974"/>
                  </a:moveTo>
                  <a:lnTo>
                    <a:pt x="0" y="2847974"/>
                  </a:lnTo>
                  <a:lnTo>
                    <a:pt x="0" y="0"/>
                  </a:lnTo>
                  <a:lnTo>
                    <a:pt x="447674" y="2847974"/>
                  </a:lnTo>
                  <a:close/>
                </a:path>
              </a:pathLst>
            </a:custGeom>
            <a:solidFill>
              <a:srgbClr val="5FCAEE">
                <a:alpha val="69802"/>
              </a:srgbClr>
            </a:solidFill>
          </p:spPr>
          <p:txBody>
            <a:bodyPr wrap="square" lIns="0" tIns="0" rIns="0" bIns="0" rtlCol="0"/>
            <a:lstStyle/>
            <a:p>
              <a:endParaRPr/>
            </a:p>
          </p:txBody>
        </p:sp>
      </p:grpSp>
      <p:sp>
        <p:nvSpPr>
          <p:cNvPr id="13" name="object 13"/>
          <p:cNvSpPr txBox="1"/>
          <p:nvPr/>
        </p:nvSpPr>
        <p:spPr>
          <a:xfrm>
            <a:off x="752475" y="6488976"/>
            <a:ext cx="1710689" cy="162560"/>
          </a:xfrm>
          <a:prstGeom prst="rect">
            <a:avLst/>
          </a:prstGeom>
        </p:spPr>
        <p:txBody>
          <a:bodyPr vert="horz" wrap="square" lIns="0" tIns="0" rIns="0" bIns="0" rtlCol="0">
            <a:spAutoFit/>
          </a:bodyPr>
          <a:lstStyle/>
          <a:p>
            <a:pPr>
              <a:lnSpc>
                <a:spcPts val="1255"/>
              </a:lnSpc>
            </a:pPr>
            <a:r>
              <a:rPr sz="1100" spc="-5" dirty="0">
                <a:solidFill>
                  <a:srgbClr val="2D83C3"/>
                </a:solidFill>
                <a:latin typeface="Trebuchet MS"/>
                <a:cs typeface="Trebuchet MS"/>
              </a:rPr>
              <a:t>3/21/2024</a:t>
            </a:r>
            <a:r>
              <a:rPr sz="1100" spc="280" dirty="0">
                <a:solidFill>
                  <a:srgbClr val="2D83C3"/>
                </a:solidFill>
                <a:latin typeface="Trebuchet MS"/>
                <a:cs typeface="Trebuchet MS"/>
              </a:rPr>
              <a:t> </a:t>
            </a:r>
            <a:r>
              <a:rPr sz="1100" b="1" spc="-5" dirty="0">
                <a:solidFill>
                  <a:srgbClr val="2D83C3"/>
                </a:solidFill>
                <a:latin typeface="Trebuchet MS"/>
                <a:cs typeface="Trebuchet MS"/>
              </a:rPr>
              <a:t>Annual</a:t>
            </a:r>
            <a:r>
              <a:rPr sz="1100" b="1" spc="-30" dirty="0">
                <a:solidFill>
                  <a:srgbClr val="2D83C3"/>
                </a:solidFill>
                <a:latin typeface="Trebuchet MS"/>
                <a:cs typeface="Trebuchet MS"/>
              </a:rPr>
              <a:t> </a:t>
            </a:r>
            <a:r>
              <a:rPr sz="1100" b="1" dirty="0">
                <a:solidFill>
                  <a:srgbClr val="2D83C3"/>
                </a:solidFill>
                <a:latin typeface="Trebuchet MS"/>
                <a:cs typeface="Trebuchet MS"/>
              </a:rPr>
              <a:t>Review</a:t>
            </a:r>
            <a:endParaRPr sz="1100">
              <a:latin typeface="Trebuchet MS"/>
              <a:cs typeface="Trebuchet MS"/>
            </a:endParaRPr>
          </a:p>
        </p:txBody>
      </p:sp>
      <p:grpSp>
        <p:nvGrpSpPr>
          <p:cNvPr id="14" name="object 14"/>
          <p:cNvGrpSpPr/>
          <p:nvPr/>
        </p:nvGrpSpPr>
        <p:grpSpPr>
          <a:xfrm>
            <a:off x="466725" y="447675"/>
            <a:ext cx="11191875" cy="6257924"/>
            <a:chOff x="466725" y="447675"/>
            <a:chExt cx="11191875" cy="6257924"/>
          </a:xfrm>
        </p:grpSpPr>
        <p:sp>
          <p:nvSpPr>
            <p:cNvPr id="15" name="object 15"/>
            <p:cNvSpPr/>
            <p:nvPr/>
          </p:nvSpPr>
          <p:spPr>
            <a:xfrm>
              <a:off x="7362825" y="447675"/>
              <a:ext cx="361950" cy="361950"/>
            </a:xfrm>
            <a:custGeom>
              <a:avLst/>
              <a:gdLst/>
              <a:ahLst/>
              <a:cxnLst/>
              <a:rect l="l" t="t" r="r" b="b"/>
              <a:pathLst>
                <a:path w="361950" h="361950">
                  <a:moveTo>
                    <a:pt x="180974" y="361949"/>
                  </a:moveTo>
                  <a:lnTo>
                    <a:pt x="132863" y="355484"/>
                  </a:lnTo>
                  <a:lnTo>
                    <a:pt x="89632" y="337240"/>
                  </a:lnTo>
                  <a:lnTo>
                    <a:pt x="53006" y="308942"/>
                  </a:lnTo>
                  <a:lnTo>
                    <a:pt x="24707" y="272315"/>
                  </a:lnTo>
                  <a:lnTo>
                    <a:pt x="6463" y="229084"/>
                  </a:lnTo>
                  <a:lnTo>
                    <a:pt x="0" y="180974"/>
                  </a:lnTo>
                  <a:lnTo>
                    <a:pt x="6463" y="132863"/>
                  </a:lnTo>
                  <a:lnTo>
                    <a:pt x="24707" y="89632"/>
                  </a:lnTo>
                  <a:lnTo>
                    <a:pt x="53006" y="53005"/>
                  </a:lnTo>
                  <a:lnTo>
                    <a:pt x="89632" y="24707"/>
                  </a:lnTo>
                  <a:lnTo>
                    <a:pt x="132863" y="6463"/>
                  </a:lnTo>
                  <a:lnTo>
                    <a:pt x="180974" y="0"/>
                  </a:lnTo>
                  <a:lnTo>
                    <a:pt x="229084" y="6463"/>
                  </a:lnTo>
                  <a:lnTo>
                    <a:pt x="272315" y="24707"/>
                  </a:lnTo>
                  <a:lnTo>
                    <a:pt x="308942" y="53005"/>
                  </a:lnTo>
                  <a:lnTo>
                    <a:pt x="337240" y="89632"/>
                  </a:lnTo>
                  <a:lnTo>
                    <a:pt x="355484" y="132863"/>
                  </a:lnTo>
                  <a:lnTo>
                    <a:pt x="361949" y="180974"/>
                  </a:lnTo>
                  <a:lnTo>
                    <a:pt x="355484" y="229084"/>
                  </a:lnTo>
                  <a:lnTo>
                    <a:pt x="337240" y="272315"/>
                  </a:lnTo>
                  <a:lnTo>
                    <a:pt x="308942" y="308942"/>
                  </a:lnTo>
                  <a:lnTo>
                    <a:pt x="272315" y="337240"/>
                  </a:lnTo>
                  <a:lnTo>
                    <a:pt x="229084" y="355484"/>
                  </a:lnTo>
                  <a:lnTo>
                    <a:pt x="180974" y="361949"/>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49" y="647699"/>
                  </a:moveTo>
                  <a:lnTo>
                    <a:pt x="276002" y="644187"/>
                  </a:lnTo>
                  <a:lnTo>
                    <a:pt x="230331" y="633987"/>
                  </a:lnTo>
                  <a:lnTo>
                    <a:pt x="187339" y="617599"/>
                  </a:lnTo>
                  <a:lnTo>
                    <a:pt x="147527" y="595523"/>
                  </a:lnTo>
                  <a:lnTo>
                    <a:pt x="111396" y="568262"/>
                  </a:lnTo>
                  <a:lnTo>
                    <a:pt x="79447" y="536317"/>
                  </a:lnTo>
                  <a:lnTo>
                    <a:pt x="52184" y="500187"/>
                  </a:lnTo>
                  <a:lnTo>
                    <a:pt x="30106" y="460374"/>
                  </a:lnTo>
                  <a:lnTo>
                    <a:pt x="13713" y="417379"/>
                  </a:lnTo>
                  <a:lnTo>
                    <a:pt x="3511" y="371704"/>
                  </a:lnTo>
                  <a:lnTo>
                    <a:pt x="0" y="323849"/>
                  </a:lnTo>
                  <a:lnTo>
                    <a:pt x="3511" y="275994"/>
                  </a:lnTo>
                  <a:lnTo>
                    <a:pt x="13713" y="230319"/>
                  </a:lnTo>
                  <a:lnTo>
                    <a:pt x="30106" y="187323"/>
                  </a:lnTo>
                  <a:lnTo>
                    <a:pt x="52184" y="147510"/>
                  </a:lnTo>
                  <a:lnTo>
                    <a:pt x="79447" y="111380"/>
                  </a:lnTo>
                  <a:lnTo>
                    <a:pt x="111396" y="79435"/>
                  </a:lnTo>
                  <a:lnTo>
                    <a:pt x="147527" y="52174"/>
                  </a:lnTo>
                  <a:lnTo>
                    <a:pt x="187339" y="30098"/>
                  </a:lnTo>
                  <a:lnTo>
                    <a:pt x="230331" y="13710"/>
                  </a:lnTo>
                  <a:lnTo>
                    <a:pt x="276002" y="3510"/>
                  </a:lnTo>
                  <a:lnTo>
                    <a:pt x="323849" y="0"/>
                  </a:lnTo>
                  <a:lnTo>
                    <a:pt x="371695" y="3510"/>
                  </a:lnTo>
                  <a:lnTo>
                    <a:pt x="417367" y="13710"/>
                  </a:lnTo>
                  <a:lnTo>
                    <a:pt x="460359" y="30098"/>
                  </a:lnTo>
                  <a:lnTo>
                    <a:pt x="500170" y="52174"/>
                  </a:lnTo>
                  <a:lnTo>
                    <a:pt x="536302" y="79435"/>
                  </a:lnTo>
                  <a:lnTo>
                    <a:pt x="568250" y="111380"/>
                  </a:lnTo>
                  <a:lnTo>
                    <a:pt x="595514" y="147510"/>
                  </a:lnTo>
                  <a:lnTo>
                    <a:pt x="617592" y="187323"/>
                  </a:lnTo>
                  <a:lnTo>
                    <a:pt x="633984" y="230319"/>
                  </a:lnTo>
                  <a:lnTo>
                    <a:pt x="644186" y="275994"/>
                  </a:lnTo>
                  <a:lnTo>
                    <a:pt x="647699" y="323849"/>
                  </a:lnTo>
                  <a:lnTo>
                    <a:pt x="644186" y="371704"/>
                  </a:lnTo>
                  <a:lnTo>
                    <a:pt x="633984" y="417379"/>
                  </a:lnTo>
                  <a:lnTo>
                    <a:pt x="617592" y="460374"/>
                  </a:lnTo>
                  <a:lnTo>
                    <a:pt x="595514" y="500187"/>
                  </a:lnTo>
                  <a:lnTo>
                    <a:pt x="568250" y="536317"/>
                  </a:lnTo>
                  <a:lnTo>
                    <a:pt x="536302" y="568262"/>
                  </a:lnTo>
                  <a:lnTo>
                    <a:pt x="500170" y="595523"/>
                  </a:lnTo>
                  <a:lnTo>
                    <a:pt x="460359" y="617599"/>
                  </a:lnTo>
                  <a:lnTo>
                    <a:pt x="417367" y="633987"/>
                  </a:lnTo>
                  <a:lnTo>
                    <a:pt x="371695" y="644187"/>
                  </a:lnTo>
                  <a:lnTo>
                    <a:pt x="323849" y="647699"/>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49" cy="247649"/>
            </a:xfrm>
            <a:prstGeom prst="rect">
              <a:avLst/>
            </a:prstGeom>
          </p:spPr>
        </p:pic>
        <p:pic>
          <p:nvPicPr>
            <p:cNvPr id="18" name="object 18"/>
            <p:cNvPicPr/>
            <p:nvPr/>
          </p:nvPicPr>
          <p:blipFill>
            <a:blip r:embed="rId3" cstate="print"/>
            <a:stretch>
              <a:fillRect/>
            </a:stretch>
          </p:blipFill>
          <p:spPr>
            <a:xfrm>
              <a:off x="466725" y="6410325"/>
              <a:ext cx="3705224" cy="295274"/>
            </a:xfrm>
            <a:prstGeom prst="rect">
              <a:avLst/>
            </a:prstGeom>
          </p:spPr>
        </p:pic>
        <p:pic>
          <p:nvPicPr>
            <p:cNvPr id="19" name="object 19"/>
            <p:cNvPicPr/>
            <p:nvPr/>
          </p:nvPicPr>
          <p:blipFill>
            <a:blip r:embed="rId4" cstate="print"/>
            <a:stretch>
              <a:fillRect/>
            </a:stretch>
          </p:blipFill>
          <p:spPr>
            <a:xfrm flipH="1">
              <a:off x="8489749" y="3547657"/>
              <a:ext cx="1928189" cy="3009897"/>
            </a:xfrm>
            <a:prstGeom prst="roundRect">
              <a:avLst>
                <a:gd name="adj" fmla="val 25005"/>
              </a:avLst>
            </a:prstGeom>
            <a:ln w="88900" cap="sq">
              <a:solidFill>
                <a:srgbClr val="FFFFFF"/>
              </a:solidFill>
              <a:miter lim="800000"/>
            </a:ln>
            <a:effectLst>
              <a:outerShdw blurRad="254000" algn="tl" rotWithShape="0">
                <a:srgbClr val="000000">
                  <a:alpha val="43000"/>
                </a:srgbClr>
              </a:outerShdw>
            </a:effectLst>
          </p:spPr>
        </p:pic>
      </p:grpSp>
      <p:sp>
        <p:nvSpPr>
          <p:cNvPr id="20" name="object 20"/>
          <p:cNvSpPr txBox="1">
            <a:spLocks noGrp="1"/>
          </p:cNvSpPr>
          <p:nvPr>
            <p:ph type="title"/>
          </p:nvPr>
        </p:nvSpPr>
        <p:spPr>
          <a:xfrm>
            <a:off x="679299" y="629905"/>
            <a:ext cx="2310913" cy="62837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spcBef>
                <a:spcPts val="100"/>
              </a:spcBef>
            </a:pPr>
            <a:r>
              <a:rPr sz="4000" spc="-5" dirty="0">
                <a:latin typeface="Times New Roman" panose="02020603050405020304" pitchFamily="18" charset="0"/>
                <a:ea typeface="+mn-ea"/>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t>3</a:t>
            </a:fld>
            <a:endParaRPr dirty="0"/>
          </a:p>
        </p:txBody>
      </p:sp>
      <p:sp>
        <p:nvSpPr>
          <p:cNvPr id="21" name="object 21"/>
          <p:cNvSpPr txBox="1"/>
          <p:nvPr/>
        </p:nvSpPr>
        <p:spPr>
          <a:xfrm>
            <a:off x="1712943" y="1974090"/>
            <a:ext cx="4470400" cy="3459922"/>
          </a:xfrm>
          <a:prstGeom prst="rect">
            <a:avLst/>
          </a:prstGeom>
        </p:spPr>
        <p:txBody>
          <a:bodyPr vert="horz" wrap="square" lIns="0" tIns="12700" rIns="0" bIns="0" rtlCol="0">
            <a:spAutoFit/>
          </a:bodyPr>
          <a:lstStyle/>
          <a:p>
            <a:pPr marL="12700" marR="1464945">
              <a:lnSpc>
                <a:spcPct val="100000"/>
              </a:lnSpc>
              <a:spcBef>
                <a:spcPts val="100"/>
              </a:spcBef>
            </a:pPr>
            <a:r>
              <a:rPr sz="2800" spc="-5" dirty="0">
                <a:solidFill>
                  <a:srgbClr val="0D0D0D"/>
                </a:solidFill>
                <a:latin typeface="Calibri"/>
                <a:cs typeface="Calibri"/>
              </a:rPr>
              <a:t>1.</a:t>
            </a:r>
            <a:r>
              <a:rPr sz="2800" spc="-5" dirty="0">
                <a:solidFill>
                  <a:srgbClr val="0D0D0D"/>
                </a:solidFill>
                <a:latin typeface="Times New Roman"/>
                <a:cs typeface="Times New Roman"/>
              </a:rPr>
              <a:t>Problem</a:t>
            </a:r>
            <a:r>
              <a:rPr sz="2800" spc="-85" dirty="0">
                <a:solidFill>
                  <a:srgbClr val="0D0D0D"/>
                </a:solidFill>
                <a:latin typeface="Times New Roman"/>
                <a:cs typeface="Times New Roman"/>
              </a:rPr>
              <a:t> </a:t>
            </a:r>
            <a:r>
              <a:rPr sz="2800" spc="-5" dirty="0">
                <a:solidFill>
                  <a:srgbClr val="0D0D0D"/>
                </a:solidFill>
                <a:latin typeface="Times New Roman"/>
                <a:cs typeface="Times New Roman"/>
              </a:rPr>
              <a:t>Statement </a:t>
            </a:r>
            <a:r>
              <a:rPr sz="2800" spc="-685" dirty="0">
                <a:solidFill>
                  <a:srgbClr val="0D0D0D"/>
                </a:solidFill>
                <a:latin typeface="Times New Roman"/>
                <a:cs typeface="Times New Roman"/>
              </a:rPr>
              <a:t> </a:t>
            </a:r>
            <a:r>
              <a:rPr sz="2800" spc="-5" dirty="0">
                <a:solidFill>
                  <a:srgbClr val="0D0D0D"/>
                </a:solidFill>
                <a:latin typeface="Calibri"/>
                <a:cs typeface="Calibri"/>
              </a:rPr>
              <a:t>2.</a:t>
            </a:r>
            <a:r>
              <a:rPr sz="2800" spc="-5" dirty="0">
                <a:solidFill>
                  <a:srgbClr val="0D0D0D"/>
                </a:solidFill>
                <a:latin typeface="Times New Roman"/>
                <a:cs typeface="Times New Roman"/>
              </a:rPr>
              <a:t>Project Overview </a:t>
            </a:r>
            <a:r>
              <a:rPr sz="2800" dirty="0">
                <a:solidFill>
                  <a:srgbClr val="0D0D0D"/>
                </a:solidFill>
                <a:latin typeface="Times New Roman"/>
                <a:cs typeface="Times New Roman"/>
              </a:rPr>
              <a:t> </a:t>
            </a:r>
            <a:r>
              <a:rPr sz="2800" spc="-5" dirty="0">
                <a:solidFill>
                  <a:srgbClr val="0D0D0D"/>
                </a:solidFill>
                <a:latin typeface="Calibri"/>
                <a:cs typeface="Calibri"/>
              </a:rPr>
              <a:t>3.</a:t>
            </a:r>
            <a:r>
              <a:rPr sz="2800" spc="-5" dirty="0">
                <a:solidFill>
                  <a:srgbClr val="0D0D0D"/>
                </a:solidFill>
                <a:latin typeface="Times New Roman"/>
                <a:cs typeface="Times New Roman"/>
              </a:rPr>
              <a:t>End</a:t>
            </a:r>
            <a:r>
              <a:rPr sz="2800" spc="-15" dirty="0">
                <a:solidFill>
                  <a:srgbClr val="0D0D0D"/>
                </a:solidFill>
                <a:latin typeface="Times New Roman"/>
                <a:cs typeface="Times New Roman"/>
              </a:rPr>
              <a:t> </a:t>
            </a:r>
            <a:r>
              <a:rPr sz="2800" spc="-5" dirty="0">
                <a:solidFill>
                  <a:srgbClr val="0D0D0D"/>
                </a:solidFill>
                <a:latin typeface="Times New Roman"/>
                <a:cs typeface="Times New Roman"/>
              </a:rPr>
              <a:t>Users</a:t>
            </a:r>
            <a:endParaRPr sz="2800" dirty="0">
              <a:latin typeface="Times New Roman"/>
              <a:cs typeface="Times New Roman"/>
            </a:endParaRPr>
          </a:p>
          <a:p>
            <a:pPr marL="12700" marR="5080">
              <a:lnSpc>
                <a:spcPct val="100000"/>
              </a:lnSpc>
            </a:pPr>
            <a:r>
              <a:rPr sz="2800" spc="-5" dirty="0">
                <a:solidFill>
                  <a:srgbClr val="0D0D0D"/>
                </a:solidFill>
                <a:latin typeface="Calibri"/>
                <a:cs typeface="Calibri"/>
              </a:rPr>
              <a:t>4.</a:t>
            </a:r>
            <a:r>
              <a:rPr sz="2800" spc="-5" dirty="0">
                <a:solidFill>
                  <a:srgbClr val="0D0D0D"/>
                </a:solidFill>
                <a:latin typeface="Times New Roman"/>
                <a:cs typeface="Times New Roman"/>
              </a:rPr>
              <a:t>Our Solution and Proposition </a:t>
            </a:r>
            <a:r>
              <a:rPr sz="2800" spc="-685" dirty="0">
                <a:solidFill>
                  <a:srgbClr val="0D0D0D"/>
                </a:solidFill>
                <a:latin typeface="Times New Roman"/>
                <a:cs typeface="Times New Roman"/>
              </a:rPr>
              <a:t> </a:t>
            </a:r>
            <a:r>
              <a:rPr sz="2800" spc="-5" dirty="0">
                <a:solidFill>
                  <a:srgbClr val="0D0D0D"/>
                </a:solidFill>
                <a:latin typeface="Calibri"/>
                <a:cs typeface="Calibri"/>
              </a:rPr>
              <a:t>5.</a:t>
            </a:r>
            <a:r>
              <a:rPr sz="2800" spc="-5" dirty="0">
                <a:solidFill>
                  <a:srgbClr val="0D0D0D"/>
                </a:solidFill>
                <a:latin typeface="Times New Roman"/>
                <a:cs typeface="Times New Roman"/>
              </a:rPr>
              <a:t>Dataset Description </a:t>
            </a:r>
            <a:r>
              <a:rPr sz="2800" dirty="0">
                <a:solidFill>
                  <a:srgbClr val="0D0D0D"/>
                </a:solidFill>
                <a:latin typeface="Times New Roman"/>
                <a:cs typeface="Times New Roman"/>
              </a:rPr>
              <a:t> </a:t>
            </a:r>
            <a:r>
              <a:rPr sz="2800" spc="-5" dirty="0">
                <a:solidFill>
                  <a:srgbClr val="0D0D0D"/>
                </a:solidFill>
                <a:latin typeface="Calibri"/>
                <a:cs typeface="Calibri"/>
              </a:rPr>
              <a:t>6.</a:t>
            </a:r>
            <a:r>
              <a:rPr sz="2800" spc="-5" dirty="0">
                <a:solidFill>
                  <a:srgbClr val="0D0D0D"/>
                </a:solidFill>
                <a:latin typeface="Times New Roman"/>
                <a:cs typeface="Times New Roman"/>
              </a:rPr>
              <a:t>Modelling Approach </a:t>
            </a:r>
            <a:r>
              <a:rPr sz="2800" dirty="0">
                <a:solidFill>
                  <a:srgbClr val="0D0D0D"/>
                </a:solidFill>
                <a:latin typeface="Times New Roman"/>
                <a:cs typeface="Times New Roman"/>
              </a:rPr>
              <a:t> </a:t>
            </a:r>
            <a:r>
              <a:rPr sz="2800" spc="-10" dirty="0">
                <a:solidFill>
                  <a:srgbClr val="0D0D0D"/>
                </a:solidFill>
                <a:latin typeface="Calibri"/>
                <a:cs typeface="Calibri"/>
              </a:rPr>
              <a:t>7.</a:t>
            </a:r>
            <a:r>
              <a:rPr sz="2800" spc="-10" dirty="0">
                <a:solidFill>
                  <a:srgbClr val="0D0D0D"/>
                </a:solidFill>
                <a:latin typeface="Times New Roman"/>
                <a:cs typeface="Times New Roman"/>
              </a:rPr>
              <a:t>Results </a:t>
            </a:r>
            <a:r>
              <a:rPr sz="2800" spc="-5" dirty="0">
                <a:solidFill>
                  <a:srgbClr val="0D0D0D"/>
                </a:solidFill>
                <a:latin typeface="Times New Roman"/>
                <a:cs typeface="Times New Roman"/>
              </a:rPr>
              <a:t>and Discussion </a:t>
            </a:r>
            <a:r>
              <a:rPr sz="2800" dirty="0">
                <a:solidFill>
                  <a:srgbClr val="0D0D0D"/>
                </a:solidFill>
                <a:latin typeface="Times New Roman"/>
                <a:cs typeface="Times New Roman"/>
              </a:rPr>
              <a:t> </a:t>
            </a:r>
            <a:r>
              <a:rPr sz="2800" spc="-5" dirty="0">
                <a:solidFill>
                  <a:srgbClr val="0D0D0D"/>
                </a:solidFill>
                <a:latin typeface="Calibri"/>
                <a:cs typeface="Calibri"/>
              </a:rPr>
              <a:t>8.</a:t>
            </a:r>
            <a:r>
              <a:rPr sz="2800" spc="-5" dirty="0">
                <a:solidFill>
                  <a:srgbClr val="0D0D0D"/>
                </a:solidFill>
                <a:latin typeface="Times New Roman"/>
                <a:cs typeface="Times New Roman"/>
              </a:rPr>
              <a:t>Conclusion</a:t>
            </a:r>
            <a:endParaRPr sz="28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43357" y="483766"/>
            <a:ext cx="5942286" cy="62837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lnSpc>
                <a:spcPct val="100000"/>
              </a:lnSpc>
              <a:spcBef>
                <a:spcPts val="100"/>
              </a:spcBef>
            </a:pPr>
            <a:r>
              <a:rPr sz="4000" spc="-5" dirty="0">
                <a:latin typeface="Times New Roman" panose="02020603050405020304" pitchFamily="18" charset="0"/>
                <a:cs typeface="Times New Roman" panose="02020603050405020304" pitchFamily="18" charset="0"/>
              </a:rPr>
              <a:t>PROBLEM</a:t>
            </a:r>
            <a:r>
              <a:rPr lang="en-US" sz="4000" spc="-5" dirty="0">
                <a:latin typeface="Times New Roman" panose="02020603050405020304" pitchFamily="18" charset="0"/>
                <a:cs typeface="Times New Roman" panose="02020603050405020304" pitchFamily="18" charset="0"/>
              </a:rPr>
              <a:t> STATEMENT </a:t>
            </a:r>
            <a:endParaRPr sz="40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1666875" y="6467475"/>
            <a:ext cx="76199" cy="177799"/>
          </a:xfrm>
          <a:prstGeom prst="rect">
            <a:avLst/>
          </a:prstGeom>
        </p:spPr>
      </p:pic>
      <p:sp>
        <p:nvSpPr>
          <p:cNvPr id="11" name="object 11"/>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t>4</a:t>
            </a:fld>
            <a:endParaRPr dirty="0"/>
          </a:p>
        </p:txBody>
      </p:sp>
      <p:sp>
        <p:nvSpPr>
          <p:cNvPr id="13" name="TextBox 12">
            <a:extLst>
              <a:ext uri="{FF2B5EF4-FFF2-40B4-BE49-F238E27FC236}">
                <a16:creationId xmlns:a16="http://schemas.microsoft.com/office/drawing/2014/main" id="{6277D9D8-0205-C24F-C102-17B82C2CDDB5}"/>
              </a:ext>
            </a:extLst>
          </p:cNvPr>
          <p:cNvSpPr txBox="1"/>
          <p:nvPr/>
        </p:nvSpPr>
        <p:spPr>
          <a:xfrm>
            <a:off x="1243391" y="1475618"/>
            <a:ext cx="8456991" cy="2180084"/>
          </a:xfrm>
          <a:prstGeom prst="rect">
            <a:avLst/>
          </a:prstGeom>
        </p:spPr>
        <p:txBody>
          <a:bodyPr vert="horz" wrap="square" lIns="0" tIns="12700" rIns="0" bIns="0" rtlCol="0">
            <a:spAutoFit/>
          </a:bodyPr>
          <a:lstStyle>
            <a:defPPr>
              <a:defRPr lang="en-US"/>
            </a:defPPr>
            <a:lvl1pPr marL="12700" marR="1464945">
              <a:lnSpc>
                <a:spcPct val="100000"/>
              </a:lnSpc>
              <a:spcBef>
                <a:spcPts val="100"/>
              </a:spcBef>
              <a:defRPr sz="2800" spc="-5">
                <a:solidFill>
                  <a:srgbClr val="0D0D0D"/>
                </a:solidFill>
                <a:latin typeface="Calibri"/>
                <a:cs typeface="Calibri"/>
              </a:defRPr>
            </a:lvl1pPr>
          </a:lstStyle>
          <a:p>
            <a:r>
              <a:rPr lang="en-US" dirty="0">
                <a:latin typeface="Times New Roman" panose="02020603050405020304" pitchFamily="18" charset="0"/>
                <a:cs typeface="Times New Roman" panose="02020603050405020304" pitchFamily="18" charset="0"/>
              </a:rPr>
              <a:t>Organizations often conduct performance evaluations to assess employee performance and make decisions about promotions, raises, and other employment-related actions.</a:t>
            </a: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205053-CB19-B3D0-0D7D-F98771663440}"/>
              </a:ext>
            </a:extLst>
          </p:cNvPr>
          <p:cNvSpPr txBox="1"/>
          <p:nvPr/>
        </p:nvSpPr>
        <p:spPr>
          <a:xfrm>
            <a:off x="1243390" y="3429000"/>
            <a:ext cx="8831943" cy="3029034"/>
          </a:xfrm>
          <a:prstGeom prst="rect">
            <a:avLst/>
          </a:prstGeom>
        </p:spPr>
        <p:txBody>
          <a:bodyPr vert="horz" wrap="square" lIns="0" tIns="12700" rIns="0" bIns="0" rtlCol="0">
            <a:spAutoFit/>
          </a:bodyPr>
          <a:lstStyle>
            <a:defPPr>
              <a:defRPr lang="en-US"/>
            </a:defPPr>
            <a:lvl1pPr marL="12700" marR="1464945">
              <a:lnSpc>
                <a:spcPct val="100000"/>
              </a:lnSpc>
              <a:spcBef>
                <a:spcPts val="100"/>
              </a:spcBef>
              <a:defRPr sz="2800" spc="-5">
                <a:solidFill>
                  <a:srgbClr val="0D0D0D"/>
                </a:solidFill>
                <a:latin typeface="Times New Roman" panose="02020603050405020304" pitchFamily="18" charset="0"/>
                <a:cs typeface="Times New Roman" panose="02020603050405020304" pitchFamily="18" charset="0"/>
              </a:defRPr>
            </a:lvl1pPr>
          </a:lstStyle>
          <a:p>
            <a:r>
              <a:rPr lang="en-US" dirty="0"/>
              <a:t>The core issue is to determine whether gender affects employee performance ratings. Specifically, the problem is to identify if there are disparities in the ratings of employees based on their gender and, if so, to what extent these disparities exist and how they might impact overall employee performance evaluations and organizational fairness.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grpSp>
        <p:nvGrpSpPr>
          <p:cNvPr id="3" name="object 3"/>
          <p:cNvGrpSpPr/>
          <p:nvPr/>
        </p:nvGrpSpPr>
        <p:grpSpPr>
          <a:xfrm>
            <a:off x="9353550" y="4114800"/>
            <a:ext cx="2533650" cy="2343150"/>
            <a:chOff x="8658225" y="2647950"/>
            <a:chExt cx="3533775" cy="3810000"/>
          </a:xfrm>
        </p:grpSpPr>
        <p:sp>
          <p:nvSpPr>
            <p:cNvPr id="4" name="object 4"/>
            <p:cNvSpPr/>
            <p:nvPr/>
          </p:nvSpPr>
          <p:spPr>
            <a:xfrm>
              <a:off x="9353549" y="5895974"/>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4" cy="3809999"/>
            </a:xfrm>
            <a:prstGeom prst="rect">
              <a:avLst/>
            </a:prstGeom>
          </p:spPr>
        </p:pic>
      </p:grpSp>
      <p:sp>
        <p:nvSpPr>
          <p:cNvPr id="7" name="object 7"/>
          <p:cNvSpPr txBox="1">
            <a:spLocks noGrp="1"/>
          </p:cNvSpPr>
          <p:nvPr>
            <p:ph type="title"/>
          </p:nvPr>
        </p:nvSpPr>
        <p:spPr>
          <a:xfrm>
            <a:off x="549340" y="439582"/>
            <a:ext cx="5459035" cy="62837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spcBef>
                <a:spcPts val="100"/>
              </a:spcBef>
            </a:pPr>
            <a:r>
              <a:rPr sz="4000" spc="-5" dirty="0">
                <a:latin typeface="Times New Roman" panose="02020603050405020304" pitchFamily="18" charset="0"/>
                <a:ea typeface="+mn-ea"/>
                <a:cs typeface="Times New Roman" panose="02020603050405020304" pitchFamily="18" charset="0"/>
              </a:rPr>
              <a:t>PROJECT OVERVIEW</a:t>
            </a:r>
            <a:endParaRPr sz="4000" spc="-5">
              <a:latin typeface="Times New Roman" panose="02020603050405020304" pitchFamily="18" charset="0"/>
              <a:ea typeface="+mn-ea"/>
              <a:cs typeface="Times New Roman" panose="02020603050405020304" pitchFamily="18" charset="0"/>
            </a:endParaRPr>
          </a:p>
        </p:txBody>
      </p:sp>
      <p:pic>
        <p:nvPicPr>
          <p:cNvPr id="8" name="object 8"/>
          <p:cNvPicPr/>
          <p:nvPr/>
        </p:nvPicPr>
        <p:blipFill>
          <a:blip r:embed="rId3" cstate="print"/>
          <a:stretch>
            <a:fillRect/>
          </a:stretch>
        </p:blipFill>
        <p:spPr>
          <a:xfrm>
            <a:off x="1666875" y="6467475"/>
            <a:ext cx="76199" cy="177799"/>
          </a:xfrm>
          <a:prstGeom prst="rect">
            <a:avLst/>
          </a:prstGeom>
        </p:spPr>
      </p:pic>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t>5</a:t>
            </a:fld>
            <a:endParaRPr dirty="0"/>
          </a:p>
        </p:txBody>
      </p:sp>
      <p:sp>
        <p:nvSpPr>
          <p:cNvPr id="15" name="TextBox 14">
            <a:extLst>
              <a:ext uri="{FF2B5EF4-FFF2-40B4-BE49-F238E27FC236}">
                <a16:creationId xmlns:a16="http://schemas.microsoft.com/office/drawing/2014/main" id="{F68B9E2B-4268-369A-D8AA-54570F614B3F}"/>
              </a:ext>
            </a:extLst>
          </p:cNvPr>
          <p:cNvSpPr txBox="1"/>
          <p:nvPr/>
        </p:nvSpPr>
        <p:spPr>
          <a:xfrm>
            <a:off x="827026" y="1614539"/>
            <a:ext cx="9782394" cy="4803879"/>
          </a:xfrm>
          <a:prstGeom prst="rect">
            <a:avLst/>
          </a:prstGeom>
        </p:spPr>
        <p:txBody>
          <a:bodyPr vert="horz" wrap="square" lIns="0" tIns="12700" rIns="0" bIns="0" rtlCol="0">
            <a:spAutoFit/>
          </a:bodyPr>
          <a:lstStyle>
            <a:defPPr>
              <a:defRPr lang="en-US"/>
            </a:defPPr>
            <a:lvl1pPr marL="12700" marR="1464945">
              <a:lnSpc>
                <a:spcPct val="100000"/>
              </a:lnSpc>
              <a:spcBef>
                <a:spcPts val="100"/>
              </a:spcBef>
              <a:defRPr sz="2800" spc="-5">
                <a:solidFill>
                  <a:srgbClr val="0D0D0D"/>
                </a:solidFill>
                <a:latin typeface="Times New Roman" panose="02020603050405020304" pitchFamily="18" charset="0"/>
                <a:cs typeface="Times New Roman" panose="02020603050405020304" pitchFamily="18" charset="0"/>
              </a:defRPr>
            </a:lvl1pPr>
          </a:lstStyle>
          <a:p>
            <a:pPr marL="469900" indent="-457200">
              <a:buFont typeface="Arial" panose="020B0604020202020204" pitchFamily="34" charset="0"/>
              <a:buChar char="•"/>
            </a:pPr>
            <a:r>
              <a:rPr lang="en-US" dirty="0"/>
              <a:t>Analyze employee performance ratings by gender to identify potential disparities.</a:t>
            </a:r>
          </a:p>
          <a:p>
            <a:pPr marL="469900" indent="-457200">
              <a:buFont typeface="Arial" panose="020B0604020202020204" pitchFamily="34" charset="0"/>
              <a:buChar char="•"/>
            </a:pPr>
            <a:r>
              <a:rPr lang="en-US" dirty="0"/>
              <a:t>Investigate the root causes of any identified disparities. </a:t>
            </a:r>
          </a:p>
          <a:p>
            <a:pPr marL="469900" indent="-457200">
              <a:buFont typeface="Arial" panose="020B0604020202020204" pitchFamily="34" charset="0"/>
              <a:buChar char="•"/>
            </a:pPr>
            <a:r>
              <a:rPr lang="en-US" dirty="0"/>
              <a:t>Develop and implement strategies to address disparities and promote gender equality.</a:t>
            </a:r>
          </a:p>
          <a:p>
            <a:pPr marL="469900" indent="-457200">
              <a:buFont typeface="Arial" panose="020B0604020202020204" pitchFamily="34" charset="0"/>
              <a:buChar char="•"/>
            </a:pPr>
            <a:r>
              <a:rPr lang="en-US" dirty="0"/>
              <a:t>Analyze existing employee performance data by gender. Conduct surveys and focus groups to gather additional data.</a:t>
            </a:r>
          </a:p>
          <a:p>
            <a:pPr marL="469900" indent="-457200">
              <a:buFont typeface="Arial" panose="020B0604020202020204" pitchFamily="34" charset="0"/>
              <a:buChar char="•"/>
            </a:pPr>
            <a:r>
              <a:rPr lang="en-US" dirty="0"/>
              <a:t>Identify and address biases in performance evaluations. Develop targeted training programs to promote gender equality.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42064" y="597809"/>
            <a:ext cx="6959565" cy="62837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spcBef>
                <a:spcPts val="100"/>
              </a:spcBef>
            </a:pPr>
            <a:r>
              <a:rPr sz="4000" spc="-5" dirty="0">
                <a:latin typeface="Times New Roman" panose="02020603050405020304" pitchFamily="18" charset="0"/>
                <a:ea typeface="+mn-ea"/>
                <a:cs typeface="Times New Roman" panose="02020603050405020304" pitchFamily="18" charset="0"/>
              </a:rPr>
              <a:t>WHO ARE THE END USERS?</a:t>
            </a:r>
            <a:endParaRPr sz="4000" spc="-5">
              <a:latin typeface="Times New Roman" panose="02020603050405020304" pitchFamily="18" charset="0"/>
              <a:ea typeface="+mn-ea"/>
              <a:cs typeface="Times New Roman" panose="02020603050405020304" pitchFamily="18" charset="0"/>
            </a:endParaRPr>
          </a:p>
        </p:txBody>
      </p:sp>
      <p:sp>
        <p:nvSpPr>
          <p:cNvPr id="6" name="object 6"/>
          <p:cNvSpPr txBox="1"/>
          <p:nvPr/>
        </p:nvSpPr>
        <p:spPr>
          <a:xfrm>
            <a:off x="1173466" y="1683507"/>
            <a:ext cx="7619774" cy="4968027"/>
          </a:xfrm>
          <a:prstGeom prst="rect">
            <a:avLst/>
          </a:prstGeom>
        </p:spPr>
        <p:txBody>
          <a:bodyPr vert="horz" wrap="square" lIns="0" tIns="12700" rIns="0" bIns="0" rtlCol="0">
            <a:spAutoFit/>
          </a:bodyPr>
          <a:lstStyle>
            <a:defPPr>
              <a:defRPr lang="en-US"/>
            </a:defPPr>
            <a:lvl1pPr marL="12700" marR="1464945">
              <a:lnSpc>
                <a:spcPct val="100000"/>
              </a:lnSpc>
              <a:spcBef>
                <a:spcPts val="100"/>
              </a:spcBef>
              <a:defRPr sz="2800" spc="-5">
                <a:solidFill>
                  <a:srgbClr val="0D0D0D"/>
                </a:solidFill>
                <a:latin typeface="Times New Roman" panose="02020603050405020304" pitchFamily="18" charset="0"/>
                <a:cs typeface="Times New Roman" panose="02020603050405020304" pitchFamily="18" charset="0"/>
              </a:defRPr>
            </a:lvl1pPr>
          </a:lstStyle>
          <a:p>
            <a:pPr marL="469900" indent="-457200">
              <a:buFont typeface="Arial" panose="020B0604020202020204" pitchFamily="34" charset="0"/>
              <a:buChar char="•"/>
            </a:pPr>
            <a:r>
              <a:rPr sz="2400" b="1" dirty="0"/>
              <a:t>HUMAN RESOURCE DEPARTMENTS</a:t>
            </a:r>
            <a:endParaRPr lang="en-US" sz="2400" b="1" dirty="0"/>
          </a:p>
          <a:p>
            <a:endParaRPr sz="2400" b="1" dirty="0"/>
          </a:p>
          <a:p>
            <a:pPr marL="469900" indent="-457200">
              <a:buFont typeface="Arial" panose="020B0604020202020204" pitchFamily="34" charset="0"/>
              <a:buChar char="•"/>
            </a:pPr>
            <a:r>
              <a:rPr sz="2400" b="1" dirty="0"/>
              <a:t>MANAGEMENT AND LEADERSHIP</a:t>
            </a:r>
            <a:endParaRPr lang="en-US" sz="2400" b="1" dirty="0"/>
          </a:p>
          <a:p>
            <a:endParaRPr sz="2400" b="1" dirty="0"/>
          </a:p>
          <a:p>
            <a:pPr marL="469900" indent="-457200">
              <a:buFont typeface="Arial" panose="020B0604020202020204" pitchFamily="34" charset="0"/>
              <a:buChar char="•"/>
            </a:pPr>
            <a:r>
              <a:rPr sz="2400" b="1" dirty="0"/>
              <a:t>TEAM LEADERS AND SUPERVISORS</a:t>
            </a:r>
            <a:endParaRPr lang="en-US" sz="2400" b="1" dirty="0"/>
          </a:p>
          <a:p>
            <a:endParaRPr sz="2400" b="1" dirty="0"/>
          </a:p>
          <a:p>
            <a:pPr marL="469900" indent="-457200">
              <a:buFont typeface="Arial" panose="020B0604020202020204" pitchFamily="34" charset="0"/>
              <a:buChar char="•"/>
            </a:pPr>
            <a:r>
              <a:rPr sz="2400" b="1" dirty="0"/>
              <a:t>EMPLOYEES</a:t>
            </a:r>
            <a:endParaRPr lang="en-US" sz="2400" b="1" dirty="0"/>
          </a:p>
          <a:p>
            <a:endParaRPr sz="2400" b="1" dirty="0"/>
          </a:p>
          <a:p>
            <a:pPr marL="469900" indent="-457200">
              <a:buFont typeface="Arial" panose="020B0604020202020204" pitchFamily="34" charset="0"/>
              <a:buChar char="•"/>
            </a:pPr>
            <a:r>
              <a:rPr sz="2400" b="1" dirty="0"/>
              <a:t>EXECUTIVE LEADERSHIP</a:t>
            </a:r>
            <a:endParaRPr lang="en-US" sz="2400" b="1" dirty="0"/>
          </a:p>
          <a:p>
            <a:endParaRPr sz="2400" b="1" dirty="0"/>
          </a:p>
          <a:p>
            <a:pPr marL="469900" indent="-457200">
              <a:buFont typeface="Arial" panose="020B0604020202020204" pitchFamily="34" charset="0"/>
              <a:buChar char="•"/>
            </a:pPr>
            <a:r>
              <a:rPr sz="2400" b="1" dirty="0"/>
              <a:t>BUSINESS ANALYSTS</a:t>
            </a:r>
            <a:endParaRPr lang="en-US" sz="2400" b="1" dirty="0"/>
          </a:p>
          <a:p>
            <a:endParaRPr sz="2400" b="1" dirty="0"/>
          </a:p>
          <a:p>
            <a:pPr marL="469900" indent="-457200">
              <a:buFont typeface="Arial" panose="020B0604020202020204" pitchFamily="34" charset="0"/>
              <a:buChar char="•"/>
            </a:pPr>
            <a:r>
              <a:rPr sz="2400" b="1" dirty="0"/>
              <a:t>RECRUITERS</a:t>
            </a:r>
          </a:p>
        </p:txBody>
      </p:sp>
      <p:sp>
        <p:nvSpPr>
          <p:cNvPr id="8" name="object 8"/>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t>6</a:t>
            </a:fld>
            <a:endParaRPr dirty="0"/>
          </a:p>
        </p:txBody>
      </p:sp>
      <p:pic>
        <p:nvPicPr>
          <p:cNvPr id="2" name="Picture 1">
            <a:extLst>
              <a:ext uri="{FF2B5EF4-FFF2-40B4-BE49-F238E27FC236}">
                <a16:creationId xmlns:a16="http://schemas.microsoft.com/office/drawing/2014/main" id="{27D885E0-ABFE-0A9A-6904-BF060812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629" y="3429000"/>
            <a:ext cx="3126847" cy="3126847"/>
          </a:xfrm>
          <a:prstGeom prst="roundRect">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39594" y="544274"/>
            <a:ext cx="7376311" cy="112082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spcBef>
                <a:spcPts val="100"/>
              </a:spcBef>
            </a:pPr>
            <a:r>
              <a:rPr sz="3600" spc="-5" dirty="0">
                <a:latin typeface="Times New Roman" panose="02020603050405020304" pitchFamily="18" charset="0"/>
                <a:ea typeface="+mn-ea"/>
                <a:cs typeface="Times New Roman" panose="02020603050405020304" pitchFamily="18" charset="0"/>
              </a:rPr>
              <a:t>OUR SOLUTION AND ITS VALUE PROPOSITION</a:t>
            </a:r>
            <a:endParaRPr sz="3600" spc="-5">
              <a:latin typeface="Times New Roman" panose="02020603050405020304" pitchFamily="18" charset="0"/>
              <a:ea typeface="+mn-ea"/>
              <a:cs typeface="Times New Roman" panose="02020603050405020304" pitchFamily="18" charset="0"/>
            </a:endParaRPr>
          </a:p>
        </p:txBody>
      </p:sp>
      <p:pic>
        <p:nvPicPr>
          <p:cNvPr id="7" name="object 7"/>
          <p:cNvPicPr/>
          <p:nvPr/>
        </p:nvPicPr>
        <p:blipFill>
          <a:blip r:embed="rId2" cstate="print"/>
          <a:stretch>
            <a:fillRect/>
          </a:stretch>
        </p:blipFill>
        <p:spPr>
          <a:xfrm>
            <a:off x="1666875" y="6467475"/>
            <a:ext cx="76199" cy="177799"/>
          </a:xfrm>
          <a:prstGeom prst="rect">
            <a:avLst/>
          </a:prstGeom>
        </p:spPr>
      </p:pic>
      <p:sp>
        <p:nvSpPr>
          <p:cNvPr id="8" name="object 8"/>
          <p:cNvSpPr txBox="1"/>
          <p:nvPr/>
        </p:nvSpPr>
        <p:spPr>
          <a:xfrm>
            <a:off x="1228631" y="2594841"/>
            <a:ext cx="7492036" cy="2649443"/>
          </a:xfrm>
          <a:prstGeom prst="rect">
            <a:avLst/>
          </a:prstGeom>
        </p:spPr>
        <p:txBody>
          <a:bodyPr vert="horz" wrap="square" lIns="0" tIns="12700" rIns="0" bIns="0" rtlCol="0">
            <a:spAutoFit/>
          </a:bodyPr>
          <a:lstStyle>
            <a:defPPr>
              <a:defRPr lang="en-US"/>
            </a:defPPr>
            <a:lvl1pPr marL="469900" marR="1464945" indent="-457200">
              <a:lnSpc>
                <a:spcPct val="100000"/>
              </a:lnSpc>
              <a:spcBef>
                <a:spcPts val="100"/>
              </a:spcBef>
              <a:buFont typeface="Arial" panose="020B0604020202020204" pitchFamily="34" charset="0"/>
              <a:buChar char="•"/>
              <a:defRPr sz="2800" b="1" spc="-5">
                <a:solidFill>
                  <a:srgbClr val="0D0D0D"/>
                </a:solidFill>
                <a:latin typeface="Times New Roman" panose="02020603050405020304" pitchFamily="18" charset="0"/>
                <a:cs typeface="Times New Roman" panose="02020603050405020304" pitchFamily="18" charset="0"/>
              </a:defRPr>
            </a:lvl1pPr>
          </a:lstStyle>
          <a:p>
            <a:r>
              <a:rPr dirty="0"/>
              <a:t>FILTERING- REMOVE VALUES</a:t>
            </a:r>
          </a:p>
          <a:p>
            <a:endParaRPr dirty="0"/>
          </a:p>
          <a:p>
            <a:r>
              <a:rPr dirty="0"/>
              <a:t>PIVOT TABLE - SUMMARY OF  EMPLOYEE PERFORMANCE</a:t>
            </a:r>
          </a:p>
          <a:p>
            <a:endParaRPr dirty="0"/>
          </a:p>
          <a:p>
            <a:r>
              <a:rPr dirty="0"/>
              <a:t>BAR DIAGRAM - FINAL REPORT</a:t>
            </a:r>
          </a:p>
        </p:txBody>
      </p:sp>
      <p:sp>
        <p:nvSpPr>
          <p:cNvPr id="9" name="object 9"/>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t>7</a:t>
            </a:fld>
            <a:endParaRPr dirty="0"/>
          </a:p>
        </p:txBody>
      </p:sp>
      <p:pic>
        <p:nvPicPr>
          <p:cNvPr id="4" name="Picture 3">
            <a:extLst>
              <a:ext uri="{FF2B5EF4-FFF2-40B4-BE49-F238E27FC236}">
                <a16:creationId xmlns:a16="http://schemas.microsoft.com/office/drawing/2014/main" id="{C147005B-BEB1-ABF5-DC42-F99032E62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1254" y="4263159"/>
            <a:ext cx="2382115" cy="2382115"/>
          </a:xfrm>
          <a:prstGeom prst="roundRect">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5871" y="477376"/>
            <a:ext cx="4367606" cy="62837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spcBef>
                <a:spcPts val="100"/>
              </a:spcBef>
            </a:pPr>
            <a:r>
              <a:rPr sz="4000" spc="-5" dirty="0">
                <a:latin typeface="Times New Roman" panose="02020603050405020304" pitchFamily="18" charset="0"/>
                <a:ea typeface="+mn-ea"/>
                <a:cs typeface="Times New Roman" panose="02020603050405020304" pitchFamily="18" charset="0"/>
              </a:rPr>
              <a:t>Dataset Description</a:t>
            </a:r>
          </a:p>
        </p:txBody>
      </p:sp>
      <p:sp>
        <p:nvSpPr>
          <p:cNvPr id="7" name="TextBox 6">
            <a:extLst>
              <a:ext uri="{FF2B5EF4-FFF2-40B4-BE49-F238E27FC236}">
                <a16:creationId xmlns:a16="http://schemas.microsoft.com/office/drawing/2014/main" id="{A5E0E6F2-5C4F-6957-49C8-C87402CC1645}"/>
              </a:ext>
            </a:extLst>
          </p:cNvPr>
          <p:cNvSpPr txBox="1"/>
          <p:nvPr/>
        </p:nvSpPr>
        <p:spPr>
          <a:xfrm>
            <a:off x="1032918" y="1400630"/>
            <a:ext cx="10682184" cy="5298886"/>
          </a:xfrm>
          <a:prstGeom prst="rect">
            <a:avLst/>
          </a:prstGeom>
        </p:spPr>
        <p:txBody>
          <a:bodyPr vert="horz" wrap="square" lIns="0" tIns="12700" rIns="0" bIns="0" rtlCol="0">
            <a:spAutoFit/>
          </a:bodyPr>
          <a:lstStyle>
            <a:defPPr>
              <a:defRPr lang="en-US"/>
            </a:defPPr>
            <a:lvl1pPr marL="12700" marR="1464945">
              <a:lnSpc>
                <a:spcPct val="100000"/>
              </a:lnSpc>
              <a:spcBef>
                <a:spcPts val="100"/>
              </a:spcBef>
              <a:defRPr sz="2800" spc="-5">
                <a:solidFill>
                  <a:srgbClr val="0D0D0D"/>
                </a:solidFill>
                <a:latin typeface="Times New Roman" panose="02020603050405020304" pitchFamily="18" charset="0"/>
                <a:cs typeface="Times New Roman" panose="02020603050405020304" pitchFamily="18" charset="0"/>
              </a:defRPr>
            </a:lvl1pPr>
          </a:lstStyle>
          <a:p>
            <a:r>
              <a:rPr lang="en-IN" sz="2400" dirty="0"/>
              <a:t>● EMPLOYEE DATA SET- </a:t>
            </a:r>
            <a:r>
              <a:rPr lang="en-US" sz="2400" dirty="0"/>
              <a:t>NAN MUDHALVAN</a:t>
            </a:r>
            <a:endParaRPr lang="en-IN" sz="2400" dirty="0"/>
          </a:p>
          <a:p>
            <a:r>
              <a:rPr lang="en-IN" sz="2400" dirty="0"/>
              <a:t>● </a:t>
            </a:r>
            <a:r>
              <a:rPr lang="en-US" sz="2400" dirty="0"/>
              <a:t>FEW </a:t>
            </a:r>
            <a:r>
              <a:rPr lang="en-IN" sz="2400" dirty="0"/>
              <a:t>FEATURES IN EXCEL:</a:t>
            </a:r>
          </a:p>
          <a:p>
            <a:r>
              <a:rPr lang="en-IN" sz="2400" dirty="0"/>
              <a:t> </a:t>
            </a:r>
            <a:endParaRPr lang="en-US" sz="2400" dirty="0"/>
          </a:p>
          <a:p>
            <a:r>
              <a:rPr lang="en-US" sz="2400" b="1" dirty="0"/>
              <a:t>Employee ID:</a:t>
            </a:r>
            <a:r>
              <a:rPr lang="en-US" sz="2400" dirty="0"/>
              <a:t> A unique identifier assigned to each employee.</a:t>
            </a:r>
          </a:p>
          <a:p>
            <a:r>
              <a:rPr lang="en-US" sz="2400" b="1" dirty="0"/>
              <a:t>Age:</a:t>
            </a:r>
            <a:r>
              <a:rPr lang="en-US" sz="2400" dirty="0"/>
              <a:t> The age of the employee, ranging from 18 to 60 years.</a:t>
            </a:r>
          </a:p>
          <a:p>
            <a:r>
              <a:rPr lang="en-US" sz="2400" b="1" dirty="0"/>
              <a:t>Gender:</a:t>
            </a:r>
            <a:r>
              <a:rPr lang="en-US" sz="2400" dirty="0"/>
              <a:t> The gender of the employee Years at Company: The number of years the employee has been working at the company.</a:t>
            </a:r>
          </a:p>
          <a:p>
            <a:r>
              <a:rPr lang="en-US" sz="2400" b="1" dirty="0"/>
              <a:t>Job Role:</a:t>
            </a:r>
            <a:r>
              <a:rPr lang="en-US" sz="2400" dirty="0"/>
              <a:t> The department or role the employee works in, encoded into categories such as Finance, Healthcare, Technology, Education, and Media.</a:t>
            </a:r>
          </a:p>
          <a:p>
            <a:r>
              <a:rPr lang="en-US" sz="2400" b="1" dirty="0"/>
              <a:t>Number of Promotions:</a:t>
            </a:r>
            <a:r>
              <a:rPr lang="en-US" sz="2400" dirty="0"/>
              <a:t> The total number of promotions the employee has received.</a:t>
            </a:r>
          </a:p>
          <a:p>
            <a:r>
              <a:rPr lang="en-US" sz="2400" b="1" dirty="0"/>
              <a:t>Distance from Home:</a:t>
            </a:r>
            <a:r>
              <a:rPr lang="en-US" sz="2400" dirty="0"/>
              <a:t> The distance between the employee's home and workplace, in miles.</a:t>
            </a:r>
          </a:p>
          <a:p>
            <a:r>
              <a:rPr lang="en-US" sz="2400" b="1" dirty="0"/>
              <a:t>Job Level: </a:t>
            </a:r>
            <a:r>
              <a:rPr lang="en-US" sz="2400" dirty="0"/>
              <a:t>The job level of the employee: (Entry, Mid, Senior)</a:t>
            </a:r>
            <a:r>
              <a:rPr lang="en-IN" sz="2400"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8769327" y="3603271"/>
            <a:ext cx="2127049" cy="2948298"/>
          </a:xfrm>
          <a:prstGeom prst="roundRect">
            <a:avLst/>
          </a:prstGeom>
          <a:ln w="88900" cap="sq">
            <a:solidFill>
              <a:srgbClr val="FFFFFF"/>
            </a:solidFill>
            <a:miter lim="800000"/>
          </a:ln>
          <a:effectLst>
            <a:outerShdw blurRad="254000" algn="tl" rotWithShape="0">
              <a:srgbClr val="000000">
                <a:alpha val="43000"/>
              </a:srgbClr>
            </a:outerShdw>
          </a:effectLst>
        </p:spPr>
      </p:pic>
      <p:sp>
        <p:nvSpPr>
          <p:cNvPr id="8" name="object 8"/>
          <p:cNvSpPr txBox="1">
            <a:spLocks noGrp="1"/>
          </p:cNvSpPr>
          <p:nvPr>
            <p:ph type="title"/>
          </p:nvPr>
        </p:nvSpPr>
        <p:spPr>
          <a:xfrm>
            <a:off x="461584" y="799506"/>
            <a:ext cx="8029552" cy="62837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spcBef>
                <a:spcPts val="100"/>
              </a:spcBef>
            </a:pPr>
            <a:r>
              <a:rPr sz="4000" spc="-5" dirty="0">
                <a:latin typeface="Times New Roman" panose="02020603050405020304" pitchFamily="18" charset="0"/>
                <a:cs typeface="Times New Roman" panose="02020603050405020304" pitchFamily="18" charset="0"/>
              </a:rPr>
              <a:t>THE "WOW" IN OUR SOLUTION</a:t>
            </a:r>
            <a:endParaRPr sz="4000" spc="-5">
              <a:latin typeface="Times New Roman" panose="02020603050405020304" pitchFamily="18" charset="0"/>
              <a:cs typeface="Times New Roman" panose="02020603050405020304" pitchFamily="18" charset="0"/>
            </a:endParaRPr>
          </a:p>
        </p:txBody>
      </p:sp>
      <p:sp>
        <p:nvSpPr>
          <p:cNvPr id="9" name="object 9"/>
          <p:cNvSpPr txBox="1"/>
          <p:nvPr/>
        </p:nvSpPr>
        <p:spPr>
          <a:xfrm>
            <a:off x="11302617" y="6455049"/>
            <a:ext cx="9906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D936B"/>
                </a:solidFill>
                <a:latin typeface="Trebuchet MS"/>
                <a:cs typeface="Trebuchet MS"/>
              </a:rPr>
              <a:t>9</a:t>
            </a:r>
            <a:endParaRPr sz="1100">
              <a:latin typeface="Trebuchet MS"/>
              <a:cs typeface="Trebuchet MS"/>
            </a:endParaRPr>
          </a:p>
        </p:txBody>
      </p:sp>
      <p:sp>
        <p:nvSpPr>
          <p:cNvPr id="10" name="object 10"/>
          <p:cNvSpPr txBox="1"/>
          <p:nvPr/>
        </p:nvSpPr>
        <p:spPr>
          <a:xfrm>
            <a:off x="1014640" y="2022738"/>
            <a:ext cx="7875361" cy="3054682"/>
          </a:xfrm>
          <a:prstGeom prst="rect">
            <a:avLst/>
          </a:prstGeom>
        </p:spPr>
        <p:txBody>
          <a:bodyPr vert="horz" wrap="square" lIns="0" tIns="12700" rIns="0" bIns="0" rtlCol="0">
            <a:spAutoFit/>
          </a:bodyPr>
          <a:lstStyle>
            <a:defPPr>
              <a:defRPr lang="en-US"/>
            </a:defPPr>
            <a:lvl1pPr marL="469900" marR="1464945" indent="-457200">
              <a:lnSpc>
                <a:spcPct val="100000"/>
              </a:lnSpc>
              <a:spcBef>
                <a:spcPts val="100"/>
              </a:spcBef>
              <a:buFont typeface="Arial" panose="020B0604020202020204" pitchFamily="34" charset="0"/>
              <a:buChar char="•"/>
              <a:defRPr sz="2800" spc="-5">
                <a:solidFill>
                  <a:srgbClr val="0D0D0D"/>
                </a:solidFill>
                <a:latin typeface="Times New Roman" panose="02020603050405020304" pitchFamily="18" charset="0"/>
                <a:cs typeface="Times New Roman" panose="02020603050405020304" pitchFamily="18" charset="0"/>
              </a:defRPr>
            </a:lvl1pPr>
          </a:lstStyle>
          <a:p>
            <a:r>
              <a:rPr dirty="0"/>
              <a:t>Effective data visualization makes it  easier to present complex data in an  engaging and understandable way.</a:t>
            </a:r>
            <a:endParaRPr lang="en-US" dirty="0"/>
          </a:p>
          <a:p>
            <a:pPr marL="12700" indent="0">
              <a:buNone/>
            </a:pPr>
            <a:endParaRPr dirty="0"/>
          </a:p>
          <a:p>
            <a:r>
              <a:rPr dirty="0"/>
              <a:t>Well-presented data can have a  significant impact on decision-makers,  helping to drive change and  innovation.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668</Words>
  <Application>Microsoft Office PowerPoint</Application>
  <PresentationFormat>Widescreen</PresentationFormat>
  <Paragraphs>85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PowerPoint Presentation</vt:lpstr>
      <vt:lpstr>AGENDA</vt:lpstr>
      <vt:lpstr>PROBLEM STATEMENT </vt:lpstr>
      <vt:lpstr>PROJECT OVERVIEW</vt:lpstr>
      <vt:lpstr>WHO ARE THE END USERS?</vt:lpstr>
      <vt:lpstr>OUR SOLUTION AND ITS VALUE PROPOSITION</vt:lpstr>
      <vt:lpstr>Dataset Description</vt:lpstr>
      <vt:lpstr>THE "WOW" IN OUR SOLUTION</vt:lpstr>
      <vt:lpstr>MODELLING</vt:lpstr>
      <vt:lpstr>PowerPoint Presentation</vt:lpstr>
      <vt:lpstr>RESULTS</vt:lpstr>
      <vt:lpstr>2. CHART DIAGRAM</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Employee_Data_Analysis_2</dc:title>
  <dc:creator>K.Bhuvana sundar</dc:creator>
  <cp:lastModifiedBy>Guest User</cp:lastModifiedBy>
  <cp:revision>7</cp:revision>
  <dcterms:created xsi:type="dcterms:W3CDTF">2024-08-24T12:11:44Z</dcterms:created>
  <dcterms:modified xsi:type="dcterms:W3CDTF">2024-08-27T14:23:07Z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