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3"/>
    <p:sldId id="257" r:id="rId4"/>
    <p:sldId id="369" r:id="rId5"/>
    <p:sldId id="370" r:id="rId6"/>
    <p:sldId id="372" r:id="rId7"/>
    <p:sldId id="373" r:id="rId8"/>
    <p:sldId id="374" r:id="rId9"/>
    <p:sldId id="379" r:id="rId10"/>
    <p:sldId id="385" r:id="rId11"/>
    <p:sldId id="386" r:id="rId12"/>
    <p:sldId id="387" r:id="rId13"/>
    <p:sldId id="376" r:id="rId14"/>
    <p:sldId id="375"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dirty="0"/>
              <a:t>Phase-II First Review</a:t>
            </a:r>
            <a:endParaRPr lang="en-US" dirty="0"/>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dirty="0"/>
              <a:t>Phase-II First Review</a:t>
            </a:r>
            <a:endParaRPr lang="en-US" dirty="0"/>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dirty="0"/>
              <a:t>Phase-II First Review</a:t>
            </a:r>
            <a:endParaRPr lang="en-US" dirty="0"/>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566427" y="2890883"/>
            <a:ext cx="11402288"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IN" sz="4000" b="1" dirty="0">
                <a:solidFill>
                  <a:srgbClr val="7030A0"/>
                </a:solidFill>
                <a:latin typeface="Verdana" panose="020B0604030504040204" pitchFamily="34" charset="0"/>
                <a:ea typeface="+mn-ea"/>
                <a:cs typeface="+mn-cs"/>
              </a:rPr>
              <a:t>HEALTHCARE CENTER PERFORMANCE ANALYZER</a:t>
            </a:r>
            <a:endParaRPr lang="en-US" altLang="en-IN" sz="4000" b="1" dirty="0">
              <a:solidFill>
                <a:srgbClr val="7030A0"/>
              </a:solidFill>
              <a:latin typeface="Verdana" panose="020B0604030504040204" pitchFamily="34" charset="0"/>
              <a:ea typeface="+mn-ea"/>
              <a:cs typeface="+mn-cs"/>
            </a:endParaRPr>
          </a:p>
        </p:txBody>
      </p:sp>
      <p:sp>
        <p:nvSpPr>
          <p:cNvPr id="10" name="TextBox 1"/>
          <p:cNvSpPr txBox="1">
            <a:spLocks noChangeArrowheads="1"/>
          </p:cNvSpPr>
          <p:nvPr/>
        </p:nvSpPr>
        <p:spPr bwMode="auto">
          <a:xfrm>
            <a:off x="475615" y="5184140"/>
            <a:ext cx="88646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sz="2400" b="1">
                <a:solidFill>
                  <a:srgbClr val="FF0000"/>
                </a:solidFill>
              </a:rPr>
              <a:t>Dr.T.Kumaragurubaran., M.Tech., Ph.D AP(SG).,</a:t>
            </a:r>
            <a:endParaRPr sz="2400" b="1">
              <a:solidFill>
                <a:srgbClr val="FF0000"/>
              </a:solidFill>
            </a:endParaRPr>
          </a:p>
          <a:p>
            <a:pPr>
              <a:spcBef>
                <a:spcPct val="0"/>
              </a:spcBef>
              <a:buClrTx/>
              <a:buFontTx/>
              <a:buNone/>
            </a:pPr>
            <a:r>
              <a:rPr lang="en-IN" altLang="en-US" sz="2400" b="1" dirty="0">
                <a:solidFill>
                  <a:srgbClr val="FF0000"/>
                </a:solidFill>
              </a:rPr>
              <a:t>Professor</a:t>
            </a:r>
            <a:endParaRPr lang="en-IN" altLang="en-US"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1" name="TextBox 1"/>
          <p:cNvSpPr txBox="1">
            <a:spLocks noChangeArrowheads="1"/>
          </p:cNvSpPr>
          <p:nvPr/>
        </p:nvSpPr>
        <p:spPr bwMode="auto">
          <a:xfrm>
            <a:off x="8871162" y="4639347"/>
            <a:ext cx="4340986"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IN" sz="2400" b="1" dirty="0">
                <a:solidFill>
                  <a:srgbClr val="FF0000"/>
                </a:solidFill>
              </a:rPr>
              <a:t>Bhuvanesh C S</a:t>
            </a:r>
            <a:endParaRPr lang="en-US" altLang="en-IN" sz="2400" b="1" dirty="0">
              <a:solidFill>
                <a:srgbClr val="FF0000"/>
              </a:solidFill>
            </a:endParaRPr>
          </a:p>
          <a:p>
            <a:pPr>
              <a:spcBef>
                <a:spcPct val="0"/>
              </a:spcBef>
              <a:buClrTx/>
              <a:buFontTx/>
              <a:buNone/>
            </a:pPr>
            <a:r>
              <a:rPr lang="en-US" altLang="en-IN" sz="2400" b="1" dirty="0">
                <a:solidFill>
                  <a:srgbClr val="FF0000"/>
                </a:solidFill>
              </a:rPr>
              <a:t>210701042</a:t>
            </a:r>
            <a:endParaRPr lang="en-US" altLang="en-IN" sz="2400" b="1" dirty="0">
              <a:solidFill>
                <a:srgbClr val="FF0000"/>
              </a:solidFill>
            </a:endParaRPr>
          </a:p>
          <a:p>
            <a:pPr>
              <a:spcBef>
                <a:spcPct val="0"/>
              </a:spcBef>
              <a:buClrTx/>
              <a:buNone/>
            </a:pPr>
            <a:r>
              <a:rPr lang="en-US" altLang="en-IN" sz="2400" b="1" dirty="0">
                <a:solidFill>
                  <a:srgbClr val="FF0000"/>
                </a:solidFill>
              </a:rPr>
              <a:t> Easwaran T                     210701058</a:t>
            </a:r>
            <a:endParaRPr lang="en-US" altLang="en-IN" sz="2400" b="1" dirty="0">
              <a:solidFill>
                <a:srgbClr val="FF0000"/>
              </a:solidFill>
            </a:endParaRPr>
          </a:p>
          <a:p>
            <a:pPr>
              <a:spcBef>
                <a:spcPct val="0"/>
              </a:spcBef>
              <a:buClrTx/>
              <a:buFontTx/>
              <a:buNone/>
            </a:pPr>
            <a:endParaRPr lang="en-IN" altLang="en-US" sz="2400" b="1" dirty="0">
              <a:solidFill>
                <a:srgbClr val="FF0000"/>
              </a:solidFill>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endParaRPr lang="en-IN" sz="2800" b="1" dirty="0">
              <a:solidFill>
                <a:srgbClr val="00B050"/>
              </a:solidFill>
              <a:latin typeface="Verdana" panose="020B0604030504040204" pitchFamily="34" charset="0"/>
              <a:ea typeface="+mn-ea"/>
              <a:cs typeface="+mn-cs"/>
            </a:endParaRP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CS19643 – FOUNDATIONS OF MACHINE LEARNING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p:txBody>
          <a:bodyPr/>
          <a:lstStyle/>
          <a:p>
            <a:pPr marL="521335" marR="461010" algn="just">
              <a:lnSpc>
                <a:spcPct val="150000"/>
              </a:lnSpc>
              <a:spcBef>
                <a:spcPts val="1685"/>
              </a:spcBef>
              <a:spcAft>
                <a:spcPts val="0"/>
              </a:spcAft>
            </a:pPr>
            <a:r>
              <a:rPr lang="en-US" sz="2400" b="1" dirty="0">
                <a:effectLst/>
                <a:latin typeface="Times New Roman" panose="02020603050405020304" pitchFamily="18" charset="0"/>
                <a:ea typeface="Times New Roman" panose="02020603050405020304" pitchFamily="18" charset="0"/>
              </a:rPr>
              <a:t>Testing: </a:t>
            </a:r>
            <a:r>
              <a:rPr lang="en-US" sz="2400" dirty="0">
                <a:effectLst/>
                <a:latin typeface="Times New Roman" panose="02020603050405020304" pitchFamily="18" charset="0"/>
                <a:ea typeface="Times New Roman" panose="02020603050405020304" pitchFamily="18" charset="0"/>
              </a:rPr>
              <a:t>The healthcare center performance analyzer project aims to assess and improve operational efficiency and patient care outcomes. By analyzing various metrics such as patient wait times, treatment success rates, and staff productivity, the system provides insights into the healthcare center's performance. Through statistical analysis and visualization tools, it identifies trends, bottlenecks, and areas for improvement. Real-time monitoring capabilities enable timely interventions and adjustments to enhance overall healthcare service delivery.</a:t>
            </a:r>
            <a:endParaRPr lang="en-US" sz="2400" dirty="0">
              <a:effectLst/>
              <a:latin typeface="Times New Roman" panose="02020603050405020304" pitchFamily="18" charset="0"/>
              <a:ea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b="1" dirty="0">
                <a:solidFill>
                  <a:srgbClr val="FF0000"/>
                </a:solidFill>
              </a:rPr>
              <a:t>Output</a:t>
            </a:r>
            <a:endParaRPr lang="en-IN"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103" name="Picture 102"/>
          <p:cNvPicPr/>
          <p:nvPr/>
        </p:nvPicPr>
        <p:blipFill>
          <a:blip r:embed="rId1"/>
          <a:stretch>
            <a:fillRect/>
          </a:stretch>
        </p:blipFill>
        <p:spPr>
          <a:xfrm>
            <a:off x="979170" y="1901190"/>
            <a:ext cx="3423920" cy="3302635"/>
          </a:xfrm>
          <a:prstGeom prst="rect">
            <a:avLst/>
          </a:prstGeom>
          <a:noFill/>
          <a:ln w="9525">
            <a:noFill/>
          </a:ln>
        </p:spPr>
      </p:pic>
      <p:sp>
        <p:nvSpPr>
          <p:cNvPr id="104" name="Text Box 103"/>
          <p:cNvSpPr txBox="1"/>
          <p:nvPr/>
        </p:nvSpPr>
        <p:spPr>
          <a:xfrm>
            <a:off x="1070610" y="5292090"/>
            <a:ext cx="3657600" cy="280035"/>
          </a:xfrm>
          <a:prstGeom prst="rect">
            <a:avLst/>
          </a:prstGeom>
          <a:noFill/>
          <a:ln w="9525">
            <a:noFill/>
          </a:ln>
        </p:spPr>
        <p:txBody>
          <a:bodyPr>
            <a:noAutofit/>
          </a:bodyPr>
          <a:p>
            <a:pPr indent="0" algn="ctr"/>
            <a:r>
              <a:rPr lang="en-US" b="0">
                <a:latin typeface="Times New Roman" panose="02020603050405020304" pitchFamily="18" charset="0"/>
                <a:cs typeface="Times New Roman" panose="02020603050405020304" pitchFamily="18" charset="0"/>
              </a:rPr>
              <a:t>Initial page of the application</a:t>
            </a:r>
            <a:endParaRPr lang="en-US" b="0">
              <a:latin typeface="Times New Roman" panose="02020603050405020304" pitchFamily="18" charset="0"/>
              <a:cs typeface="Times New Roman" panose="02020603050405020304" pitchFamily="18" charset="0"/>
            </a:endParaRPr>
          </a:p>
        </p:txBody>
      </p:sp>
      <p:sp>
        <p:nvSpPr>
          <p:cNvPr id="3" name="Text Box 2"/>
          <p:cNvSpPr txBox="1"/>
          <p:nvPr/>
        </p:nvSpPr>
        <p:spPr>
          <a:xfrm>
            <a:off x="6112510" y="1388110"/>
            <a:ext cx="4637405" cy="299085"/>
          </a:xfrm>
          <a:prstGeom prst="rect">
            <a:avLst/>
          </a:prstGeom>
          <a:noFill/>
          <a:ln w="9525">
            <a:noFill/>
          </a:ln>
        </p:spPr>
        <p:txBody>
          <a:bodyPr>
            <a:noAutofit/>
          </a:bodyPr>
          <a:p>
            <a:pPr indent="0" algn="ctr"/>
            <a:r>
              <a:rPr lang="en-US" b="1">
                <a:latin typeface="Calibri" panose="020F0502020204030204" charset="0"/>
                <a:cs typeface="Calibri" panose="020F0502020204030204" charset="0"/>
              </a:rPr>
              <a:t> </a:t>
            </a:r>
            <a:endParaRPr lang="en-US" b="1">
              <a:latin typeface="Calibri" panose="020F0502020204030204" charset="0"/>
              <a:cs typeface="Calibri" panose="020F0502020204030204" charset="0"/>
            </a:endParaRPr>
          </a:p>
        </p:txBody>
      </p:sp>
      <p:pic>
        <p:nvPicPr>
          <p:cNvPr id="7" name="Picture 6"/>
          <p:cNvPicPr/>
          <p:nvPr/>
        </p:nvPicPr>
        <p:blipFill>
          <a:blip r:embed="rId2"/>
          <a:stretch>
            <a:fillRect/>
          </a:stretch>
        </p:blipFill>
        <p:spPr>
          <a:xfrm>
            <a:off x="6112510" y="1756410"/>
            <a:ext cx="3637915" cy="2767330"/>
          </a:xfrm>
          <a:prstGeom prst="rect">
            <a:avLst/>
          </a:prstGeom>
          <a:noFill/>
          <a:ln w="9525">
            <a:noFill/>
          </a:ln>
        </p:spPr>
      </p:pic>
      <p:sp>
        <p:nvSpPr>
          <p:cNvPr id="105" name="Text Box 104"/>
          <p:cNvSpPr txBox="1"/>
          <p:nvPr/>
        </p:nvSpPr>
        <p:spPr>
          <a:xfrm>
            <a:off x="6112510" y="5162550"/>
            <a:ext cx="4637405" cy="749300"/>
          </a:xfrm>
          <a:prstGeom prst="rect">
            <a:avLst/>
          </a:prstGeom>
          <a:noFill/>
          <a:ln w="9525">
            <a:noFill/>
          </a:ln>
        </p:spPr>
        <p:txBody>
          <a:bodyPr>
            <a:noAutofit/>
          </a:bodyPr>
          <a:p>
            <a:pPr indent="0"/>
            <a:r>
              <a:rPr lang="en-US" b="0">
                <a:latin typeface="Times New Roman" panose="02020603050405020304" pitchFamily="18" charset="0"/>
                <a:cs typeface="Calibri" panose="020F0502020204030204" charset="0"/>
              </a:rPr>
              <a:t> Pie chart Analysis of readmission based on blood type</a:t>
            </a:r>
            <a:endParaRPr lang="en-US" b="0">
              <a:latin typeface="Times New Roman" panose="02020603050405020304" pitchFamily="18"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Output</a:t>
            </a:r>
            <a:endParaRPr lang="en-IN" sz="2800" dirty="0"/>
          </a:p>
        </p:txBody>
      </p:sp>
      <p:sp>
        <p:nvSpPr>
          <p:cNvPr id="3" name="Content Placeholder 2"/>
          <p:cNvSpPr>
            <a:spLocks noGrp="1"/>
          </p:cNvSpPr>
          <p:nvPr>
            <p:ph idx="1"/>
          </p:nvPr>
        </p:nvSpPr>
        <p:spPr>
          <a:xfrm>
            <a:off x="890954" y="172915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a:xfrm>
            <a:off x="755651" y="6498979"/>
            <a:ext cx="2641600" cy="476250"/>
          </a:xfrm>
        </p:spPr>
        <p:txBody>
          <a:bodyPr/>
          <a:lstStyle/>
          <a:p>
            <a:pPr>
              <a:defRPr/>
            </a:pPr>
            <a:endParaRPr lang="en-US" dirty="0"/>
          </a:p>
        </p:txBody>
      </p:sp>
      <p:sp>
        <p:nvSpPr>
          <p:cNvPr id="8" name="Footer Placeholder 7"/>
          <p:cNvSpPr>
            <a:spLocks noGrp="1"/>
          </p:cNvSpPr>
          <p:nvPr>
            <p:ph type="ftr" sz="quarter" idx="11"/>
          </p:nvPr>
        </p:nvSpPr>
        <p:spPr>
          <a:xfrm>
            <a:off x="4165601" y="6405929"/>
            <a:ext cx="3860800" cy="476250"/>
          </a:xfrm>
        </p:spPr>
        <p:txBody>
          <a:bodyPr/>
          <a:lstStyle/>
          <a:p>
            <a:pPr>
              <a:defRPr/>
            </a:pPr>
            <a:r>
              <a:rPr lang="en-US" dirty="0"/>
              <a:t>Department of Computer Science and Engineering</a:t>
            </a:r>
            <a:endParaRPr lang="en-US" dirty="0"/>
          </a:p>
        </p:txBody>
      </p:sp>
      <p:sp>
        <p:nvSpPr>
          <p:cNvPr id="9" name="Slide Number Placeholder 8"/>
          <p:cNvSpPr>
            <a:spLocks noGrp="1"/>
          </p:cNvSpPr>
          <p:nvPr>
            <p:ph type="sldNum" sz="quarter" idx="12"/>
          </p:nvPr>
        </p:nvSpPr>
        <p:spPr>
          <a:xfrm>
            <a:off x="8917354" y="6498979"/>
            <a:ext cx="2641600" cy="476250"/>
          </a:xfrm>
        </p:spPr>
        <p:txBody>
          <a:bodyPr/>
          <a:lstStyle/>
          <a:p>
            <a:pPr>
              <a:defRPr/>
            </a:pPr>
            <a:fld id="{BDC2143B-610F-499C-A392-DFFBE135A7B2}" type="slidenum">
              <a:rPr lang="en-US" altLang="en-US" smtClean="0"/>
            </a:fld>
            <a:endParaRPr lang="en-US" altLang="en-US"/>
          </a:p>
        </p:txBody>
      </p:sp>
      <p:pic>
        <p:nvPicPr>
          <p:cNvPr id="105" name="Picture 104"/>
          <p:cNvPicPr/>
          <p:nvPr/>
        </p:nvPicPr>
        <p:blipFill>
          <a:blip r:embed="rId1"/>
          <a:stretch>
            <a:fillRect/>
          </a:stretch>
        </p:blipFill>
        <p:spPr>
          <a:xfrm>
            <a:off x="890905" y="1851660"/>
            <a:ext cx="3680460" cy="3154680"/>
          </a:xfrm>
          <a:prstGeom prst="rect">
            <a:avLst/>
          </a:prstGeom>
          <a:noFill/>
          <a:ln w="9525">
            <a:noFill/>
          </a:ln>
        </p:spPr>
      </p:pic>
      <p:sp>
        <p:nvSpPr>
          <p:cNvPr id="106" name="Text Box 105"/>
          <p:cNvSpPr txBox="1"/>
          <p:nvPr/>
        </p:nvSpPr>
        <p:spPr>
          <a:xfrm>
            <a:off x="755650" y="5006340"/>
            <a:ext cx="4104005" cy="368300"/>
          </a:xfrm>
          <a:prstGeom prst="rect">
            <a:avLst/>
          </a:prstGeom>
          <a:noFill/>
          <a:ln w="9525">
            <a:noFill/>
          </a:ln>
        </p:spPr>
        <p:txBody>
          <a:bodyPr wrap="square">
            <a:spAutoFit/>
          </a:bodyPr>
          <a:p>
            <a:pPr indent="0" algn="ctr"/>
            <a:r>
              <a:rPr lang="en-US" b="0">
                <a:latin typeface="Times New Roman" panose="02020603050405020304" pitchFamily="18" charset="0"/>
                <a:cs typeface="Times New Roman" panose="02020603050405020304" pitchFamily="18" charset="0"/>
              </a:rPr>
              <a:t>Analysis of different blood group</a:t>
            </a:r>
            <a:endParaRPr lang="en-US" b="0">
              <a:latin typeface="Times New Roman" panose="02020603050405020304" pitchFamily="18" charset="0"/>
              <a:cs typeface="Times New Roman" panose="02020603050405020304" pitchFamily="18" charset="0"/>
            </a:endParaRPr>
          </a:p>
        </p:txBody>
      </p:sp>
      <p:sp>
        <p:nvSpPr>
          <p:cNvPr id="5" name="Text Box 4"/>
          <p:cNvSpPr txBox="1"/>
          <p:nvPr/>
        </p:nvSpPr>
        <p:spPr>
          <a:xfrm>
            <a:off x="5774690" y="1831340"/>
            <a:ext cx="5080000" cy="368300"/>
          </a:xfrm>
          <a:prstGeom prst="rect">
            <a:avLst/>
          </a:prstGeom>
          <a:noFill/>
          <a:ln w="9525">
            <a:noFill/>
          </a:ln>
        </p:spPr>
        <p:txBody>
          <a:bodyPr>
            <a:spAutoFit/>
          </a:bodyPr>
          <a:p>
            <a:pPr indent="0" algn="ctr"/>
            <a:r>
              <a:rPr lang="en-US" b="0">
                <a:latin typeface="Calibri" panose="020F0502020204030204" charset="0"/>
                <a:cs typeface="Calibri" panose="020F0502020204030204" charset="0"/>
              </a:rPr>
              <a:t> </a:t>
            </a:r>
            <a:endParaRPr lang="en-US" b="0">
              <a:latin typeface="Calibri" panose="020F0502020204030204" charset="0"/>
              <a:cs typeface="Calibri" panose="020F0502020204030204" charset="0"/>
            </a:endParaRPr>
          </a:p>
        </p:txBody>
      </p:sp>
      <p:pic>
        <p:nvPicPr>
          <p:cNvPr id="6" name="Picture 5"/>
          <p:cNvPicPr/>
          <p:nvPr/>
        </p:nvPicPr>
        <p:blipFill>
          <a:blip r:embed="rId2"/>
          <a:stretch>
            <a:fillRect/>
          </a:stretch>
        </p:blipFill>
        <p:spPr>
          <a:xfrm>
            <a:off x="5774690" y="2199640"/>
            <a:ext cx="4953000" cy="2194560"/>
          </a:xfrm>
          <a:prstGeom prst="rect">
            <a:avLst/>
          </a:prstGeom>
          <a:noFill/>
          <a:ln w="9525">
            <a:noFill/>
          </a:ln>
        </p:spPr>
      </p:pic>
      <p:sp>
        <p:nvSpPr>
          <p:cNvPr id="107" name="Text Box 106"/>
          <p:cNvSpPr txBox="1"/>
          <p:nvPr/>
        </p:nvSpPr>
        <p:spPr>
          <a:xfrm>
            <a:off x="5774690" y="4394200"/>
            <a:ext cx="5080000" cy="645160"/>
          </a:xfrm>
          <a:prstGeom prst="rect">
            <a:avLst/>
          </a:prstGeom>
          <a:noFill/>
          <a:ln w="9525">
            <a:noFill/>
          </a:ln>
        </p:spPr>
        <p:txBody>
          <a:bodyPr>
            <a:spAutoFit/>
          </a:bodyPr>
          <a:p>
            <a:pPr indent="0" algn="ctr"/>
            <a:r>
              <a:rPr lang="en-US" b="0">
                <a:latin typeface="Times New Roman" panose="02020603050405020304" pitchFamily="18" charset="0"/>
                <a:cs typeface="Times New Roman" panose="02020603050405020304" pitchFamily="18" charset="0"/>
              </a:rPr>
              <a:t>Summary stating the highest percent of readmission</a:t>
            </a:r>
            <a:endParaRPr lang="en-US" b="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solidFill>
                  <a:srgbClr val="FF0000"/>
                </a:solidFill>
              </a:rPr>
              <a:t>Conclusion</a:t>
            </a:r>
            <a:endParaRPr lang="en-IN" sz="2800" dirty="0"/>
          </a:p>
        </p:txBody>
      </p:sp>
      <p:sp>
        <p:nvSpPr>
          <p:cNvPr id="3" name="Content Placeholder 2"/>
          <p:cNvSpPr>
            <a:spLocks noGrp="1"/>
          </p:cNvSpPr>
          <p:nvPr>
            <p:ph idx="1"/>
          </p:nvPr>
        </p:nvSpPr>
        <p:spPr>
          <a:xfrm>
            <a:off x="812800" y="1606795"/>
            <a:ext cx="10668000" cy="4267200"/>
          </a:xfrm>
        </p:spPr>
        <p:txBody>
          <a:bodyPr/>
          <a:lstStyle/>
          <a:p>
            <a:pPr marL="43815" marR="457835" indent="0" algn="just">
              <a:lnSpc>
                <a:spcPct val="150000"/>
              </a:lnSpc>
              <a:spcBef>
                <a:spcPts val="350"/>
              </a:spcBef>
              <a:spcAft>
                <a:spcPts val="0"/>
              </a:spcAft>
              <a:buNone/>
            </a:pPr>
            <a:r>
              <a:rPr lang="en-US" sz="2000">
                <a:effectLst/>
                <a:latin typeface="Times New Roman" panose="02020603050405020304" pitchFamily="18" charset="0"/>
                <a:ea typeface="Times New Roman" panose="02020603050405020304" pitchFamily="18" charset="0"/>
              </a:rPr>
              <a:t>     In conclusion, the project represents a significant step forward in leveraging data analytics to address critical issues in healthcare, particularly concerning patient readmission rates. By focusing on blood group data as a primary parameter, the platform provides healthcare practitioners with valuable insights into factors influencing patient outcomes. Through intuitive visualizations and robust analytics, users can quickly identify trends and patterns, enabling proactive interventions to improve patient care quality and reduce readmission rates.     The user experience is designed with usability and efficiency in mind, ensuring that healthcare professionals can easily navigate the platform and derive actionable insights from the data presented. </a:t>
            </a:r>
            <a:endParaRPr lang="en-US" sz="200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a:xfrm>
            <a:off x="762000" y="1587782"/>
            <a:ext cx="10668000" cy="4267200"/>
          </a:xfrm>
        </p:spPr>
        <p:txBody>
          <a:bodyPr/>
          <a:lstStyle/>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1. Flask Framework for Python Developer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2. Data Analytics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3. Data Visualization Using Python (Book)</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4. https://www.ncbi.nlm.nih.gov/</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5. https://www.safetyandquality.gov.au/</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6. https://www.covetus.com/blog/</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7. https://www.nhsinform.scot/campaigns/health-and-social-care-standards/</a:t>
            </a:r>
            <a:endParaRPr lang="en-US" sz="1800" dirty="0">
              <a:effectLst/>
              <a:latin typeface="Times New Roman" panose="02020603050405020304" pitchFamily="18" charset="0"/>
              <a:ea typeface="Times New Roman" panose="02020603050405020304" pitchFamily="18" charset="0"/>
            </a:endParaRPr>
          </a:p>
          <a:p>
            <a:pPr marL="1143000" marR="764540" lvl="2" indent="-228600">
              <a:lnSpc>
                <a:spcPct val="150000"/>
              </a:lnSpc>
              <a:spcAft>
                <a:spcPts val="0"/>
              </a:spcAft>
              <a:buSzPts val="1400"/>
              <a:buFont typeface="Times New Roman" panose="02020603050405020304" pitchFamily="18" charset="0"/>
              <a:buAutoNum type="arabicPeriod"/>
              <a:tabLst>
                <a:tab pos="563880" algn="l"/>
              </a:tabLst>
            </a:pPr>
            <a:r>
              <a:rPr lang="en-US" sz="1800" dirty="0">
                <a:effectLst/>
                <a:latin typeface="Times New Roman" panose="02020603050405020304" pitchFamily="18" charset="0"/>
                <a:ea typeface="Times New Roman" panose="02020603050405020304" pitchFamily="18" charset="0"/>
              </a:rPr>
              <a:t>8. https://analytics.google.com/analytics/academy/</a:t>
            </a:r>
            <a:endParaRPr lang="en-US" sz="18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a:xfrm>
            <a:off x="9176871" y="6553199"/>
            <a:ext cx="2641600" cy="476250"/>
          </a:xfrm>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6" name="Date Placeholder 5"/>
          <p:cNvSpPr>
            <a:spLocks noGrp="1"/>
          </p:cNvSpPr>
          <p:nvPr>
            <p:ph type="dt" sz="half" idx="10"/>
          </p:nvPr>
        </p:nvSpPr>
        <p:spPr/>
        <p:txBody>
          <a:bodyPr/>
          <a:lstStyle/>
          <a:p>
            <a:pPr>
              <a:defRPr/>
            </a:pPr>
            <a:endParaRPr lang="en-US" dirty="0"/>
          </a:p>
        </p:txBody>
      </p:sp>
      <p:sp>
        <p:nvSpPr>
          <p:cNvPr id="7" name="Footer Placeholder 6"/>
          <p:cNvSpPr>
            <a:spLocks noGrp="1"/>
          </p:cNvSpPr>
          <p:nvPr>
            <p:ph type="ftr" sz="quarter" idx="11"/>
          </p:nvPr>
        </p:nvSpPr>
        <p:spPr/>
        <p:txBody>
          <a:bodyPr/>
          <a:lstStyle/>
          <a:p>
            <a:pPr>
              <a:defRPr/>
            </a:pPr>
            <a:r>
              <a:rPr lang="en-US"/>
              <a:t>Department of Computer Science and Engineering</a:t>
            </a:r>
            <a:endParaRPr lang="en-US"/>
          </a:p>
        </p:txBody>
      </p:sp>
      <p:sp>
        <p:nvSpPr>
          <p:cNvPr id="8" name="Slide Number Placeholder 7"/>
          <p:cNvSpPr>
            <a:spLocks noGrp="1"/>
          </p:cNvSpPr>
          <p:nvPr>
            <p:ph type="sldNum" sz="quarter" idx="12"/>
          </p:nvPr>
        </p:nvSpPr>
        <p:spPr/>
        <p:txBody>
          <a:bodyPr/>
          <a:lstStyle/>
          <a:p>
            <a:pPr>
              <a:defRPr/>
            </a:pPr>
            <a:fld id="{F583B680-F650-469F-A231-392F163461F6}"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A</a:t>
            </a:r>
            <a:r>
              <a:rPr lang="en-IN" sz="3200" b="1" dirty="0" err="1">
                <a:solidFill>
                  <a:srgbClr val="FF0000"/>
                </a:solidFill>
              </a:rPr>
              <a:t>bstract</a:t>
            </a:r>
            <a:endParaRPr lang="en-IN" sz="2800" dirty="0"/>
          </a:p>
        </p:txBody>
      </p:sp>
      <p:sp>
        <p:nvSpPr>
          <p:cNvPr id="3" name="Content Placeholder 2"/>
          <p:cNvSpPr>
            <a:spLocks noGrp="1"/>
          </p:cNvSpPr>
          <p:nvPr>
            <p:ph idx="1"/>
          </p:nvPr>
        </p:nvSpPr>
        <p:spPr>
          <a:xfrm>
            <a:off x="766233" y="1901456"/>
            <a:ext cx="10668000" cy="4267200"/>
          </a:xfrm>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Healthcare is vital, and minimizing human error in patient care is crucial. To address this, we're developing a web-based analysis application to compare patients' preoperative and post-operative data, predicting the effectiveness of hospital decisions. This smart tool will help hospitals utilize their data better, guiding doctors and staff to improve patient care. By providing accurate predictions on surgery outcomes based on surgeon experience and patient test data, the tool aids in making informed decisions. This innovation aims to enhance healthcare efficiency and safety, ensuring better decision-making and improved patient outcomes. Ultimately, it helps hospitals identify safe and effective treatment methods, leading to higher standards of care.</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a:t>
            </a:r>
            <a:r>
              <a:rPr lang="en-IN" sz="3200" b="1" dirty="0" err="1">
                <a:solidFill>
                  <a:srgbClr val="FF0000"/>
                </a:solidFill>
              </a:rPr>
              <a:t>xisting</a:t>
            </a:r>
            <a:r>
              <a:rPr lang="en-IN" sz="3200" b="1" dirty="0">
                <a:solidFill>
                  <a:srgbClr val="FF0000"/>
                </a:solidFill>
              </a:rPr>
              <a:t> System</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effectLst/>
                <a:latin typeface="Times New Roman" panose="02020603050405020304" pitchFamily="18" charset="0"/>
                <a:ea typeface="Times New Roman" panose="02020603050405020304" pitchFamily="18" charset="0"/>
              </a:rPr>
              <a:t>The existing healthcare system struggles with managing complex, large volumes of patient data and making timely, accurate decisions. Manual processes often lead to errors and incorrect insights. Data from various sources, like diagnostic tests and medical records, are stored in silos, complicating analysis. This hampers professionals' ability to recognize patterns and trends. The lack of interaction between systems causes delays in accessing relevant patient data, impacting timely treatment. Without robust data analytics, decisions rely heavily on judgment, which doesn't always account for complexities. Manual reviews are prone to errors, risking patient safety and reducing treatment efficiency. This segmented data management and limited analytical capability underscore the need for innovative solutions to streamline data integration, enhance analytics, and support better decision-making across care centers.</a:t>
            </a:r>
            <a:endParaRPr lang="en-US" sz="2400" dirty="0">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P</a:t>
            </a:r>
            <a:r>
              <a:rPr lang="en-IN" sz="3200" b="1" dirty="0" err="1">
                <a:solidFill>
                  <a:srgbClr val="FF0000"/>
                </a:solidFill>
              </a:rPr>
              <a:t>roposed</a:t>
            </a:r>
            <a:r>
              <a:rPr lang="en-IN" sz="3200" b="1" dirty="0">
                <a:solidFill>
                  <a:srgbClr val="FF0000"/>
                </a:solidFill>
              </a:rPr>
              <a:t> System</a:t>
            </a:r>
            <a:endParaRPr lang="en-IN" sz="2800" dirty="0"/>
          </a:p>
        </p:txBody>
      </p:sp>
      <p:sp>
        <p:nvSpPr>
          <p:cNvPr id="3" name="Content Placeholder 2"/>
          <p:cNvSpPr>
            <a:spLocks noGrp="1"/>
          </p:cNvSpPr>
          <p:nvPr>
            <p:ph idx="1"/>
          </p:nvPr>
        </p:nvSpPr>
        <p:spPr>
          <a:xfrm>
            <a:off x="812800" y="1723105"/>
            <a:ext cx="105664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defRPr/>
            </a:pPr>
            <a:r>
              <a:rPr lang="en-US" sz="2400" dirty="0">
                <a:solidFill>
                  <a:srgbClr val="242424"/>
                </a:solidFill>
                <a:effectLst/>
                <a:latin typeface="Times New Roman" panose="02020603050405020304" pitchFamily="18" charset="0"/>
                <a:ea typeface="Times New Roman" panose="02020603050405020304" pitchFamily="18" charset="0"/>
              </a:rPr>
              <a:t>The proposed system revolutionizes healthcare delivery by leveraging technology for better patient care management. It addresses current challenges with a comprehensive, data-driven approach. A web-based analysis application uses predictive analytics on extensive datasets, providing valuable insights into patient status, outcomes, and risks. Key features include real-time monitoring for timely decisions, advanced machine learning algorithms to predict outcomes, and seamless data exchange with existing health records. This integration enhances data sharing and collaboration among care teams. Additionally, it streamlines administrative procedures, enabling data-driven decisions to improve efficiency and resource utilization, ultimately empowering healthcare professionals with informed decision-making.</a:t>
            </a:r>
            <a:endParaRPr lang="en-US" sz="2400" dirty="0">
              <a:solidFill>
                <a:srgbClr val="242424"/>
              </a:solidFill>
              <a:effectLst/>
              <a:latin typeface="Times New Roman" panose="02020603050405020304" pitchFamily="18" charset="0"/>
              <a:ea typeface="Times New Roman" panose="02020603050405020304" pitchFamily="18" charset="0"/>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pic>
        <p:nvPicPr>
          <p:cNvPr id="4" name="Picture 3"/>
          <p:cNvPicPr>
            <a:picLocks noChangeAspect="1"/>
          </p:cNvPicPr>
          <p:nvPr/>
        </p:nvPicPr>
        <p:blipFill>
          <a:blip r:embed="rId1"/>
          <a:stretch>
            <a:fillRect/>
          </a:stretch>
        </p:blipFill>
        <p:spPr>
          <a:xfrm>
            <a:off x="2475230" y="1752600"/>
            <a:ext cx="7228205" cy="4130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a:xfrm>
            <a:off x="766233" y="2060944"/>
            <a:ext cx="10668000" cy="4267200"/>
          </a:xfrm>
        </p:spPr>
        <p:txBody>
          <a:bodyPr/>
          <a:lstStyle/>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Creation of Dataset</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Creating Prediction and Analysis Machine Learning model</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Connecting with the Server</a:t>
            </a:r>
            <a:endPar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Testing</a:t>
            </a:r>
            <a:endParaRPr 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a:t>
            </a:r>
            <a:endParaRPr lang="en-IN" sz="2800" dirty="0"/>
          </a:p>
        </p:txBody>
      </p:sp>
      <p:sp>
        <p:nvSpPr>
          <p:cNvPr id="3" name="Content Placeholder 2"/>
          <p:cNvSpPr>
            <a:spLocks noGrp="1"/>
          </p:cNvSpPr>
          <p:nvPr>
            <p:ph idx="1"/>
          </p:nvPr>
        </p:nvSpPr>
        <p:spPr/>
        <p:txBody>
          <a:bodyPr/>
          <a:lstStyle/>
          <a:p>
            <a:pPr marL="423545" marR="74295" algn="just">
              <a:lnSpc>
                <a:spcPct val="150000"/>
              </a:lnSpc>
              <a:spcBef>
                <a:spcPts val="5"/>
              </a:spcBef>
              <a:spcAft>
                <a:spcPts val="0"/>
              </a:spcAft>
            </a:pPr>
            <a:r>
              <a:rPr kumimoji="0" lang="en-US" altLang="en-US"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Creation of Dataset</a:t>
            </a:r>
            <a:r>
              <a:rPr kumimoji="0" lang="en-US" altLang="en-US" sz="2800" b="0" i="0" u="none" strike="noStrike" kern="0" cap="none" spc="0" normalizeH="0" baseline="0" noProof="0" dirty="0">
                <a:ln>
                  <a:noFill/>
                </a:ln>
                <a:solidFill>
                  <a:srgbClr val="000000"/>
                </a:solidFill>
                <a:effectLst/>
                <a:uLnTx/>
                <a:uFillTx/>
                <a:latin typeface="Roboto"/>
                <a:cs typeface="Times New Roman" panose="02020603050405020304" pitchFamily="18" charset="0"/>
              </a:rPr>
              <a:t>: </a:t>
            </a:r>
            <a:r>
              <a:rPr kumimoji="0" lang="en-US" altLang="en-US" sz="2400" b="0" i="0" u="none" strike="noStrike" kern="0" cap="none" spc="0" normalizeH="0" baseline="0" noProof="0" dirty="0">
                <a:ln>
                  <a:noFill/>
                </a:ln>
                <a:solidFill>
                  <a:srgbClr val="000000"/>
                </a:solidFill>
                <a:effectLst/>
                <a:uLnTx/>
                <a:uFillTx/>
                <a:latin typeface="Roboto"/>
                <a:cs typeface="Times New Roman" panose="02020603050405020304" pitchFamily="18" charset="0"/>
              </a:rPr>
              <a:t>Creating</a:t>
            </a:r>
            <a:r>
              <a:rPr lang="en-US" sz="2400" dirty="0">
                <a:effectLst/>
                <a:latin typeface="Times New Roman" panose="02020603050405020304" pitchFamily="18" charset="0"/>
                <a:ea typeface="Times New Roman" panose="02020603050405020304" pitchFamily="18" charset="0"/>
              </a:rPr>
              <a:t> healthcare dataset involves defining objectives, collecting data from various sources, cleaning it by removing duplicates and handling missing values, and standardizing formats. The data is then integrated and transformed, ensuring consistency. Finally, feature engineering is performed to create new, useful variables for analysis and predictive modeling.</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a:t>Department of Computer Science and Engineering</a:t>
            </a:r>
            <a:endParaRPr lang="en-US"/>
          </a:p>
        </p:txBody>
      </p:sp>
      <p:sp>
        <p:nvSpPr>
          <p:cNvPr id="9" name="Slide Number Placeholder 8"/>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b="1" dirty="0">
              <a:solidFill>
                <a:srgbClr val="FF0000"/>
              </a:solidFill>
            </a:endParaRPr>
          </a:p>
        </p:txBody>
      </p:sp>
      <p:sp>
        <p:nvSpPr>
          <p:cNvPr id="3" name="Content Placeholder 2"/>
          <p:cNvSpPr>
            <a:spLocks noGrp="1"/>
          </p:cNvSpPr>
          <p:nvPr>
            <p:ph idx="1"/>
          </p:nvPr>
        </p:nvSpPr>
        <p:spPr/>
        <p:txBody>
          <a:bodyPr/>
          <a:lstStyle/>
          <a:p>
            <a:pPr marL="335280" marR="459740" algn="just">
              <a:lnSpc>
                <a:spcPct val="150000"/>
              </a:lnSpc>
              <a:spcBef>
                <a:spcPts val="560"/>
              </a:spcBef>
              <a:spcAft>
                <a:spcPts val="0"/>
              </a:spcAft>
            </a:pPr>
            <a:r>
              <a:rPr lang="en-US" altLang="en-IN"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Creating Prediction and Analysis Machine Learning model: </a:t>
            </a:r>
            <a:r>
              <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After creating the healthcare database through the dataset it is important to create model for prediction and analysis.  The analysis model was created for different parameters like blood group, bmp and so on.  Also the prediction for the healthcare success rate was also produced and analyzed very carefully.  Hence by this way creating prediction and analysis was done</a:t>
            </a: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0" marR="459740" indent="0" algn="just">
              <a:lnSpc>
                <a:spcPct val="150000"/>
              </a:lnSpc>
              <a:spcBef>
                <a:spcPts val="560"/>
              </a:spcBef>
              <a:spcAft>
                <a:spcPts val="0"/>
              </a:spcAft>
              <a:buNone/>
            </a:pPr>
            <a:endParaRPr lang="en-US" altLang="en-IN"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Functional Description of Module</a:t>
            </a:r>
            <a:endParaRPr lang="en-IN" dirty="0"/>
          </a:p>
        </p:txBody>
      </p:sp>
      <p:sp>
        <p:nvSpPr>
          <p:cNvPr id="3" name="Content Placeholder 2"/>
          <p:cNvSpPr>
            <a:spLocks noGrp="1"/>
          </p:cNvSpPr>
          <p:nvPr>
            <p:ph idx="1"/>
          </p:nvPr>
        </p:nvSpPr>
        <p:spPr>
          <a:xfrm>
            <a:off x="881381" y="1749425"/>
            <a:ext cx="10668000" cy="4267200"/>
          </a:xfrm>
        </p:spPr>
        <p:txBody>
          <a:bodyPr/>
          <a:lstStyle/>
          <a:p>
            <a:pPr marL="0" indent="0" algn="just">
              <a:lnSpc>
                <a:spcPct val="150000"/>
              </a:lnSpc>
              <a:buNone/>
            </a:pPr>
            <a:r>
              <a:rPr lang="en-US" altLang="en-IN" sz="2400" b="1" dirty="0">
                <a:latin typeface="Times New Roman" panose="02020603050405020304" pitchFamily="18" charset="0"/>
                <a:cs typeface="Times New Roman" panose="02020603050405020304" pitchFamily="18" charset="0"/>
              </a:rPr>
              <a:t>Connecting with Servers: </a:t>
            </a:r>
            <a:r>
              <a:rPr lang="en-US" altLang="en-IN" sz="2400" dirty="0">
                <a:latin typeface="Times New Roman" panose="02020603050405020304" pitchFamily="18" charset="0"/>
                <a:cs typeface="Times New Roman" panose="02020603050405020304" pitchFamily="18" charset="0"/>
              </a:rPr>
              <a:t>As we are planning it as a system based working application it temporarily needs a server to run and do the prediction and analysis.  So once the server is started it will automatically connects with the model and database.Connecting to a server involves establishing a secure connection using protocols like SSH for remote access. Ensure proper authentication using credentials or keys. Once connected, you can interact with the server's resources and manage files, databases, and applications remotely. To connect with a server, use tools like SSH or VPN for secure access. </a:t>
            </a:r>
            <a:endParaRPr lang="en-US" alt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smtClean="0"/>
            </a:fld>
            <a:endParaRPr lang="en-US" alt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7003</Words>
  <Application>WPS Presentation</Application>
  <PresentationFormat>Widescreen</PresentationFormat>
  <Paragraphs>151</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Verdana</vt:lpstr>
      <vt:lpstr>Times New Roman</vt:lpstr>
      <vt:lpstr>Verdana</vt:lpstr>
      <vt:lpstr>Roboto</vt:lpstr>
      <vt:lpstr>Calibri</vt:lpstr>
      <vt:lpstr>Microsoft YaHei</vt:lpstr>
      <vt:lpstr>Arial Unicode MS</vt:lpstr>
      <vt:lpstr>Profile</vt:lpstr>
      <vt:lpstr>PowerPoint 演示文稿</vt:lpstr>
      <vt:lpstr>Abstract</vt:lpstr>
      <vt:lpstr>Existing System</vt:lpstr>
      <vt:lpstr>Proposed System</vt:lpstr>
      <vt:lpstr>System Architecture</vt:lpstr>
      <vt:lpstr>List of Modules</vt:lpstr>
      <vt:lpstr>Functional Description for each modules</vt:lpstr>
      <vt:lpstr>Functional Description of Module</vt:lpstr>
      <vt:lpstr>Functional Description of Module</vt:lpstr>
      <vt:lpstr>Functional Description of Module</vt:lpstr>
      <vt:lpstr>Output</vt:lpstr>
      <vt:lpstr>Output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bhuva</cp:lastModifiedBy>
  <cp:revision>13</cp:revision>
  <dcterms:created xsi:type="dcterms:W3CDTF">2023-08-03T04:32:00Z</dcterms:created>
  <dcterms:modified xsi:type="dcterms:W3CDTF">2024-05-18T03:10:11Z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733BE9908D4C4D6CB9DDA4273F02A236_13</vt:lpwstr>
  </property>
  <property fmtid="{D5CDD505-2E9C-101B-9397-08002B2CF9AE}" pid="3" name="KSOProductBuildVer">
    <vt:lpwstr>1033-12.2.0.16909</vt:lpwstr>
  </property>
</Properties>
</file>