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2b165f608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2b165f60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2b165f60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2b165f60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2b165f60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2b165f60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2b165f60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a2b165f60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a2b165f60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a2b165f60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2b165f60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a2b165f60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a2b165f608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a2b165f60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2b165f608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2b165f60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a2b165f608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a2b165f60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a2b165f608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a2b165f60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a2b165f608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a2b165f60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26f750fa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26f750f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2b165f60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2b165f60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26f750fa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26f750fa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26f750fa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26f750fa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26f750fa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26f750fa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26f750fa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26f750fa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2b165f60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2b165f60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2b165f60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2b165f60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2b165f60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2b165f60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90926"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Algerian"/>
                <a:ea typeface="Algerian"/>
                <a:cs typeface="Algerian"/>
                <a:sym typeface="Algerian"/>
              </a:rPr>
              <a:t>TWITTER TWEET SPAM CLASSIFICATION</a:t>
            </a:r>
            <a:endParaRPr dirty="0">
              <a:latin typeface="Algerian"/>
              <a:ea typeface="Algerian"/>
              <a:cs typeface="Algerian"/>
              <a:sym typeface="Algerian"/>
            </a:endParaRPr>
          </a:p>
        </p:txBody>
      </p:sp>
      <p:sp>
        <p:nvSpPr>
          <p:cNvPr id="55" name="Google Shape;55;p13"/>
          <p:cNvSpPr txBox="1">
            <a:spLocks noGrp="1"/>
          </p:cNvSpPr>
          <p:nvPr>
            <p:ph type="subTitle" idx="1"/>
          </p:nvPr>
        </p:nvSpPr>
        <p:spPr>
          <a:xfrm>
            <a:off x="4711500" y="3492425"/>
            <a:ext cx="4120800" cy="138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770"/>
              <a:buNone/>
            </a:pPr>
            <a:r>
              <a:rPr lang="en" sz="1560">
                <a:latin typeface="Times New Roman"/>
                <a:ea typeface="Times New Roman"/>
                <a:cs typeface="Times New Roman"/>
                <a:sym typeface="Times New Roman"/>
              </a:rPr>
              <a:t>Team Members:</a:t>
            </a:r>
            <a:endParaRPr sz="1560">
              <a:latin typeface="Times New Roman"/>
              <a:ea typeface="Times New Roman"/>
              <a:cs typeface="Times New Roman"/>
              <a:sym typeface="Times New Roman"/>
            </a:endParaRPr>
          </a:p>
          <a:p>
            <a:pPr marL="0" lvl="0" indent="0" algn="ctr" rtl="0">
              <a:spcBef>
                <a:spcPts val="0"/>
              </a:spcBef>
              <a:spcAft>
                <a:spcPts val="0"/>
              </a:spcAft>
              <a:buSzPts val="770"/>
              <a:buNone/>
            </a:pPr>
            <a:r>
              <a:rPr lang="en" sz="1560">
                <a:latin typeface="Times New Roman"/>
                <a:ea typeface="Times New Roman"/>
                <a:cs typeface="Times New Roman"/>
                <a:sym typeface="Times New Roman"/>
              </a:rPr>
              <a:t>Harshini Badam(Z1948598) </a:t>
            </a:r>
            <a:endParaRPr sz="1560">
              <a:latin typeface="Times New Roman"/>
              <a:ea typeface="Times New Roman"/>
              <a:cs typeface="Times New Roman"/>
              <a:sym typeface="Times New Roman"/>
            </a:endParaRPr>
          </a:p>
          <a:p>
            <a:pPr marL="0" lvl="0" indent="0" algn="ctr" rtl="0">
              <a:spcBef>
                <a:spcPts val="0"/>
              </a:spcBef>
              <a:spcAft>
                <a:spcPts val="0"/>
              </a:spcAft>
              <a:buSzPts val="770"/>
              <a:buNone/>
            </a:pPr>
            <a:r>
              <a:rPr lang="en" sz="1560">
                <a:latin typeface="Times New Roman"/>
                <a:ea typeface="Times New Roman"/>
                <a:cs typeface="Times New Roman"/>
                <a:sym typeface="Times New Roman"/>
              </a:rPr>
              <a:t>Sai Sathwik Vattikuti(Z1946894)</a:t>
            </a:r>
            <a:endParaRPr sz="1560">
              <a:latin typeface="Times New Roman"/>
              <a:ea typeface="Times New Roman"/>
              <a:cs typeface="Times New Roman"/>
              <a:sym typeface="Times New Roman"/>
            </a:endParaRPr>
          </a:p>
          <a:p>
            <a:pPr marL="0" lvl="0" indent="0" algn="l" rtl="0">
              <a:spcBef>
                <a:spcPts val="0"/>
              </a:spcBef>
              <a:spcAft>
                <a:spcPts val="0"/>
              </a:spcAft>
              <a:buSzPts val="770"/>
              <a:buNone/>
            </a:pPr>
            <a:r>
              <a:rPr lang="en" sz="1560">
                <a:latin typeface="Times New Roman"/>
                <a:ea typeface="Times New Roman"/>
                <a:cs typeface="Times New Roman"/>
                <a:sym typeface="Times New Roman"/>
              </a:rPr>
              <a:t>           Mandhakini Nallapaneni(Z1981418) </a:t>
            </a:r>
            <a:endParaRPr sz="156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BI-DIRECTIONAL LSTM</a:t>
            </a:r>
            <a:endParaRPr>
              <a:latin typeface="Times New Roman"/>
              <a:ea typeface="Times New Roman"/>
              <a:cs typeface="Times New Roman"/>
              <a:sym typeface="Times New Roman"/>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582" algn="l" rtl="0">
              <a:lnSpc>
                <a:spcPct val="105000"/>
              </a:lnSpc>
              <a:spcBef>
                <a:spcPts val="0"/>
              </a:spcBef>
              <a:spcAft>
                <a:spcPts val="0"/>
              </a:spcAft>
              <a:buSzPts val="1795"/>
              <a:buFont typeface="Times New Roman"/>
              <a:buChar char="●"/>
            </a:pPr>
            <a:r>
              <a:rPr lang="en" sz="1795">
                <a:latin typeface="Times New Roman"/>
                <a:ea typeface="Times New Roman"/>
                <a:cs typeface="Times New Roman"/>
                <a:sym typeface="Times New Roman"/>
              </a:rPr>
              <a:t>A Bi-directional LSTM a powerful tool for modeling the sequential dependencies,  which contains two LSTM layers, one for processing input in forward direction and the other for processing in the backward direction.</a:t>
            </a:r>
            <a:endParaRPr sz="1795">
              <a:latin typeface="Times New Roman"/>
              <a:ea typeface="Times New Roman"/>
              <a:cs typeface="Times New Roman"/>
              <a:sym typeface="Times New Roman"/>
            </a:endParaRPr>
          </a:p>
          <a:p>
            <a:pPr marL="457200" lvl="0" indent="-342582" algn="l" rtl="0">
              <a:lnSpc>
                <a:spcPct val="105000"/>
              </a:lnSpc>
              <a:spcBef>
                <a:spcPts val="0"/>
              </a:spcBef>
              <a:spcAft>
                <a:spcPts val="0"/>
              </a:spcAft>
              <a:buSzPts val="1795"/>
              <a:buFont typeface="Times New Roman"/>
              <a:buChar char="●"/>
            </a:pPr>
            <a:r>
              <a:rPr lang="en" sz="1795">
                <a:latin typeface="Times New Roman"/>
                <a:ea typeface="Times New Roman"/>
                <a:cs typeface="Times New Roman"/>
                <a:sym typeface="Times New Roman"/>
              </a:rPr>
              <a:t>With this approach by processing data in both directions, the model will be able to better understand the relationship between sequences. </a:t>
            </a:r>
            <a:endParaRPr sz="1795">
              <a:latin typeface="Times New Roman"/>
              <a:ea typeface="Times New Roman"/>
              <a:cs typeface="Times New Roman"/>
              <a:sym typeface="Times New Roman"/>
            </a:endParaRPr>
          </a:p>
          <a:p>
            <a:pPr marL="457200" lvl="0" indent="0" algn="l" rtl="0">
              <a:lnSpc>
                <a:spcPct val="105000"/>
              </a:lnSpc>
              <a:spcBef>
                <a:spcPts val="1200"/>
              </a:spcBef>
              <a:spcAft>
                <a:spcPts val="0"/>
              </a:spcAft>
              <a:buSzPts val="852"/>
              <a:buNone/>
            </a:pPr>
            <a:endParaRPr sz="1795">
              <a:latin typeface="Times New Roman"/>
              <a:ea typeface="Times New Roman"/>
              <a:cs typeface="Times New Roman"/>
              <a:sym typeface="Times New Roman"/>
            </a:endParaRPr>
          </a:p>
          <a:p>
            <a:pPr marL="0" lvl="0" indent="0" algn="l" rtl="0">
              <a:lnSpc>
                <a:spcPct val="105000"/>
              </a:lnSpc>
              <a:spcBef>
                <a:spcPts val="1200"/>
              </a:spcBef>
              <a:spcAft>
                <a:spcPts val="0"/>
              </a:spcAft>
              <a:buSzPts val="852"/>
              <a:buNone/>
            </a:pPr>
            <a:endParaRPr sz="1795">
              <a:latin typeface="Times New Roman"/>
              <a:ea typeface="Times New Roman"/>
              <a:cs typeface="Times New Roman"/>
              <a:sym typeface="Times New Roman"/>
            </a:endParaRPr>
          </a:p>
          <a:p>
            <a:pPr marL="0" lvl="0" indent="0" algn="l" rtl="0">
              <a:lnSpc>
                <a:spcPct val="105000"/>
              </a:lnSpc>
              <a:spcBef>
                <a:spcPts val="1200"/>
              </a:spcBef>
              <a:spcAft>
                <a:spcPts val="0"/>
              </a:spcAft>
              <a:buSzPts val="852"/>
              <a:buNone/>
            </a:pPr>
            <a:endParaRPr sz="1795">
              <a:latin typeface="Times New Roman"/>
              <a:ea typeface="Times New Roman"/>
              <a:cs typeface="Times New Roman"/>
              <a:sym typeface="Times New Roman"/>
            </a:endParaRPr>
          </a:p>
          <a:p>
            <a:pPr marL="0" lvl="0" indent="0" algn="l" rtl="0">
              <a:lnSpc>
                <a:spcPct val="105000"/>
              </a:lnSpc>
              <a:spcBef>
                <a:spcPts val="1200"/>
              </a:spcBef>
              <a:spcAft>
                <a:spcPts val="0"/>
              </a:spcAft>
              <a:buSzPts val="852"/>
              <a:buNone/>
            </a:pPr>
            <a:endParaRPr sz="1795">
              <a:latin typeface="Times New Roman"/>
              <a:ea typeface="Times New Roman"/>
              <a:cs typeface="Times New Roman"/>
              <a:sym typeface="Times New Roman"/>
            </a:endParaRPr>
          </a:p>
          <a:p>
            <a:pPr marL="0" lvl="0" indent="0" algn="l" rtl="0">
              <a:lnSpc>
                <a:spcPct val="105000"/>
              </a:lnSpc>
              <a:spcBef>
                <a:spcPts val="1200"/>
              </a:spcBef>
              <a:spcAft>
                <a:spcPts val="0"/>
              </a:spcAft>
              <a:buSzPts val="852"/>
              <a:buNone/>
            </a:pPr>
            <a:endParaRPr sz="1795">
              <a:latin typeface="Times New Roman"/>
              <a:ea typeface="Times New Roman"/>
              <a:cs typeface="Times New Roman"/>
              <a:sym typeface="Times New Roman"/>
            </a:endParaRPr>
          </a:p>
          <a:p>
            <a:pPr marL="0" lvl="0" indent="0" algn="l" rtl="0">
              <a:lnSpc>
                <a:spcPct val="105000"/>
              </a:lnSpc>
              <a:spcBef>
                <a:spcPts val="1200"/>
              </a:spcBef>
              <a:spcAft>
                <a:spcPts val="1200"/>
              </a:spcAft>
              <a:buSzPts val="852"/>
              <a:buNone/>
            </a:pPr>
            <a:endParaRPr sz="1795">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765650" y="858776"/>
            <a:ext cx="7779701" cy="320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258100" y="246350"/>
            <a:ext cx="5165175" cy="2001300"/>
          </a:xfrm>
          <a:prstGeom prst="rect">
            <a:avLst/>
          </a:prstGeom>
          <a:noFill/>
          <a:ln>
            <a:noFill/>
          </a:ln>
        </p:spPr>
      </p:pic>
      <p:pic>
        <p:nvPicPr>
          <p:cNvPr id="119" name="Google Shape;119;p24"/>
          <p:cNvPicPr preferRelativeResize="0"/>
          <p:nvPr/>
        </p:nvPicPr>
        <p:blipFill>
          <a:blip r:embed="rId4">
            <a:alphaModFix/>
          </a:blip>
          <a:stretch>
            <a:fillRect/>
          </a:stretch>
        </p:blipFill>
        <p:spPr>
          <a:xfrm>
            <a:off x="3901075" y="2296050"/>
            <a:ext cx="4496549" cy="2648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LARGE LANGUAGE MODEL(LLM)</a:t>
            </a:r>
            <a:endParaRPr/>
          </a:p>
        </p:txBody>
      </p:sp>
      <p:sp>
        <p:nvSpPr>
          <p:cNvPr id="125" name="Google Shape;12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343741"/>
              </a:buClr>
              <a:buSzPts val="1800"/>
              <a:buChar char="●"/>
            </a:pPr>
            <a:r>
              <a:rPr lang="en" sz="1200" b="1">
                <a:solidFill>
                  <a:srgbClr val="343741"/>
                </a:solidFill>
                <a:highlight>
                  <a:srgbClr val="FFFFFF"/>
                </a:highlight>
              </a:rPr>
              <a:t> </a:t>
            </a:r>
            <a:r>
              <a:rPr lang="en">
                <a:solidFill>
                  <a:srgbClr val="343741"/>
                </a:solidFill>
                <a:highlight>
                  <a:srgbClr val="FFFFFF"/>
                </a:highlight>
                <a:latin typeface="Times New Roman"/>
                <a:ea typeface="Times New Roman"/>
                <a:cs typeface="Times New Roman"/>
                <a:sym typeface="Times New Roman"/>
              </a:rPr>
              <a:t>LLM is a deep learning algorithm which can perform a variety of natural language processing tasks.</a:t>
            </a:r>
            <a:endParaRPr>
              <a:solidFill>
                <a:srgbClr val="343741"/>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343741"/>
              </a:buClr>
              <a:buSzPts val="1800"/>
              <a:buFont typeface="Times New Roman"/>
              <a:buChar char="●"/>
            </a:pPr>
            <a:r>
              <a:rPr lang="en">
                <a:solidFill>
                  <a:srgbClr val="343741"/>
                </a:solidFill>
                <a:highlight>
                  <a:srgbClr val="FFFFFF"/>
                </a:highlight>
                <a:latin typeface="Times New Roman"/>
                <a:ea typeface="Times New Roman"/>
                <a:cs typeface="Times New Roman"/>
                <a:sym typeface="Times New Roman"/>
              </a:rPr>
              <a:t>It analyzes vast amounts of data by learning the patterns and connections between words and phrases. </a:t>
            </a:r>
            <a:endParaRPr>
              <a:solidFill>
                <a:srgbClr val="343741"/>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343741"/>
              </a:buClr>
              <a:buSzPts val="1800"/>
              <a:buFont typeface="Times New Roman"/>
              <a:buChar char="●"/>
            </a:pPr>
            <a:r>
              <a:rPr lang="en">
                <a:solidFill>
                  <a:srgbClr val="343741"/>
                </a:solidFill>
                <a:highlight>
                  <a:srgbClr val="FFFFFF"/>
                </a:highlight>
                <a:latin typeface="Times New Roman"/>
                <a:ea typeface="Times New Roman"/>
                <a:cs typeface="Times New Roman"/>
                <a:sym typeface="Times New Roman"/>
              </a:rPr>
              <a:t>One of the example for LLM is Open AI’s GPT-3(Generative pre-trained transformer 3) which is highly effective for handling sequential data like language.</a:t>
            </a:r>
            <a:endParaRPr>
              <a:solidFill>
                <a:srgbClr val="343741"/>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a:solidFill>
                <a:srgbClr val="34374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solidFill>
                <a:srgbClr val="343741"/>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a:solidFill>
                <a:srgbClr val="34374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ZERO-SHOT LEARNING</a:t>
            </a:r>
            <a:endParaRPr/>
          </a:p>
        </p:txBody>
      </p:sp>
      <p:pic>
        <p:nvPicPr>
          <p:cNvPr id="131" name="Google Shape;131;p26"/>
          <p:cNvPicPr preferRelativeResize="0"/>
          <p:nvPr/>
        </p:nvPicPr>
        <p:blipFill>
          <a:blip r:embed="rId3">
            <a:alphaModFix/>
          </a:blip>
          <a:stretch>
            <a:fillRect/>
          </a:stretch>
        </p:blipFill>
        <p:spPr>
          <a:xfrm>
            <a:off x="1951875" y="1871825"/>
            <a:ext cx="5084601" cy="153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ONE-SHOT LEARNING</a:t>
            </a:r>
            <a:endParaRPr/>
          </a:p>
        </p:txBody>
      </p:sp>
      <p:pic>
        <p:nvPicPr>
          <p:cNvPr id="137" name="Google Shape;137;p27"/>
          <p:cNvPicPr preferRelativeResize="0"/>
          <p:nvPr/>
        </p:nvPicPr>
        <p:blipFill>
          <a:blip r:embed="rId3">
            <a:alphaModFix/>
          </a:blip>
          <a:stretch>
            <a:fillRect/>
          </a:stretch>
        </p:blipFill>
        <p:spPr>
          <a:xfrm>
            <a:off x="2185649" y="1390399"/>
            <a:ext cx="4276149" cy="2513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FEW-SHOT LEARNING</a:t>
            </a:r>
            <a:endParaRPr/>
          </a:p>
        </p:txBody>
      </p:sp>
      <p:pic>
        <p:nvPicPr>
          <p:cNvPr id="143" name="Google Shape;143;p28"/>
          <p:cNvPicPr preferRelativeResize="0"/>
          <p:nvPr/>
        </p:nvPicPr>
        <p:blipFill>
          <a:blip r:embed="rId3">
            <a:alphaModFix/>
          </a:blip>
          <a:stretch>
            <a:fillRect/>
          </a:stretch>
        </p:blipFill>
        <p:spPr>
          <a:xfrm>
            <a:off x="1562000" y="1707450"/>
            <a:ext cx="5815024" cy="216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body" idx="1"/>
          </p:nvPr>
        </p:nvSpPr>
        <p:spPr>
          <a:xfrm>
            <a:off x="311700" y="263050"/>
            <a:ext cx="8520600" cy="430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52%, 52% and 51% are the respective accuracies for  zero-shot, one-shot and few-shot learning.</a:t>
            </a:r>
            <a:endParaRPr/>
          </a:p>
          <a:p>
            <a:pPr marL="0" lvl="0" indent="0" algn="l" rtl="0">
              <a:spcBef>
                <a:spcPts val="1200"/>
              </a:spcBef>
              <a:spcAft>
                <a:spcPts val="1200"/>
              </a:spcAft>
              <a:buNone/>
            </a:pPr>
            <a:endParaRPr/>
          </a:p>
        </p:txBody>
      </p:sp>
      <p:pic>
        <p:nvPicPr>
          <p:cNvPr id="149" name="Google Shape;149;p29"/>
          <p:cNvPicPr preferRelativeResize="0"/>
          <p:nvPr/>
        </p:nvPicPr>
        <p:blipFill>
          <a:blip r:embed="rId3">
            <a:alphaModFix/>
          </a:blip>
          <a:stretch>
            <a:fillRect/>
          </a:stretch>
        </p:blipFill>
        <p:spPr>
          <a:xfrm>
            <a:off x="1479288" y="1456100"/>
            <a:ext cx="6185425" cy="2729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INTEGRATING LSTM WITH LLM</a:t>
            </a:r>
            <a:endParaRPr>
              <a:latin typeface="Times New Roman"/>
              <a:ea typeface="Times New Roman"/>
              <a:cs typeface="Times New Roman"/>
              <a:sym typeface="Times New Roman"/>
            </a:endParaRPr>
          </a:p>
        </p:txBody>
      </p:sp>
      <p:sp>
        <p:nvSpPr>
          <p:cNvPr id="155" name="Google Shape;15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LSTM was more accurate in predicting the output label and LLM was more accurate in giving the correct explanation.</a:t>
            </a:r>
            <a:endParaRPr dirty="0"/>
          </a:p>
          <a:p>
            <a:pPr marL="0" lvl="0" indent="0" algn="l" rtl="0">
              <a:spcBef>
                <a:spcPts val="1200"/>
              </a:spcBef>
              <a:spcAft>
                <a:spcPts val="0"/>
              </a:spcAft>
              <a:buNone/>
            </a:pPr>
            <a:r>
              <a:rPr lang="en" dirty="0"/>
              <a:t>We tried integrating both the models to improve the overall performance.</a:t>
            </a:r>
            <a:endParaRPr dirty="0"/>
          </a:p>
          <a:p>
            <a:pPr marL="0" lvl="0" indent="0" algn="l" rtl="0">
              <a:spcBef>
                <a:spcPts val="1200"/>
              </a:spcBef>
              <a:spcAft>
                <a:spcPts val="12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31"/>
          <p:cNvPicPr preferRelativeResize="0"/>
          <p:nvPr/>
        </p:nvPicPr>
        <p:blipFill>
          <a:blip r:embed="rId3">
            <a:alphaModFix/>
          </a:blip>
          <a:stretch>
            <a:fillRect/>
          </a:stretch>
        </p:blipFill>
        <p:spPr>
          <a:xfrm>
            <a:off x="1021400" y="598650"/>
            <a:ext cx="7231975" cy="377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Social network platforms like Twitter, Facebook and instagram have a rapid growth in the industry, sharing various types of content.</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Twitter has become one of the most popular microblogging platforms, where users post messages which is referred mostly as tweet.</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Spammers take advantage of the implicit trust relationships among users to achieve malicious purposes. </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Consequently, numerous academics, as well as Twitter, have recommended different methods of spam detection to make twitter a spam-free platform. </a:t>
            </a:r>
            <a:endParaRPr dirty="0">
              <a:latin typeface="Times New Roman"/>
              <a:ea typeface="Times New Roman"/>
              <a:cs typeface="Times New Roman"/>
              <a:sym typeface="Times New Roman"/>
            </a:endParaRPr>
          </a:p>
          <a:p>
            <a:pPr marL="0" lvl="0" indent="0" algn="l" rtl="0">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32"/>
          <p:cNvPicPr preferRelativeResize="0"/>
          <p:nvPr/>
        </p:nvPicPr>
        <p:blipFill>
          <a:blip r:embed="rId3">
            <a:alphaModFix/>
          </a:blip>
          <a:stretch>
            <a:fillRect/>
          </a:stretch>
        </p:blipFill>
        <p:spPr>
          <a:xfrm>
            <a:off x="1009675" y="284600"/>
            <a:ext cx="6602225" cy="2287150"/>
          </a:xfrm>
          <a:prstGeom prst="rect">
            <a:avLst/>
          </a:prstGeom>
          <a:noFill/>
          <a:ln>
            <a:noFill/>
          </a:ln>
        </p:spPr>
      </p:pic>
      <p:pic>
        <p:nvPicPr>
          <p:cNvPr id="166" name="Google Shape;166;p32"/>
          <p:cNvPicPr preferRelativeResize="0"/>
          <p:nvPr/>
        </p:nvPicPr>
        <p:blipFill>
          <a:blip r:embed="rId4">
            <a:alphaModFix/>
          </a:blip>
          <a:stretch>
            <a:fillRect/>
          </a:stretch>
        </p:blipFill>
        <p:spPr>
          <a:xfrm>
            <a:off x="1111023" y="2738446"/>
            <a:ext cx="6388275" cy="2156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itchFamily="82" charset="0"/>
              </a:rPr>
              <a:t>THANK YOU</a:t>
            </a:r>
            <a:endParaRPr lang="en-US"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SET</a:t>
            </a:r>
            <a:endParaRPr/>
          </a:p>
        </p:txBody>
      </p:sp>
      <p:sp>
        <p:nvSpPr>
          <p:cNvPr id="67" name="Google Shape;67;p15"/>
          <p:cNvSpPr txBox="1">
            <a:spLocks noGrp="1"/>
          </p:cNvSpPr>
          <p:nvPr>
            <p:ph type="body" idx="1"/>
          </p:nvPr>
        </p:nvSpPr>
        <p:spPr>
          <a:xfrm>
            <a:off x="260700" y="932400"/>
            <a:ext cx="8571600" cy="36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35"/>
              <a:buNone/>
            </a:pPr>
            <a:r>
              <a:rPr lang="en" sz="1829" dirty="0">
                <a:latin typeface="Times New Roman"/>
                <a:ea typeface="Times New Roman"/>
                <a:cs typeface="Times New Roman"/>
                <a:sym typeface="Times New Roman"/>
              </a:rPr>
              <a:t>In this project we have considered a dataset from kaggle to perform the analysis. </a:t>
            </a:r>
            <a:endParaRPr sz="1829" dirty="0">
              <a:latin typeface="Times New Roman"/>
              <a:ea typeface="Times New Roman"/>
              <a:cs typeface="Times New Roman"/>
              <a:sym typeface="Times New Roman"/>
            </a:endParaRPr>
          </a:p>
          <a:p>
            <a:pPr marL="0" lvl="0" indent="0" algn="l" rtl="0">
              <a:spcBef>
                <a:spcPts val="1200"/>
              </a:spcBef>
              <a:spcAft>
                <a:spcPts val="0"/>
              </a:spcAft>
              <a:buSzPts val="935"/>
              <a:buNone/>
            </a:pPr>
            <a:r>
              <a:rPr lang="en" sz="1829" dirty="0">
                <a:latin typeface="Times New Roman"/>
                <a:ea typeface="Times New Roman"/>
                <a:cs typeface="Times New Roman"/>
                <a:sym typeface="Times New Roman"/>
              </a:rPr>
              <a:t>The attributes of the dataset are :</a:t>
            </a:r>
            <a:endParaRPr sz="1829" dirty="0">
              <a:latin typeface="Times New Roman"/>
              <a:ea typeface="Times New Roman"/>
              <a:cs typeface="Times New Roman"/>
              <a:sym typeface="Times New Roman"/>
            </a:endParaRPr>
          </a:p>
          <a:p>
            <a:pPr marL="0" lvl="0" indent="0" algn="l" rtl="0">
              <a:spcBef>
                <a:spcPts val="1200"/>
              </a:spcBef>
              <a:spcAft>
                <a:spcPts val="0"/>
              </a:spcAft>
              <a:buSzPts val="935"/>
              <a:buNone/>
            </a:pPr>
            <a:r>
              <a:rPr lang="en" sz="1829" dirty="0">
                <a:latin typeface="Times New Roman"/>
                <a:ea typeface="Times New Roman"/>
                <a:cs typeface="Times New Roman"/>
                <a:sym typeface="Times New Roman"/>
              </a:rPr>
              <a:t>Tweet - Text that was tweeted by the users</a:t>
            </a:r>
            <a:endParaRPr sz="1829" dirty="0">
              <a:latin typeface="Times New Roman"/>
              <a:ea typeface="Times New Roman"/>
              <a:cs typeface="Times New Roman"/>
              <a:sym typeface="Times New Roman"/>
            </a:endParaRPr>
          </a:p>
          <a:p>
            <a:pPr marL="0" lvl="0" indent="0" algn="l" rtl="0">
              <a:spcBef>
                <a:spcPts val="1200"/>
              </a:spcBef>
              <a:spcAft>
                <a:spcPts val="0"/>
              </a:spcAft>
              <a:buSzPts val="935"/>
              <a:buNone/>
            </a:pPr>
            <a:r>
              <a:rPr lang="en" sz="1829" dirty="0">
                <a:latin typeface="Times New Roman"/>
                <a:ea typeface="Times New Roman"/>
                <a:cs typeface="Times New Roman"/>
                <a:sym typeface="Times New Roman"/>
              </a:rPr>
              <a:t>following - Number of people the account that tweeted is following </a:t>
            </a:r>
            <a:endParaRPr sz="1829" dirty="0">
              <a:latin typeface="Times New Roman"/>
              <a:ea typeface="Times New Roman"/>
              <a:cs typeface="Times New Roman"/>
              <a:sym typeface="Times New Roman"/>
            </a:endParaRPr>
          </a:p>
          <a:p>
            <a:pPr marL="0" lvl="0" indent="0" algn="l" rtl="0">
              <a:spcBef>
                <a:spcPts val="1200"/>
              </a:spcBef>
              <a:spcAft>
                <a:spcPts val="0"/>
              </a:spcAft>
              <a:buSzPts val="935"/>
              <a:buNone/>
            </a:pPr>
            <a:r>
              <a:rPr lang="en" sz="1829" dirty="0">
                <a:latin typeface="Times New Roman"/>
                <a:ea typeface="Times New Roman"/>
                <a:cs typeface="Times New Roman"/>
                <a:sym typeface="Times New Roman"/>
              </a:rPr>
              <a:t>followers – Number of people following the account that tweeted</a:t>
            </a:r>
            <a:endParaRPr sz="1829" dirty="0">
              <a:latin typeface="Times New Roman"/>
              <a:ea typeface="Times New Roman"/>
              <a:cs typeface="Times New Roman"/>
              <a:sym typeface="Times New Roman"/>
            </a:endParaRPr>
          </a:p>
          <a:p>
            <a:pPr marL="0" lvl="0" indent="0" algn="l" rtl="0">
              <a:spcBef>
                <a:spcPts val="1200"/>
              </a:spcBef>
              <a:spcAft>
                <a:spcPts val="0"/>
              </a:spcAft>
              <a:buSzPts val="935"/>
              <a:buNone/>
            </a:pPr>
            <a:r>
              <a:rPr lang="en" sz="1829" dirty="0">
                <a:latin typeface="Times New Roman"/>
                <a:ea typeface="Times New Roman"/>
                <a:cs typeface="Times New Roman"/>
                <a:sym typeface="Times New Roman"/>
              </a:rPr>
              <a:t>actions – Total Number of favorites, replies and retweets of said tweet </a:t>
            </a:r>
            <a:endParaRPr sz="1829" dirty="0">
              <a:latin typeface="Times New Roman"/>
              <a:ea typeface="Times New Roman"/>
              <a:cs typeface="Times New Roman"/>
              <a:sym typeface="Times New Roman"/>
            </a:endParaRPr>
          </a:p>
          <a:p>
            <a:pPr marL="0" lvl="0" indent="0" algn="l" rtl="0">
              <a:spcBef>
                <a:spcPts val="1200"/>
              </a:spcBef>
              <a:spcAft>
                <a:spcPts val="0"/>
              </a:spcAft>
              <a:buSzPts val="935"/>
              <a:buNone/>
            </a:pPr>
            <a:r>
              <a:rPr lang="en" sz="1829" dirty="0">
                <a:latin typeface="Times New Roman"/>
                <a:ea typeface="Times New Roman"/>
                <a:cs typeface="Times New Roman"/>
                <a:sym typeface="Times New Roman"/>
              </a:rPr>
              <a:t>is_retweet – if 0 its not retweet, if 1 it is a retweet location – self written location provided by the user</a:t>
            </a:r>
            <a:endParaRPr sz="1829" dirty="0">
              <a:latin typeface="Times New Roman"/>
              <a:ea typeface="Times New Roman"/>
              <a:cs typeface="Times New Roman"/>
              <a:sym typeface="Times New Roman"/>
            </a:endParaRPr>
          </a:p>
          <a:p>
            <a:pPr marL="0" lvl="0" indent="0" algn="l" rtl="0">
              <a:spcBef>
                <a:spcPts val="1200"/>
              </a:spcBef>
              <a:spcAft>
                <a:spcPts val="1200"/>
              </a:spcAft>
              <a:buSzPts val="935"/>
              <a:buNone/>
            </a:pPr>
            <a:r>
              <a:rPr lang="en" sz="1829" dirty="0">
                <a:latin typeface="Times New Roman"/>
                <a:ea typeface="Times New Roman"/>
                <a:cs typeface="Times New Roman"/>
                <a:sym typeface="Times New Roman"/>
              </a:rPr>
              <a:t>Type – Either Quality or spam</a:t>
            </a:r>
            <a:endParaRPr sz="1829"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010775" y="1390400"/>
            <a:ext cx="7264249" cy="2195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APPROACHES </a:t>
            </a:r>
            <a:endParaRPr>
              <a:latin typeface="Times New Roman"/>
              <a:ea typeface="Times New Roman"/>
              <a:cs typeface="Times New Roman"/>
              <a:sym typeface="Times New Roman"/>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LSTM and BI-LSTM</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Large Language Models (LLM)</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Integrating </a:t>
            </a:r>
            <a:r>
              <a:rPr lang="en" dirty="0" smtClean="0">
                <a:latin typeface="Times New Roman"/>
                <a:ea typeface="Times New Roman"/>
                <a:cs typeface="Times New Roman"/>
                <a:sym typeface="Times New Roman"/>
              </a:rPr>
              <a:t>LSTM with LLM</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DEEP LEARNING MODELS</a:t>
            </a:r>
            <a:endParaRPr>
              <a:latin typeface="Times New Roman"/>
              <a:ea typeface="Times New Roman"/>
              <a:cs typeface="Times New Roman"/>
              <a:sym typeface="Times New Roman"/>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Deep learning models are built with ability to understand the sentence semantics to make predictions on the data.</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As the meaning of the text is taken into account, the model will be able to make more accurate predictions if it is aware of the sentence's semantics.</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From the numerous algorithms, we are considering LSTM model for our purpose as understanding the context is important.</a:t>
            </a:r>
            <a:endParaRPr dirty="0">
              <a:latin typeface="Times New Roman"/>
              <a:ea typeface="Times New Roman"/>
              <a:cs typeface="Times New Roman"/>
              <a:sym typeface="Times New Roman"/>
            </a:endParaRPr>
          </a:p>
          <a:p>
            <a:pPr marL="457200" lvl="0" indent="0" algn="l" rtl="0">
              <a:spcBef>
                <a:spcPts val="1200"/>
              </a:spcBef>
              <a:spcAft>
                <a:spcPts val="0"/>
              </a:spcAft>
              <a:buNone/>
            </a:pPr>
            <a:endParaRPr dirty="0">
              <a:latin typeface="Times New Roman"/>
              <a:ea typeface="Times New Roman"/>
              <a:cs typeface="Times New Roman"/>
              <a:sym typeface="Times New Roman"/>
            </a:endParaRPr>
          </a:p>
          <a:p>
            <a:pPr marL="457200" lvl="0" indent="0" algn="l" rtl="0">
              <a:spcBef>
                <a:spcPts val="1200"/>
              </a:spcBef>
              <a:spcAft>
                <a:spcPts val="0"/>
              </a:spcAft>
              <a:buNone/>
            </a:pPr>
            <a:endParaRPr dirty="0">
              <a:latin typeface="Times New Roman"/>
              <a:ea typeface="Times New Roman"/>
              <a:cs typeface="Times New Roman"/>
              <a:sym typeface="Times New Roman"/>
            </a:endParaRPr>
          </a:p>
          <a:p>
            <a:pPr marL="457200" lvl="0" indent="0" algn="l" rtl="0">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LSTM - LONG SHORT TERM MEMORY</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4805" algn="l" rtl="0">
              <a:lnSpc>
                <a:spcPct val="95000"/>
              </a:lnSpc>
              <a:spcBef>
                <a:spcPts val="0"/>
              </a:spcBef>
              <a:spcAft>
                <a:spcPts val="0"/>
              </a:spcAft>
              <a:buSzPts val="1830"/>
              <a:buFont typeface="Times New Roman"/>
              <a:buChar char="●"/>
            </a:pPr>
            <a:r>
              <a:rPr lang="en" sz="1829" dirty="0">
                <a:latin typeface="Times New Roman"/>
                <a:ea typeface="Times New Roman"/>
                <a:cs typeface="Times New Roman"/>
                <a:sym typeface="Times New Roman"/>
              </a:rPr>
              <a:t>LSTM is a type of Recurrent neural network(RNN) which is specifically designed to handle sequential data, such as speech, text and timeseries data.</a:t>
            </a:r>
            <a:endParaRPr sz="1829" dirty="0">
              <a:latin typeface="Times New Roman"/>
              <a:ea typeface="Times New Roman"/>
              <a:cs typeface="Times New Roman"/>
              <a:sym typeface="Times New Roman"/>
            </a:endParaRPr>
          </a:p>
          <a:p>
            <a:pPr marL="457200" lvl="0" indent="-344805" algn="l" rtl="0">
              <a:lnSpc>
                <a:spcPct val="95000"/>
              </a:lnSpc>
              <a:spcBef>
                <a:spcPts val="0"/>
              </a:spcBef>
              <a:spcAft>
                <a:spcPts val="0"/>
              </a:spcAft>
              <a:buSzPts val="1830"/>
              <a:buFont typeface="Times New Roman"/>
              <a:buChar char="●"/>
            </a:pPr>
            <a:r>
              <a:rPr lang="en" sz="1829" dirty="0">
                <a:latin typeface="Times New Roman"/>
                <a:ea typeface="Times New Roman"/>
                <a:cs typeface="Times New Roman"/>
                <a:sym typeface="Times New Roman"/>
              </a:rPr>
              <a:t>It selectively retain or discard information as it flows through the network, which allows them to learn long term dependencies. </a:t>
            </a:r>
            <a:endParaRPr sz="1829" dirty="0">
              <a:latin typeface="Times New Roman"/>
              <a:ea typeface="Times New Roman"/>
              <a:cs typeface="Times New Roman"/>
              <a:sym typeface="Times New Roman"/>
            </a:endParaRPr>
          </a:p>
          <a:p>
            <a:pPr marL="457200" lvl="0" indent="-344805" algn="l" rtl="0">
              <a:lnSpc>
                <a:spcPct val="95000"/>
              </a:lnSpc>
              <a:spcBef>
                <a:spcPts val="0"/>
              </a:spcBef>
              <a:spcAft>
                <a:spcPts val="0"/>
              </a:spcAft>
              <a:buSzPts val="1830"/>
              <a:buFont typeface="Times New Roman"/>
              <a:buChar char="●"/>
            </a:pPr>
            <a:r>
              <a:rPr lang="en" sz="1829" dirty="0">
                <a:latin typeface="Times New Roman"/>
                <a:ea typeface="Times New Roman"/>
                <a:cs typeface="Times New Roman"/>
                <a:sym typeface="Times New Roman"/>
              </a:rPr>
              <a:t>It is used in applications like Language modeling, speech recognition, spam classification.</a:t>
            </a:r>
            <a:endParaRPr sz="1829" dirty="0">
              <a:latin typeface="Times New Roman"/>
              <a:ea typeface="Times New Roman"/>
              <a:cs typeface="Times New Roman"/>
              <a:sym typeface="Times New Roman"/>
            </a:endParaRPr>
          </a:p>
          <a:p>
            <a:pPr marL="457200" lvl="0" indent="0" algn="l" rtl="0">
              <a:lnSpc>
                <a:spcPct val="95000"/>
              </a:lnSpc>
              <a:spcBef>
                <a:spcPts val="1200"/>
              </a:spcBef>
              <a:spcAft>
                <a:spcPts val="0"/>
              </a:spcAft>
              <a:buSzPts val="935"/>
              <a:buNone/>
            </a:pPr>
            <a:endParaRPr sz="1829" dirty="0">
              <a:latin typeface="Times New Roman"/>
              <a:ea typeface="Times New Roman"/>
              <a:cs typeface="Times New Roman"/>
              <a:sym typeface="Times New Roman"/>
            </a:endParaRPr>
          </a:p>
          <a:p>
            <a:pPr marL="457200" lvl="0" indent="0" algn="l" rtl="0">
              <a:lnSpc>
                <a:spcPct val="95000"/>
              </a:lnSpc>
              <a:spcBef>
                <a:spcPts val="1200"/>
              </a:spcBef>
              <a:spcAft>
                <a:spcPts val="0"/>
              </a:spcAft>
              <a:buSzPts val="935"/>
              <a:buNone/>
            </a:pPr>
            <a:endParaRPr sz="1829" dirty="0">
              <a:latin typeface="Times New Roman"/>
              <a:ea typeface="Times New Roman"/>
              <a:cs typeface="Times New Roman"/>
              <a:sym typeface="Times New Roman"/>
            </a:endParaRPr>
          </a:p>
          <a:p>
            <a:pPr marL="0" lvl="0" indent="0" algn="l" rtl="0">
              <a:lnSpc>
                <a:spcPct val="95000"/>
              </a:lnSpc>
              <a:spcBef>
                <a:spcPts val="1200"/>
              </a:spcBef>
              <a:spcAft>
                <a:spcPts val="0"/>
              </a:spcAft>
              <a:buSzPts val="935"/>
              <a:buNone/>
            </a:pPr>
            <a:endParaRPr sz="1829" dirty="0">
              <a:latin typeface="Times New Roman"/>
              <a:ea typeface="Times New Roman"/>
              <a:cs typeface="Times New Roman"/>
              <a:sym typeface="Times New Roman"/>
            </a:endParaRPr>
          </a:p>
          <a:p>
            <a:pPr marL="457200" lvl="0" indent="0" algn="l" rtl="0">
              <a:lnSpc>
                <a:spcPct val="95000"/>
              </a:lnSpc>
              <a:spcBef>
                <a:spcPts val="1200"/>
              </a:spcBef>
              <a:spcAft>
                <a:spcPts val="0"/>
              </a:spcAft>
              <a:buSzPts val="935"/>
              <a:buNone/>
            </a:pPr>
            <a:endParaRPr sz="1829" dirty="0">
              <a:latin typeface="Times New Roman"/>
              <a:ea typeface="Times New Roman"/>
              <a:cs typeface="Times New Roman"/>
              <a:sym typeface="Times New Roman"/>
            </a:endParaRPr>
          </a:p>
          <a:p>
            <a:pPr marL="457200" lvl="0" indent="0" algn="l" rtl="0">
              <a:lnSpc>
                <a:spcPct val="95000"/>
              </a:lnSpc>
              <a:spcBef>
                <a:spcPts val="1200"/>
              </a:spcBef>
              <a:spcAft>
                <a:spcPts val="1200"/>
              </a:spcAft>
              <a:buSzPts val="935"/>
              <a:buNone/>
            </a:pPr>
            <a:endParaRPr sz="1829"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311700" y="333500"/>
            <a:ext cx="8520600" cy="4235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273239"/>
                </a:solidFill>
                <a:highlight>
                  <a:srgbClr val="FFFFFF"/>
                </a:highlight>
                <a:latin typeface="Times New Roman"/>
                <a:ea typeface="Times New Roman"/>
                <a:cs typeface="Times New Roman"/>
                <a:sym typeface="Times New Roman"/>
              </a:rPr>
              <a:t>The input gate controls what information is added to the memory cell. The forget gate controls what information is removed from the memory cell. And the output gate controls what information is output from the memory cell.</a:t>
            </a:r>
            <a:endParaRPr sz="2300">
              <a:latin typeface="Times New Roman"/>
              <a:ea typeface="Times New Roman"/>
              <a:cs typeface="Times New Roman"/>
              <a:sym typeface="Times New Roman"/>
            </a:endParaRPr>
          </a:p>
        </p:txBody>
      </p:sp>
      <p:pic>
        <p:nvPicPr>
          <p:cNvPr id="96" name="Google Shape;96;p20"/>
          <p:cNvPicPr preferRelativeResize="0"/>
          <p:nvPr/>
        </p:nvPicPr>
        <p:blipFill>
          <a:blip r:embed="rId3">
            <a:alphaModFix/>
          </a:blip>
          <a:stretch>
            <a:fillRect/>
          </a:stretch>
        </p:blipFill>
        <p:spPr>
          <a:xfrm>
            <a:off x="1773382" y="1697182"/>
            <a:ext cx="5107818" cy="23072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382125" y="428625"/>
            <a:ext cx="4569150" cy="1682566"/>
          </a:xfrm>
          <a:prstGeom prst="rect">
            <a:avLst/>
          </a:prstGeom>
          <a:noFill/>
          <a:ln>
            <a:noFill/>
          </a:ln>
        </p:spPr>
      </p:pic>
      <p:pic>
        <p:nvPicPr>
          <p:cNvPr id="102" name="Google Shape;102;p21"/>
          <p:cNvPicPr preferRelativeResize="0"/>
          <p:nvPr/>
        </p:nvPicPr>
        <p:blipFill>
          <a:blip r:embed="rId4">
            <a:alphaModFix/>
          </a:blip>
          <a:stretch>
            <a:fillRect/>
          </a:stretch>
        </p:blipFill>
        <p:spPr>
          <a:xfrm>
            <a:off x="3828025" y="2111200"/>
            <a:ext cx="5038483" cy="28094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TotalTime>
  <Words>582</Words>
  <Application>Microsoft Office PowerPoint</Application>
  <PresentationFormat>On-screen Show (16:9)</PresentationFormat>
  <Paragraphs>57</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 Light</vt:lpstr>
      <vt:lpstr>TWITTER TWEET SPAM CLASSIFICATION</vt:lpstr>
      <vt:lpstr>INTRODUCTION</vt:lpstr>
      <vt:lpstr>DATA SET</vt:lpstr>
      <vt:lpstr>Slide 4</vt:lpstr>
      <vt:lpstr>APPROACHES </vt:lpstr>
      <vt:lpstr>DEEP LEARNING MODELS</vt:lpstr>
      <vt:lpstr>LSTM - LONG SHORT TERM MEMORY </vt:lpstr>
      <vt:lpstr>Slide 8</vt:lpstr>
      <vt:lpstr>Slide 9</vt:lpstr>
      <vt:lpstr>BI-DIRECTIONAL LSTM</vt:lpstr>
      <vt:lpstr>Slide 11</vt:lpstr>
      <vt:lpstr>Slide 12</vt:lpstr>
      <vt:lpstr>LARGE LANGUAGE MODEL(LLM)</vt:lpstr>
      <vt:lpstr>ZERO-SHOT LEARNING</vt:lpstr>
      <vt:lpstr>ONE-SHOT LEARNING</vt:lpstr>
      <vt:lpstr>FEW-SHOT LEARNING</vt:lpstr>
      <vt:lpstr>Slide 17</vt:lpstr>
      <vt:lpstr>INTEGRATING LSTM WITH LLM</vt:lpstr>
      <vt:lpstr>Slide 19</vt:lpstr>
      <vt:lpstr>Slide 20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TWEET SPAM CLASSIFICATION</dc:title>
  <cp:lastModifiedBy>Harshini Badam</cp:lastModifiedBy>
  <cp:revision>2</cp:revision>
  <dcterms:modified xsi:type="dcterms:W3CDTF">2023-12-07T18:33:58Z</dcterms:modified>
</cp:coreProperties>
</file>