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2" r:id="rId1"/>
    <p:sldMasterId id="2147483723" r:id="rId2"/>
    <p:sldMasterId id="2147483724" r:id="rId3"/>
    <p:sldMasterId id="2147483725" r:id="rId4"/>
    <p:sldMasterId id="2147483726" r:id="rId5"/>
    <p:sldMasterId id="2147483727" r:id="rId6"/>
  </p:sldMasterIdLst>
  <p:notesMasterIdLst>
    <p:notesMasterId r:id="rId51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Georgia" panose="02040502050405020303" pitchFamily="18" charset="0"/>
      <p:regular r:id="rId56"/>
      <p:bold r:id="rId57"/>
      <p:italic r:id="rId58"/>
      <p:boldItalic r:id="rId59"/>
    </p:embeddedFont>
    <p:embeddedFont>
      <p:font typeface="Open Sans" panose="020B0606030504020204" pitchFamily="34" charset="0"/>
      <p:regular r:id="rId60"/>
      <p:bold r:id="rId61"/>
      <p:italic r:id="rId62"/>
      <p:boldItalic r:id="rId63"/>
    </p:embeddedFont>
    <p:embeddedFont>
      <p:font typeface="Roboto" panose="02000000000000000000" pitchFamily="2" charset="0"/>
      <p:regular r:id="rId64"/>
      <p:bold r:id="rId65"/>
      <p:italic r:id="rId66"/>
      <p:boldItalic r:id="rId67"/>
    </p:embeddedFont>
    <p:embeddedFont>
      <p:font typeface="Roboto Condensed" panose="02000000000000000000" pitchFamily="2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font" Target="fonts/font10.fntdata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font" Target="fonts/font6.fntdata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font" Target="fonts/font4.fntdata"/><Relationship Id="rId7" Type="http://schemas.openxmlformats.org/officeDocument/2006/relationships/slide" Target="slides/slide1.xml"/><Relationship Id="rId7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80535e8d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80535e8d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0535e8d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0535e8d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880535e8d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880535e8d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80535e8d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80535e8d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642616e0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642616e0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80535e8d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880535e8d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80535e8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80535e8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880535e8d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880535e8d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42616e0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42616e0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880535e8d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880535e8d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80535e8d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80535e8d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880535e8d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880535e8d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0535e8d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0535e8d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642616e0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642616e0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642616e0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642616e0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880535e8d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880535e8d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80535e8d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80535e8d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80535e8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880535e8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880535e8d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880535e8d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80535e8d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80535e8d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80535e8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80535e8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80535e8d_0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80535e8d_0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880535e8d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880535e8d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880535e8d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880535e8d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880535e8d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880535e8d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880535e8d_0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880535e8d_0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880535e8d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880535e8d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88687975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88687975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880535e8d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880535e8d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880535e8d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880535e8d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880535e8d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880535e8d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80535e8d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80535e8d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880535e8d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880535e8d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880535e8d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880535e8d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880535e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880535e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80535e8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80535e8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880535e8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880535e8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880535e8d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880535e8d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642616e0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642616e0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8fdf4f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8fdf4f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42616e0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42616e0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642616e0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642616e0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 depends on the use case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6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/4.0/" TargetMode="Externa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/4.0/" TargetMode="Externa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13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9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5" name="Google Shape;205;p39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06" name="Google Shape;206;p39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3" name="Google Shape;223;p4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4" name="Google Shape;224;p4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7" name="Google Shape;227;p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2" name="Google Shape;232;p4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5" name="Google Shape;235;p4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6" name="Google Shape;236;p4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4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5" name="Google Shape;245;p4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6" name="Google Shape;246;p4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9" name="Google Shape;249;p4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3" name="Google Shape;253;p4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4" name="Google Shape;254;p4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5" name="Google Shape;255;p4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58" name="Google Shape;258;p5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2" name="Google Shape;262;p5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5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5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5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0" name="Google Shape;270;p5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1" name="Google Shape;271;p5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73" name="Google Shape;27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header and two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3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0" name="Google Shape;290;p5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1" name="Google Shape;291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4" name="Google Shape;294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99" name="Google Shape;299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2" name="Google Shape;302;p5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3" name="Google Shape;303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2" name="Google Shape;312;p6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3" name="Google Shape;313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6" name="Google Shape;316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6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0" name="Google Shape;320;p6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1" name="Google Shape;321;p6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2" name="Google Shape;322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25" name="Google Shape;325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8" name="Google Shape;328;p6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9" name="Google Shape;329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6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5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5" name="Google Shape;335;p6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6" name="Google Shape;336;p6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37" name="Google Shape;337;p6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5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7" name="Google Shape;357;p6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8" name="Google Shape;358;p6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1" name="Google Shape;361;p6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7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66" name="Google Shape;366;p7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9" name="Google Shape;369;p7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0" name="Google Shape;370;p7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header and two columns">
  <p:cSld name="TITLE_AND_TWO_COLUMNS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2"/>
          <p:cNvSpPr txBox="1">
            <a:spLocks noGrp="1"/>
          </p:cNvSpPr>
          <p:nvPr>
            <p:ph type="body" idx="1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5" name="Google Shape;375;p72"/>
          <p:cNvSpPr txBox="1">
            <a:spLocks noGrp="1"/>
          </p:cNvSpPr>
          <p:nvPr>
            <p:ph type="body" idx="2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6" name="Google Shape;376;p7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7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7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72"/>
          <p:cNvSpPr txBox="1">
            <a:spLocks noGrp="1"/>
          </p:cNvSpPr>
          <p:nvPr>
            <p:ph type="subTitle" idx="3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7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7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6" name="Google Shape;386;p7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7" name="Google Shape;387;p7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0" name="Google Shape;390;p7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76" descr="Android-spli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4" name="Google Shape;394;p7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5" name="Google Shape;395;p7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6" name="Google Shape;396;p7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7" name="Google Shape;397;p76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6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7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01" name="Google Shape;401;p7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4" name="Google Shape;404;p7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5" name="Google Shape;405;p7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79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79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1" name="Google Shape;411;p79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2" name="Google Shape;412;p79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13" name="Google Shape;413;p79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9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9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9"/>
          <p:cNvSpPr txBox="1"/>
          <p:nvPr/>
        </p:nvSpPr>
        <p:spPr>
          <a:xfrm>
            <a:off x="4394425" y="47642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0" descr="Android-spli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63.xml"/><Relationship Id="rId16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6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834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5" name="Google Shape;215;p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5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2" name="Google Shape;282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5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54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5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5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5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67" descr="footer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9" name="Google Shape;349;p6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6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67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67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6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6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s/AsyncTask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AsyncTaskLoader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4.xml"/><Relationship Id="rId4" Type="http://schemas.openxmlformats.org/officeDocument/2006/relationships/hyperlink" Target="https://developer.android.com/reference/android/content/CursorLoader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AsyncTaskLoader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google-developers/exceed-the-android-speed-limit-b73a0692abc1#.6nobg01yp" TargetMode="External"/><Relationship Id="rId3" Type="http://schemas.openxmlformats.org/officeDocument/2006/relationships/hyperlink" Target="https://developer.android.com/reference/android/os/AsyncTask.html" TargetMode="External"/><Relationship Id="rId7" Type="http://schemas.openxmlformats.org/officeDocument/2006/relationships/hyperlink" Target="https://developer.android.com/guide/components/loaders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developer.android.com/guide/components/processes-and-threads.html" TargetMode="External"/><Relationship Id="rId5" Type="http://schemas.openxmlformats.org/officeDocument/2006/relationships/hyperlink" Target="https://developer.android.com/reference/android/app/LoaderManager.html" TargetMode="External"/><Relationship Id="rId4" Type="http://schemas.openxmlformats.org/officeDocument/2006/relationships/hyperlink" Target="https://developer.android.com/reference/android/content/AsyncTaskLoader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books.io/android-developer-fundamentals-course-concepts/content/en/Unit%203/71c_asynctask_and_asynctaskloader_md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codelabs.developers.google.com/codelabs/android-training-create-asynctask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26" name="Google Shape;426;p81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27" name="Google Shape;427;p81"/>
          <p:cNvSpPr txBox="1">
            <a:spLocks noGrp="1"/>
          </p:cNvSpPr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428" name="Google Shape;428;p8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429" name="Google Shape;429;p81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30" name="Google Shape;430;p81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rules for Android threads</a:t>
            </a:r>
            <a:endParaRPr/>
          </a:p>
        </p:txBody>
      </p:sp>
      <p:sp>
        <p:nvSpPr>
          <p:cNvPr id="501" name="Google Shape;501;p9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297400" cy="31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block the UI thread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Complete all work in less than 16 ms for each screen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slow non-UI work on a non-UI thread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access the Android UI toolkit from outside </a:t>
            </a:r>
            <a:br>
              <a:rPr lang="en"/>
            </a:br>
            <a:r>
              <a:rPr lang="en"/>
              <a:t>the UI thread 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 UI work only on the UI thread</a:t>
            </a:r>
            <a:endParaRPr/>
          </a:p>
        </p:txBody>
      </p:sp>
      <p:sp>
        <p:nvSpPr>
          <p:cNvPr id="502" name="Google Shape;502;p9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9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AsyncTask?</a:t>
            </a:r>
            <a:endParaRPr/>
          </a:p>
        </p:txBody>
      </p:sp>
      <p:sp>
        <p:nvSpPr>
          <p:cNvPr id="514" name="Google Shape;514;p9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10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 to implement basic background tasks</a:t>
            </a:r>
            <a:endParaRPr/>
          </a:p>
        </p:txBody>
      </p:sp>
      <p:sp>
        <p:nvSpPr>
          <p:cNvPr id="515" name="Google Shape;515;p9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16" name="Google Shape;516;p92"/>
          <p:cNvGrpSpPr/>
          <p:nvPr/>
        </p:nvGrpSpPr>
        <p:grpSpPr>
          <a:xfrm>
            <a:off x="732563" y="2135700"/>
            <a:ext cx="7462800" cy="2187338"/>
            <a:chOff x="427763" y="2288100"/>
            <a:chExt cx="7462800" cy="2187338"/>
          </a:xfrm>
        </p:grpSpPr>
        <p:sp>
          <p:nvSpPr>
            <p:cNvPr id="517" name="Google Shape;517;p92"/>
            <p:cNvSpPr/>
            <p:nvPr/>
          </p:nvSpPr>
          <p:spPr>
            <a:xfrm>
              <a:off x="427763" y="2288100"/>
              <a:ext cx="7462800" cy="1045500"/>
            </a:xfrm>
            <a:prstGeom prst="rect">
              <a:avLst/>
            </a:prstGeom>
            <a:solidFill>
              <a:srgbClr val="00838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Main Thread (UI Thread)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" name="Google Shape;518;p92"/>
            <p:cNvSpPr/>
            <p:nvPr/>
          </p:nvSpPr>
          <p:spPr>
            <a:xfrm>
              <a:off x="567745" y="3429938"/>
              <a:ext cx="5397300" cy="1045500"/>
            </a:xfrm>
            <a:prstGeom prst="rect">
              <a:avLst/>
            </a:prstGeom>
            <a:solidFill>
              <a:srgbClr val="90A4AE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Worker Thread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" name="Google Shape;519;p92"/>
            <p:cNvSpPr/>
            <p:nvPr/>
          </p:nvSpPr>
          <p:spPr>
            <a:xfrm>
              <a:off x="2830398" y="3748968"/>
              <a:ext cx="2544300" cy="522900"/>
            </a:xfrm>
            <a:prstGeom prst="rect">
              <a:avLst/>
            </a:prstGeom>
            <a:solidFill>
              <a:srgbClr val="68B53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doInBackground()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0" name="Google Shape;520;p92"/>
            <p:cNvCxnSpPr>
              <a:endCxn id="519" idx="1"/>
            </p:cNvCxnSpPr>
            <p:nvPr/>
          </p:nvCxnSpPr>
          <p:spPr>
            <a:xfrm rot="-5400000" flipH="1">
              <a:off x="2330898" y="3510918"/>
              <a:ext cx="998400" cy="600"/>
            </a:xfrm>
            <a:prstGeom prst="curvedConnector2">
              <a:avLst/>
            </a:prstGeom>
            <a:noFill/>
            <a:ln w="76200" cap="flat" cmpd="sng">
              <a:solidFill>
                <a:srgbClr val="455A6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1" name="Google Shape;521;p92"/>
            <p:cNvSpPr/>
            <p:nvPr/>
          </p:nvSpPr>
          <p:spPr>
            <a:xfrm>
              <a:off x="5332575" y="2708800"/>
              <a:ext cx="2140200" cy="522900"/>
            </a:xfrm>
            <a:prstGeom prst="rect">
              <a:avLst/>
            </a:prstGeom>
            <a:solidFill>
              <a:srgbClr val="00B8D4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onPostExecute()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2" name="Google Shape;522;p92"/>
            <p:cNvCxnSpPr>
              <a:stCxn id="519" idx="3"/>
              <a:endCxn id="521" idx="1"/>
            </p:cNvCxnSpPr>
            <p:nvPr/>
          </p:nvCxnSpPr>
          <p:spPr>
            <a:xfrm rot="10800000">
              <a:off x="5332698" y="2970318"/>
              <a:ext cx="42000" cy="1040100"/>
            </a:xfrm>
            <a:prstGeom prst="curvedConnector5">
              <a:avLst>
                <a:gd name="adj1" fmla="val -566964"/>
                <a:gd name="adj2" fmla="val 50003"/>
                <a:gd name="adj3" fmla="val 667258"/>
              </a:avLst>
            </a:prstGeom>
            <a:noFill/>
            <a:ln w="76200" cap="flat" cmpd="sng">
              <a:solidFill>
                <a:srgbClr val="455A6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two methods</a:t>
            </a:r>
            <a:endParaRPr/>
          </a:p>
        </p:txBody>
      </p:sp>
      <p:sp>
        <p:nvSpPr>
          <p:cNvPr id="528" name="Google Shape;528;p93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—runs on a background thread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the work to happen in the background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—runs on main thread when work done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Process results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Publish results to the UI</a:t>
            </a:r>
            <a:endParaRPr/>
          </a:p>
        </p:txBody>
      </p:sp>
      <p:sp>
        <p:nvSpPr>
          <p:cNvPr id="529" name="Google Shape;529;p9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9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AsyncTask</a:t>
            </a:r>
            <a:r>
              <a:rPr lang="en" dirty="0"/>
              <a:t> helper methods</a:t>
            </a:r>
            <a:endParaRPr dirty="0"/>
          </a:p>
        </p:txBody>
      </p:sp>
      <p:sp>
        <p:nvSpPr>
          <p:cNvPr id="535" name="Google Shape;535;p9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Sets up the task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calls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publishProgress()</a:t>
            </a:r>
            <a:r>
              <a:rPr lang="en"/>
              <a:t> from background thread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9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42" name="Google Shape;542;p9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43" name="Google Shape;543;p95"/>
          <p:cNvSpPr/>
          <p:nvPr/>
        </p:nvSpPr>
        <p:spPr>
          <a:xfrm>
            <a:off x="391301" y="1724000"/>
            <a:ext cx="8288700" cy="10455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95"/>
          <p:cNvSpPr/>
          <p:nvPr/>
        </p:nvSpPr>
        <p:spPr>
          <a:xfrm>
            <a:off x="531275" y="2865850"/>
            <a:ext cx="6175200" cy="1045500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Worker Thread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95"/>
          <p:cNvSpPr/>
          <p:nvPr/>
        </p:nvSpPr>
        <p:spPr>
          <a:xfrm>
            <a:off x="2793925" y="3413475"/>
            <a:ext cx="32577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6" name="Google Shape;546;p95"/>
          <p:cNvCxnSpPr>
            <a:endCxn id="545" idx="1"/>
          </p:cNvCxnSpPr>
          <p:nvPr/>
        </p:nvCxnSpPr>
        <p:spPr>
          <a:xfrm rot="-5400000" flipH="1">
            <a:off x="2294425" y="3110775"/>
            <a:ext cx="998400" cy="600"/>
          </a:xfrm>
          <a:prstGeom prst="curvedConnector2">
            <a:avLst/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7" name="Google Shape;547;p95"/>
          <p:cNvSpPr/>
          <p:nvPr/>
        </p:nvSpPr>
        <p:spPr>
          <a:xfrm>
            <a:off x="63508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95"/>
          <p:cNvCxnSpPr>
            <a:stCxn id="545" idx="3"/>
            <a:endCxn id="547" idx="1"/>
          </p:cNvCxnSpPr>
          <p:nvPr/>
        </p:nvCxnSpPr>
        <p:spPr>
          <a:xfrm rot="10800000" flipH="1">
            <a:off x="6051625" y="2401875"/>
            <a:ext cx="299100" cy="1208400"/>
          </a:xfrm>
          <a:prstGeom prst="curvedConnector3">
            <a:avLst>
              <a:gd name="adj1" fmla="val 50017"/>
            </a:avLst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9" name="Google Shape;549;p95"/>
          <p:cNvSpPr/>
          <p:nvPr/>
        </p:nvSpPr>
        <p:spPr>
          <a:xfrm>
            <a:off x="3147025" y="2945775"/>
            <a:ext cx="2356500" cy="3936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publishProgress()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95"/>
          <p:cNvSpPr/>
          <p:nvPr/>
        </p:nvSpPr>
        <p:spPr>
          <a:xfrm>
            <a:off x="3178625" y="2204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1" name="Google Shape;551;p95"/>
          <p:cNvCxnSpPr>
            <a:endCxn id="550" idx="2"/>
          </p:cNvCxnSpPr>
          <p:nvPr/>
        </p:nvCxnSpPr>
        <p:spPr>
          <a:xfrm rot="10800000" flipH="1">
            <a:off x="3701675" y="2598550"/>
            <a:ext cx="655200" cy="332100"/>
          </a:xfrm>
          <a:prstGeom prst="curvedConnector2">
            <a:avLst/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2" name="Google Shape;552;p95"/>
          <p:cNvSpPr/>
          <p:nvPr/>
        </p:nvSpPr>
        <p:spPr>
          <a:xfrm>
            <a:off x="5219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AsyncTask</a:t>
            </a:r>
            <a:endParaRPr/>
          </a:p>
        </p:txBody>
      </p:sp>
      <p:sp>
        <p:nvSpPr>
          <p:cNvPr id="558" name="Google Shape;558;p96"/>
          <p:cNvSpPr txBox="1">
            <a:spLocks noGrp="1"/>
          </p:cNvSpPr>
          <p:nvPr>
            <p:ph type="body" idx="1"/>
          </p:nvPr>
        </p:nvSpPr>
        <p:spPr>
          <a:xfrm>
            <a:off x="175150" y="1000075"/>
            <a:ext cx="891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dirty="0"/>
              <a:t>Subclass </a:t>
            </a:r>
            <a:r>
              <a:rPr lang="en" dirty="0" err="1"/>
              <a:t>AsyncTask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dirty="0"/>
              <a:t>Provide data type sent to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doInBackground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dirty="0"/>
              <a:t>Provide data type of progress units for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onProgressUpdate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dirty="0"/>
              <a:t>Provide data type of result for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onPostExecute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MyAsyncTask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b="1" dirty="0" err="1">
                <a:latin typeface="Consolas"/>
                <a:ea typeface="Consolas"/>
                <a:cs typeface="Consolas"/>
                <a:sym typeface="Consolas"/>
              </a:rPr>
              <a:t>AsyncTask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&gt; {...}</a:t>
            </a:r>
            <a:endParaRPr dirty="0"/>
          </a:p>
        </p:txBody>
      </p:sp>
      <p:sp>
        <p:nvSpPr>
          <p:cNvPr id="559" name="Google Shape;559;p9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MyAsyncTask class definition</a:t>
            </a:r>
            <a:endParaRPr/>
          </a:p>
        </p:txBody>
      </p:sp>
      <p:sp>
        <p:nvSpPr>
          <p:cNvPr id="565" name="Google Shape;565;p97"/>
          <p:cNvSpPr txBox="1">
            <a:spLocks noGrp="1"/>
          </p:cNvSpPr>
          <p:nvPr>
            <p:ph type="body" idx="1"/>
          </p:nvPr>
        </p:nvSpPr>
        <p:spPr>
          <a:xfrm>
            <a:off x="131350" y="1047084"/>
            <a:ext cx="895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MyAsyncTask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extends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AsyncTask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&lt;String, Integer, Bitmap&gt; {...}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</a:t>
            </a:r>
            <a:r>
              <a:rPr lang="en" sz="18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</a:t>
            </a:r>
            <a:r>
              <a:rPr lang="en" sz="18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String—could be query, URI for filename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Integer—percentage completed, steps done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Bitmap—an image to be displayed</a:t>
            </a:r>
            <a:endParaRPr dirty="0"/>
          </a:p>
        </p:txBody>
      </p:sp>
      <p:sp>
        <p:nvSpPr>
          <p:cNvPr id="566" name="Google Shape;566;p9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67" name="Google Shape;567;p97"/>
          <p:cNvSpPr/>
          <p:nvPr/>
        </p:nvSpPr>
        <p:spPr>
          <a:xfrm>
            <a:off x="6880950" y="28145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97"/>
          <p:cNvSpPr/>
          <p:nvPr/>
        </p:nvSpPr>
        <p:spPr>
          <a:xfrm>
            <a:off x="1707800" y="2357350"/>
            <a:ext cx="24165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9" name="Google Shape;569;p97"/>
          <p:cNvCxnSpPr/>
          <p:nvPr/>
        </p:nvCxnSpPr>
        <p:spPr>
          <a:xfrm rot="-5400000">
            <a:off x="3898100" y="1882100"/>
            <a:ext cx="481200" cy="468900"/>
          </a:xfrm>
          <a:prstGeom prst="curvedConnector3">
            <a:avLst>
              <a:gd name="adj1" fmla="val 50000"/>
            </a:avLst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0" name="Google Shape;570;p97"/>
          <p:cNvSpPr/>
          <p:nvPr/>
        </p:nvSpPr>
        <p:spPr>
          <a:xfrm>
            <a:off x="4324375" y="2585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1" name="Google Shape;571;p97"/>
          <p:cNvCxnSpPr>
            <a:stCxn id="570" idx="0"/>
          </p:cNvCxnSpPr>
          <p:nvPr/>
        </p:nvCxnSpPr>
        <p:spPr>
          <a:xfrm rot="-5400000">
            <a:off x="5333425" y="2110450"/>
            <a:ext cx="644700" cy="306300"/>
          </a:xfrm>
          <a:prstGeom prst="curvedConnector3">
            <a:avLst>
              <a:gd name="adj1" fmla="val 50000"/>
            </a:avLst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" name="Google Shape;572;p97"/>
          <p:cNvCxnSpPr>
            <a:stCxn id="567" idx="0"/>
          </p:cNvCxnSpPr>
          <p:nvPr/>
        </p:nvCxnSpPr>
        <p:spPr>
          <a:xfrm rot="5400000" flipH="1">
            <a:off x="7227900" y="2091400"/>
            <a:ext cx="873300" cy="573000"/>
          </a:xfrm>
          <a:prstGeom prst="curvedConnector3">
            <a:avLst>
              <a:gd name="adj1" fmla="val 50000"/>
            </a:avLst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onPreExecute()</a:t>
            </a:r>
            <a:endParaRPr/>
          </a:p>
        </p:txBody>
      </p:sp>
      <p:sp>
        <p:nvSpPr>
          <p:cNvPr id="578" name="Google Shape;578;p98"/>
          <p:cNvSpPr txBox="1">
            <a:spLocks noGrp="1"/>
          </p:cNvSpPr>
          <p:nvPr>
            <p:ph type="body" idx="1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onPreExecute()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display a progress bar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show a toast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9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doInBackground()</a:t>
            </a:r>
            <a:endParaRPr/>
          </a:p>
        </p:txBody>
      </p:sp>
      <p:sp>
        <p:nvSpPr>
          <p:cNvPr id="585" name="Google Shape;585;p99"/>
          <p:cNvSpPr txBox="1">
            <a:spLocks noGrp="1"/>
          </p:cNvSpPr>
          <p:nvPr>
            <p:ph type="body" idx="1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Bitmap doInBackground(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String... query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Get the bitmap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bitmap;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6" name="Google Shape;586;p9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2"/>
          <p:cNvSpPr txBox="1">
            <a:spLocks noGrp="1"/>
          </p:cNvSpPr>
          <p:nvPr>
            <p:ph type="ctrTitle"/>
          </p:nvPr>
        </p:nvSpPr>
        <p:spPr>
          <a:xfrm>
            <a:off x="311700" y="473401"/>
            <a:ext cx="8520600" cy="32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7.1 </a:t>
            </a:r>
            <a:r>
              <a:rPr lang="en" dirty="0" err="1"/>
              <a:t>AsyncTask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and</a:t>
            </a:r>
            <a:br>
              <a:rPr lang="en" dirty="0"/>
            </a:br>
            <a:r>
              <a:rPr lang="en" dirty="0"/>
              <a:t> </a:t>
            </a:r>
            <a:r>
              <a:rPr lang="en" dirty="0" err="1"/>
              <a:t>AsyncTaskLoader</a:t>
            </a:r>
            <a:endParaRPr dirty="0"/>
          </a:p>
        </p:txBody>
      </p:sp>
      <p:sp>
        <p:nvSpPr>
          <p:cNvPr id="436" name="Google Shape;436;p8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onProgressUpdate()</a:t>
            </a:r>
            <a:endParaRPr/>
          </a:p>
        </p:txBody>
      </p:sp>
      <p:sp>
        <p:nvSpPr>
          <p:cNvPr id="592" name="Google Shape;592;p100"/>
          <p:cNvSpPr txBox="1">
            <a:spLocks noGrp="1"/>
          </p:cNvSpPr>
          <p:nvPr>
            <p:ph type="body" idx="1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onProgressUpdate(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Integer... progress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setProgressPercent(progress[0]);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3" name="Google Shape;593;p10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onPostExecute()</a:t>
            </a:r>
            <a:endParaRPr/>
          </a:p>
        </p:txBody>
      </p:sp>
      <p:sp>
        <p:nvSpPr>
          <p:cNvPr id="599" name="Google Shape;599;p101"/>
          <p:cNvSpPr txBox="1">
            <a:spLocks noGrp="1"/>
          </p:cNvSpPr>
          <p:nvPr>
            <p:ph type="body" idx="1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onPostExecute(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Bitmap result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Do something with the bitmap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600" name="Google Shape;600;p10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background work</a:t>
            </a:r>
            <a:endParaRPr/>
          </a:p>
        </p:txBody>
      </p:sp>
      <p:sp>
        <p:nvSpPr>
          <p:cNvPr id="606" name="Google Shape;606;p102"/>
          <p:cNvSpPr txBox="1">
            <a:spLocks noGrp="1"/>
          </p:cNvSpPr>
          <p:nvPr>
            <p:ph type="body" idx="1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loadImage (View view)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query = mEditText.getText().toString();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MyAsyncTask(query).execute();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1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10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13" name="Google Shape;613;p103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4" name="Google Shape;614;p10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5" name="Google Shape;615;p10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device configuration changes, Activity is destroyed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 cannot connect to Activity anymore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New AsyncTask created for every config change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Old AsyncTasks stay around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may run out of memory or crash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AsyncTask</a:t>
            </a:r>
            <a:endParaRPr/>
          </a:p>
        </p:txBody>
      </p:sp>
      <p:sp>
        <p:nvSpPr>
          <p:cNvPr id="621" name="Google Shape;621;p10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Short or interruptible tasks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Tasks that do not need to report back to UI or user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Lower priority tasks that can be left unfinished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AsyncTaskLoader otherwise</a:t>
            </a:r>
            <a:endParaRPr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Google Shape;622;p10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5"/>
          <p:cNvSpPr txBox="1">
            <a:spLocks noGrp="1"/>
          </p:cNvSpPr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Loaders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0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Loader?</a:t>
            </a:r>
            <a:endParaRPr/>
          </a:p>
        </p:txBody>
      </p:sp>
      <p:sp>
        <p:nvSpPr>
          <p:cNvPr id="634" name="Google Shape;634;p10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25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asynchronous loading of data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Reconnects to Activity after configuration change</a:t>
            </a:r>
            <a:endParaRPr b="1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monitor changes in data source and deliver new data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Callbacks  implemented in Activity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types of loaders available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CursorLoader</a:t>
            </a:r>
            <a:endParaRPr/>
          </a:p>
        </p:txBody>
      </p:sp>
      <p:sp>
        <p:nvSpPr>
          <p:cNvPr id="635" name="Google Shape;635;p10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loaders?</a:t>
            </a:r>
            <a:endParaRPr/>
          </a:p>
        </p:txBody>
      </p:sp>
      <p:sp>
        <p:nvSpPr>
          <p:cNvPr id="641" name="Google Shape;641;p107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27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 tasks OFF the UI thread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LoaderManager handles configuration changes for you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Efficiently implemented by the framework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don't have to wait for data to load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0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8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Loader</a:t>
            </a:r>
            <a:endParaRPr/>
          </a:p>
        </p:txBody>
      </p:sp>
      <p:sp>
        <p:nvSpPr>
          <p:cNvPr id="648" name="Google Shape;648;p108"/>
          <p:cNvSpPr txBox="1">
            <a:spLocks noGrp="1"/>
          </p:cNvSpPr>
          <p:nvPr>
            <p:ph type="body" idx="1"/>
          </p:nvPr>
        </p:nvSpPr>
        <p:spPr>
          <a:xfrm>
            <a:off x="311700" y="1067725"/>
            <a:ext cx="8774100" cy="3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Manages loader functions via callbacks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manage multiple loaders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loader for database data, for AsyncTask data, for internet data…</a:t>
            </a:r>
            <a:endParaRPr/>
          </a:p>
        </p:txBody>
      </p:sp>
      <p:sp>
        <p:nvSpPr>
          <p:cNvPr id="649" name="Google Shape;649;p10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50" name="Google Shape;650;p10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LoaderManager?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656" name="Google Shape;656;p10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and starts a loader, or reuses an existing one, including its data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restartLoader() to clear data in existing loader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getLoaderManager().initLoader(Id, args, callback);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10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3"/>
          <p:cNvSpPr txBox="1">
            <a:spLocks noGrp="1"/>
          </p:cNvSpPr>
          <p:nvPr>
            <p:ph type="body" idx="1"/>
          </p:nvPr>
        </p:nvSpPr>
        <p:spPr>
          <a:xfrm>
            <a:off x="387900" y="1381075"/>
            <a:ext cx="82911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AsyncTaskLoader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43" name="Google Shape;443;p8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0"/>
          <p:cNvSpPr txBox="1">
            <a:spLocks noGrp="1"/>
          </p:cNvSpPr>
          <p:nvPr>
            <p:ph type="title"/>
          </p:nvPr>
        </p:nvSpPr>
        <p:spPr>
          <a:xfrm>
            <a:off x="51075" y="1233175"/>
            <a:ext cx="4639166" cy="21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Implementing </a:t>
            </a:r>
            <a:r>
              <a:rPr lang="en" dirty="0" err="1"/>
              <a:t>AsyncTaskLoader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3" name="Google Shape;663;p1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AsyncTaskLoader Overview</a:t>
            </a:r>
            <a:endParaRPr/>
          </a:p>
        </p:txBody>
      </p:sp>
      <p:sp>
        <p:nvSpPr>
          <p:cNvPr id="669" name="Google Shape;669;p1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670" name="Google Shape;670;p111"/>
          <p:cNvSpPr/>
          <p:nvPr/>
        </p:nvSpPr>
        <p:spPr>
          <a:xfrm>
            <a:off x="517725" y="3340776"/>
            <a:ext cx="2669400" cy="12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1" name="Google Shape;671;p111"/>
          <p:cNvSpPr/>
          <p:nvPr/>
        </p:nvSpPr>
        <p:spPr>
          <a:xfrm>
            <a:off x="517725" y="2197200"/>
            <a:ext cx="2669400" cy="7548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LoaderManager</a:t>
            </a:r>
            <a:endParaRPr sz="2400"/>
          </a:p>
        </p:txBody>
      </p:sp>
      <p:sp>
        <p:nvSpPr>
          <p:cNvPr id="672" name="Google Shape;672;p111"/>
          <p:cNvSpPr/>
          <p:nvPr/>
        </p:nvSpPr>
        <p:spPr>
          <a:xfrm>
            <a:off x="517825" y="1053625"/>
            <a:ext cx="2669400" cy="7548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AsyncTaskLoader</a:t>
            </a:r>
            <a:endParaRPr sz="2400"/>
          </a:p>
        </p:txBody>
      </p:sp>
      <p:sp>
        <p:nvSpPr>
          <p:cNvPr id="673" name="Google Shape;673;p111"/>
          <p:cNvSpPr/>
          <p:nvPr/>
        </p:nvSpPr>
        <p:spPr>
          <a:xfrm>
            <a:off x="3610197" y="1053625"/>
            <a:ext cx="2483700" cy="75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</a:t>
            </a:r>
            <a:endParaRPr sz="2400"/>
          </a:p>
        </p:txBody>
      </p:sp>
      <p:sp>
        <p:nvSpPr>
          <p:cNvPr id="674" name="Google Shape;674;p111"/>
          <p:cNvSpPr/>
          <p:nvPr/>
        </p:nvSpPr>
        <p:spPr>
          <a:xfrm>
            <a:off x="1490522" y="2951936"/>
            <a:ext cx="277200" cy="395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11"/>
          <p:cNvSpPr/>
          <p:nvPr/>
        </p:nvSpPr>
        <p:spPr>
          <a:xfrm>
            <a:off x="1490522" y="1808359"/>
            <a:ext cx="277200" cy="395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11"/>
          <p:cNvSpPr/>
          <p:nvPr/>
        </p:nvSpPr>
        <p:spPr>
          <a:xfrm rot="10800000">
            <a:off x="1806544" y="2952068"/>
            <a:ext cx="277200" cy="395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11"/>
          <p:cNvSpPr/>
          <p:nvPr/>
        </p:nvSpPr>
        <p:spPr>
          <a:xfrm rot="10800000">
            <a:off x="1806544" y="1808492"/>
            <a:ext cx="277200" cy="395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11"/>
          <p:cNvSpPr/>
          <p:nvPr/>
        </p:nvSpPr>
        <p:spPr>
          <a:xfrm rot="5543641">
            <a:off x="3265832" y="1128301"/>
            <a:ext cx="265732" cy="41220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11"/>
          <p:cNvSpPr/>
          <p:nvPr/>
        </p:nvSpPr>
        <p:spPr>
          <a:xfrm rot="-5400000">
            <a:off x="3265696" y="1352912"/>
            <a:ext cx="265800" cy="412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6493338" y="1053625"/>
            <a:ext cx="2483700" cy="754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WorkToDo</a:t>
            </a:r>
            <a:endParaRPr sz="2400"/>
          </a:p>
        </p:txBody>
      </p:sp>
      <p:sp>
        <p:nvSpPr>
          <p:cNvPr id="681" name="Google Shape;681;p111"/>
          <p:cNvSpPr/>
          <p:nvPr/>
        </p:nvSpPr>
        <p:spPr>
          <a:xfrm rot="5543641">
            <a:off x="6160894" y="1019896"/>
            <a:ext cx="265732" cy="41220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11"/>
          <p:cNvSpPr/>
          <p:nvPr/>
        </p:nvSpPr>
        <p:spPr>
          <a:xfrm rot="-5400000">
            <a:off x="6160758" y="1244507"/>
            <a:ext cx="265800" cy="412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11"/>
          <p:cNvSpPr txBox="1"/>
          <p:nvPr/>
        </p:nvSpPr>
        <p:spPr>
          <a:xfrm>
            <a:off x="703214" y="3297183"/>
            <a:ext cx="11031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Request Work</a:t>
            </a:r>
            <a:endParaRPr sz="1800"/>
          </a:p>
        </p:txBody>
      </p:sp>
      <p:sp>
        <p:nvSpPr>
          <p:cNvPr id="684" name="Google Shape;684;p111"/>
          <p:cNvSpPr txBox="1"/>
          <p:nvPr/>
        </p:nvSpPr>
        <p:spPr>
          <a:xfrm>
            <a:off x="1806520" y="3293962"/>
            <a:ext cx="1088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Receive Result</a:t>
            </a:r>
            <a:endParaRPr sz="1800"/>
          </a:p>
        </p:txBody>
      </p:sp>
      <p:sp>
        <p:nvSpPr>
          <p:cNvPr id="685" name="Google Shape;685;p111"/>
          <p:cNvSpPr txBox="1"/>
          <p:nvPr/>
        </p:nvSpPr>
        <p:spPr>
          <a:xfrm>
            <a:off x="1365599" y="4048261"/>
            <a:ext cx="15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Activity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2"/>
          <p:cNvSpPr txBox="1">
            <a:spLocks noGrp="1"/>
          </p:cNvSpPr>
          <p:nvPr>
            <p:ph type="body" idx="1"/>
          </p:nvPr>
        </p:nvSpPr>
        <p:spPr>
          <a:xfrm>
            <a:off x="311700" y="1571298"/>
            <a:ext cx="3999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112"/>
          <p:cNvSpPr txBox="1">
            <a:spLocks noGrp="1"/>
          </p:cNvSpPr>
          <p:nvPr>
            <p:ph type="body" idx="2"/>
          </p:nvPr>
        </p:nvSpPr>
        <p:spPr>
          <a:xfrm>
            <a:off x="4311600" y="1571300"/>
            <a:ext cx="45207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1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693" name="Google Shape;693;p11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             AsyncTaskLoader</a:t>
            </a:r>
            <a:endParaRPr/>
          </a:p>
        </p:txBody>
      </p:sp>
      <p:sp>
        <p:nvSpPr>
          <p:cNvPr id="694" name="Google Shape;694;p112"/>
          <p:cNvSpPr/>
          <p:nvPr/>
        </p:nvSpPr>
        <p:spPr>
          <a:xfrm>
            <a:off x="3155375" y="2476391"/>
            <a:ext cx="1156200" cy="16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12"/>
          <p:cNvSpPr/>
          <p:nvPr/>
        </p:nvSpPr>
        <p:spPr>
          <a:xfrm>
            <a:off x="3059975" y="3033541"/>
            <a:ext cx="1156200" cy="16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12"/>
          <p:cNvSpPr/>
          <p:nvPr/>
        </p:nvSpPr>
        <p:spPr>
          <a:xfrm>
            <a:off x="2915000" y="492930"/>
            <a:ext cx="1156200" cy="16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AsyncTaskLoader subclass</a:t>
            </a:r>
            <a:endParaRPr/>
          </a:p>
        </p:txBody>
      </p:sp>
      <p:sp>
        <p:nvSpPr>
          <p:cNvPr id="702" name="Google Shape;702;p113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520600" cy="25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Implement constructor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Google Shape;703;p1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AsyncTaskLoader</a:t>
            </a:r>
            <a:endParaRPr/>
          </a:p>
        </p:txBody>
      </p:sp>
      <p:sp>
        <p:nvSpPr>
          <p:cNvPr id="709" name="Google Shape;709;p1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1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AsyncTaskLoader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&lt;List&lt;String&gt;&gt;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(Context context, String queryString)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super(context);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mQueryString = queryString;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1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loadInBackground()</a:t>
            </a:r>
            <a:endParaRPr/>
          </a:p>
        </p:txBody>
      </p:sp>
      <p:sp>
        <p:nvSpPr>
          <p:cNvPr id="716" name="Google Shape;716;p115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29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List&lt;String&gt; loadInBackground()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List&lt;String&gt; data = new ArrayList&lt;String&gt;;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//TODO: Load the data from the network or from a database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data;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1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onStartLoading()</a:t>
            </a:r>
            <a:endParaRPr/>
          </a:p>
        </p:txBody>
      </p:sp>
      <p:sp>
        <p:nvSpPr>
          <p:cNvPr id="723" name="Google Shape;723;p11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7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restartLoader()</a:t>
            </a:r>
            <a:r>
              <a:rPr lang="en"/>
              <a:t> or 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nitLoader()</a:t>
            </a:r>
            <a:r>
              <a:rPr lang="en"/>
              <a:t> is called, the LoaderManager invokes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r>
              <a:rPr lang="en"/>
              <a:t> callback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for cached data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observing the data source (if needed)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forceLoad()</a:t>
            </a:r>
            <a:r>
              <a:rPr lang="en"/>
              <a:t> to load the data if there are changes or no cached data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protected void onStartLoading() {  forceLoad();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4" name="Google Shape;724;p1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loader callbacks in Activity</a:t>
            </a:r>
            <a:endParaRPr/>
          </a:p>
        </p:txBody>
      </p:sp>
      <p:sp>
        <p:nvSpPr>
          <p:cNvPr id="730" name="Google Shape;730;p1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onCreateLoader()</a:t>
            </a:r>
            <a:r>
              <a:rPr lang="en"/>
              <a:t> — Create and return a new Loader for the given ID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— Called when a previously created loader has finished its load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onLoaderReset()</a:t>
            </a:r>
            <a:r>
              <a:rPr lang="en"/>
              <a:t> — Called when a previously created loader is being reset making its data unavailable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11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onCreateLoader()</a:t>
            </a:r>
            <a:endParaRPr/>
          </a:p>
        </p:txBody>
      </p:sp>
      <p:sp>
        <p:nvSpPr>
          <p:cNvPr id="737" name="Google Shape;737;p118"/>
          <p:cNvSpPr txBox="1">
            <a:spLocks noGrp="1"/>
          </p:cNvSpPr>
          <p:nvPr>
            <p:ph type="body" idx="1"/>
          </p:nvPr>
        </p:nvSpPr>
        <p:spPr>
          <a:xfrm>
            <a:off x="223025" y="1076275"/>
            <a:ext cx="886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Loader&lt;List&lt;String&gt;&gt; onCreateLoader(int id, Bundle args)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StringListLoader(this,args.getString("queryString"));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11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onLoadFinished()</a:t>
            </a:r>
            <a:endParaRPr/>
          </a:p>
        </p:txBody>
      </p:sp>
      <p:sp>
        <p:nvSpPr>
          <p:cNvPr id="744" name="Google Shape;744;p119"/>
          <p:cNvSpPr txBox="1">
            <a:spLocks noGrp="1"/>
          </p:cNvSpPr>
          <p:nvPr>
            <p:ph type="body" idx="1"/>
          </p:nvPr>
        </p:nvSpPr>
        <p:spPr>
          <a:xfrm>
            <a:off x="311700" y="11010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Results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r>
              <a:rPr lang="en"/>
              <a:t> are passed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where you can display them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onLoadFinished(Loader&lt;List&lt;String&gt;&gt; loader, List&lt;String&gt; data)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mAdapter.setData(data);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1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8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onLoaderReset()</a:t>
            </a:r>
            <a:endParaRPr/>
          </a:p>
        </p:txBody>
      </p:sp>
      <p:sp>
        <p:nvSpPr>
          <p:cNvPr id="751" name="Google Shape;751;p120"/>
          <p:cNvSpPr txBox="1">
            <a:spLocks noGrp="1"/>
          </p:cNvSpPr>
          <p:nvPr>
            <p:ph type="body" idx="1"/>
          </p:nvPr>
        </p:nvSpPr>
        <p:spPr>
          <a:xfrm>
            <a:off x="107375" y="1076275"/>
            <a:ext cx="898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when loader is destroyed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Leave blank most of the time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onLoaderReset(final Loader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loader) {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758" name="Google Shape;758;p12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Activity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support library to be compatible with more devices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12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765" name="Google Shape;765;p122"/>
          <p:cNvSpPr txBox="1">
            <a:spLocks noGrp="1"/>
          </p:cNvSpPr>
          <p:nvPr>
            <p:ph type="body" idx="1"/>
          </p:nvPr>
        </p:nvSpPr>
        <p:spPr>
          <a:xfrm>
            <a:off x="235500" y="1020075"/>
            <a:ext cx="8690100" cy="29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 Reference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 Reference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LoaderManager Reference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Processes and Threads Guide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Loaders Guide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Performance: </a:t>
            </a:r>
            <a:r>
              <a:rPr lang="en" u="sng">
                <a:solidFill>
                  <a:schemeClr val="hlink"/>
                </a:solidFill>
                <a:hlinkClick r:id="rId8"/>
              </a:rPr>
              <a:t>Exceed the Android Speed Limit</a:t>
            </a:r>
            <a:endParaRPr/>
          </a:p>
        </p:txBody>
      </p:sp>
      <p:sp>
        <p:nvSpPr>
          <p:cNvPr id="766" name="Google Shape;766;p12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72" name="Google Shape;772;p12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773" name="Google Shape;773;p123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7.1 AsyncTask and AsyncTaskLoader</a:t>
            </a:r>
            <a:endParaRPr sz="2400" dirty="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 dirty="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7.1 AsyncTask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79" name="Google Shape;779;p1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2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781" name="Google Shape;781;p12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thread</a:t>
            </a:r>
            <a:endParaRPr/>
          </a:p>
        </p:txBody>
      </p:sp>
      <p:sp>
        <p:nvSpPr>
          <p:cNvPr id="455" name="Google Shape;455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Independent path of execution in a running program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 is executed line by line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runs on Java thread called "main" or "UI thread"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Draws UI on the screen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Responds to user actions by handling UI events</a:t>
            </a:r>
            <a:endParaRPr/>
          </a:p>
        </p:txBody>
      </p:sp>
      <p:sp>
        <p:nvSpPr>
          <p:cNvPr id="456" name="Google Shape;456;p8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thread must be fast</a:t>
            </a:r>
            <a:endParaRPr/>
          </a:p>
        </p:txBody>
      </p:sp>
      <p:sp>
        <p:nvSpPr>
          <p:cNvPr id="462" name="Google Shape;462;p8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Hardware updates screen every 16 milliseconds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has 16 ms to do all its work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it takes too long, app stutters or hangs</a:t>
            </a:r>
            <a:endParaRPr/>
          </a:p>
        </p:txBody>
      </p:sp>
      <p:sp>
        <p:nvSpPr>
          <p:cNvPr id="463" name="Google Shape;463;p8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64" name="Google Shape;46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0375"/>
            <a:ext cx="7907711" cy="175664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86"/>
          <p:cNvSpPr/>
          <p:nvPr/>
        </p:nvSpPr>
        <p:spPr>
          <a:xfrm>
            <a:off x="4539149" y="2875300"/>
            <a:ext cx="1246795" cy="824634"/>
          </a:xfrm>
          <a:prstGeom prst="irregularSeal1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WAIT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uninstall unresponsive apps </a:t>
            </a:r>
            <a:endParaRPr/>
          </a:p>
        </p:txBody>
      </p:sp>
      <p:sp>
        <p:nvSpPr>
          <p:cNvPr id="471" name="Google Shape;471;p8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17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UI waits too long for an operation to finish, it becomes unresponsive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The framework shows an Application Not Responding (ANR) dialog</a:t>
            </a:r>
            <a:endParaRPr/>
          </a:p>
        </p:txBody>
      </p:sp>
      <p:sp>
        <p:nvSpPr>
          <p:cNvPr id="472" name="Google Shape;472;p8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73" name="Google Shape;47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25" y="1882800"/>
            <a:ext cx="3332150" cy="1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79" name="Google Shape;479;p88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sp>
        <p:nvSpPr>
          <p:cNvPr id="480" name="Google Shape;480;p8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05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Network operations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Long calculations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Downloading/uploading files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Processing images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Loading data </a:t>
            </a:r>
            <a:endParaRPr/>
          </a:p>
        </p:txBody>
      </p:sp>
      <p:sp>
        <p:nvSpPr>
          <p:cNvPr id="481" name="Google Shape;481;p8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pic>
        <p:nvPicPr>
          <p:cNvPr id="482" name="Google Shape;48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301" y="2275700"/>
            <a:ext cx="2140401" cy="21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</a:t>
            </a:r>
            <a:endParaRPr/>
          </a:p>
        </p:txBody>
      </p:sp>
      <p:sp>
        <p:nvSpPr>
          <p:cNvPr id="488" name="Google Shape;488;p8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297400" cy="24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Execute long running tasks on a </a:t>
            </a:r>
            <a:r>
              <a:rPr lang="en" b="1"/>
              <a:t>background thread</a:t>
            </a:r>
            <a:r>
              <a:rPr lang="en"/>
              <a:t>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Loader Framework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Services</a:t>
            </a:r>
            <a:endParaRPr/>
          </a:p>
        </p:txBody>
      </p:sp>
      <p:sp>
        <p:nvSpPr>
          <p:cNvPr id="489" name="Google Shape;489;p8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90" name="Google Shape;490;p89"/>
          <p:cNvSpPr/>
          <p:nvPr/>
        </p:nvSpPr>
        <p:spPr>
          <a:xfrm>
            <a:off x="3028938" y="1767675"/>
            <a:ext cx="5992200" cy="7413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89"/>
          <p:cNvSpPr/>
          <p:nvPr/>
        </p:nvSpPr>
        <p:spPr>
          <a:xfrm>
            <a:off x="3123978" y="4011904"/>
            <a:ext cx="5067900" cy="473738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Worker Thread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2" name="Google Shape;492;p89"/>
          <p:cNvCxnSpPr>
            <a:endCxn id="493" idx="1"/>
          </p:cNvCxnSpPr>
          <p:nvPr/>
        </p:nvCxnSpPr>
        <p:spPr>
          <a:xfrm rot="-5400000" flipH="1">
            <a:off x="3978662" y="3009948"/>
            <a:ext cx="1908600" cy="550200"/>
          </a:xfrm>
          <a:prstGeom prst="curvedConnector2">
            <a:avLst/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3" name="Google Shape;493;p89"/>
          <p:cNvSpPr/>
          <p:nvPr/>
        </p:nvSpPr>
        <p:spPr>
          <a:xfrm>
            <a:off x="5208062" y="4106740"/>
            <a:ext cx="1533753" cy="265216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 some work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4" name="Google Shape;494;p89"/>
          <p:cNvCxnSpPr>
            <a:stCxn id="493" idx="3"/>
            <a:endCxn id="495" idx="1"/>
          </p:cNvCxnSpPr>
          <p:nvPr/>
        </p:nvCxnSpPr>
        <p:spPr>
          <a:xfrm rot="10800000" flipH="1">
            <a:off x="6741815" y="2330448"/>
            <a:ext cx="632700" cy="1908900"/>
          </a:xfrm>
          <a:prstGeom prst="curvedConnector3">
            <a:avLst>
              <a:gd name="adj1" fmla="val 49997"/>
            </a:avLst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5" name="Google Shape;495;p89"/>
          <p:cNvSpPr/>
          <p:nvPr/>
        </p:nvSpPr>
        <p:spPr>
          <a:xfrm>
            <a:off x="7374531" y="2197877"/>
            <a:ext cx="1533753" cy="26521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UI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1215</Words>
  <Application>Microsoft Macintosh PowerPoint</Application>
  <PresentationFormat>全屏显示(16:9)</PresentationFormat>
  <Paragraphs>307</Paragraphs>
  <Slides>44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Open Sans</vt:lpstr>
      <vt:lpstr>Arial</vt:lpstr>
      <vt:lpstr>Consolas</vt:lpstr>
      <vt:lpstr>Roboto Condensed</vt:lpstr>
      <vt:lpstr>Roboto</vt:lpstr>
      <vt:lpstr>Georgia</vt:lpstr>
      <vt:lpstr>GDT master</vt:lpstr>
      <vt:lpstr>GDT master</vt:lpstr>
      <vt:lpstr>GDT master</vt:lpstr>
      <vt:lpstr>GDT master</vt:lpstr>
      <vt:lpstr>GDT master</vt:lpstr>
      <vt:lpstr>GDT master</vt:lpstr>
      <vt:lpstr>Background Tasks</vt:lpstr>
      <vt:lpstr>7.1 AsyncTask  and  AsyncTaskLoader</vt:lpstr>
      <vt:lpstr>Contents</vt:lpstr>
      <vt:lpstr>Threads </vt:lpstr>
      <vt:lpstr>The main thread</vt:lpstr>
      <vt:lpstr>The Main thread must be fast</vt:lpstr>
      <vt:lpstr>Users uninstall unresponsive apps </vt:lpstr>
      <vt:lpstr>What is a long running task?</vt:lpstr>
      <vt:lpstr>Background threads</vt:lpstr>
      <vt:lpstr>Two rules for Android threads</vt:lpstr>
      <vt:lpstr>AsyncTask </vt:lpstr>
      <vt:lpstr>What is AsyncTask?</vt:lpstr>
      <vt:lpstr>Override two methods</vt:lpstr>
      <vt:lpstr>AsyncTask helper methods</vt:lpstr>
      <vt:lpstr>AsyncTask helper methods</vt:lpstr>
      <vt:lpstr>Creating an AsyncTask</vt:lpstr>
      <vt:lpstr>MyAsyncTask class definition</vt:lpstr>
      <vt:lpstr>onPreExecute()</vt:lpstr>
      <vt:lpstr>doInBackground()</vt:lpstr>
      <vt:lpstr>onProgressUpdate()</vt:lpstr>
      <vt:lpstr>onPostExecute()</vt:lpstr>
      <vt:lpstr>Start background work</vt:lpstr>
      <vt:lpstr>Limitations of AsyncTask</vt:lpstr>
      <vt:lpstr>When to use AsyncTask</vt:lpstr>
      <vt:lpstr>Loaders </vt:lpstr>
      <vt:lpstr>What is a Loader?</vt:lpstr>
      <vt:lpstr>Why use loaders?</vt:lpstr>
      <vt:lpstr>Anatomy of a Loader</vt:lpstr>
      <vt:lpstr>Get a loader with initLoader()</vt:lpstr>
      <vt:lpstr>Implementing AsyncTaskLoader </vt:lpstr>
      <vt:lpstr>AsyncTaskLoader Overview</vt:lpstr>
      <vt:lpstr>AsyncTask              AsyncTaskLoader</vt:lpstr>
      <vt:lpstr>Steps for AsyncTaskLoader subclass</vt:lpstr>
      <vt:lpstr>Subclass AsyncTaskLoader</vt:lpstr>
      <vt:lpstr>loadInBackground()</vt:lpstr>
      <vt:lpstr>onStartLoading()</vt:lpstr>
      <vt:lpstr>Implement loader callbacks in Activity</vt:lpstr>
      <vt:lpstr>onCreateLoader()</vt:lpstr>
      <vt:lpstr>onLoadFinished()</vt:lpstr>
      <vt:lpstr>onLoaderReset()</vt:lpstr>
      <vt:lpstr>Get a loader with initLoader()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Tasks</dc:title>
  <cp:lastModifiedBy>Walkman Neo</cp:lastModifiedBy>
  <cp:revision>3</cp:revision>
  <dcterms:modified xsi:type="dcterms:W3CDTF">2020-11-09T06:29:45Z</dcterms:modified>
</cp:coreProperties>
</file>