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5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3"/>
    </p:embeddedFont>
    <p:embeddedFont>
      <p:font typeface="Roboto" panose="02000000000000000000" pitchFamily="2" charset="0"/>
      <p:regular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83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3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font" Target="fonts/font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5.fntdata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4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90976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28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4ee73ec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4ee73ec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226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e4ee7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e4ee7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23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8369f89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8369f89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301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369f89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369f89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518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04ee73ec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04ee73ec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572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8369f89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8369f89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180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04ee73ec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04ee73ec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161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6e4ee7f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6e4ee7f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622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6e4ee7f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6e4ee7f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30709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04ee73ec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04ee73ec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4538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426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04ee73ec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04ee73ec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7173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55bcc6c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55bcc6c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291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8369f89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68369f89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331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955bcc6c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955bcc6c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780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1baec3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1baec3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879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55bcc6c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55bcc6c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780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7ece517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7ece517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662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68369f89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68369f89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315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7ece517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7ece517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89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04ee73ec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04ee73ec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47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472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7ece517f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7ece517f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992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68369f89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68369f89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399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8369f89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68369f89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957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369f8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369f8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0781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7ece51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7ece51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0587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804ee73ec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804ee73ec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7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804ee73ec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804ee73ec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5686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04ee73ec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04ee73ec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186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68369f89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68369f89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157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55bcc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55bcc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708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6970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55bcc6c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55bcc6c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9848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955a0ae8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955a0ae8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39874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955a0ae8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955a0ae8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6766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77ece517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77ece517f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918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55bcc6c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955bcc6c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5987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04ee73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04ee73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3849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804ee73e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804ee73e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8344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798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33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05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15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047195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7047195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10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369f8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8369f8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45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231600" y="4761375"/>
            <a:ext cx="230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8" name="Google Shape;238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5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06125" y="4761375"/>
            <a:ext cx="25872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06125" y="4761375"/>
            <a:ext cx="2345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06125" y="4739425"/>
            <a:ext cx="5191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40100" y="4761375"/>
            <a:ext cx="2300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guide/components/fundamentals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Bundle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content/Intent.html" TargetMode="External"/><Relationship Id="rId3" Type="http://schemas.openxmlformats.org/officeDocument/2006/relationships/hyperlink" Target="http://developer.android.com/guide/components/fundamentals.html" TargetMode="External"/><Relationship Id="rId7" Type="http://schemas.openxmlformats.org/officeDocument/2006/relationships/hyperlink" Target="http://developer.android.com/guide/components/intents-filters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developer.android.com/reference/android/app/Activity.html" TargetMode="External"/><Relationship Id="rId5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s://developer.android.com/design/patterns/navigation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2-activities-and-intents/2-1-c-activities-and-intents/2-1-c-activities-and-intents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odelabs.developers.google.com/codelabs/android-training-create-an-activity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1" name="Google Shape;271;p53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4" name="Google Shape;274;p53"/>
          <p:cNvSpPr txBox="1">
            <a:spLocks noGrp="1"/>
          </p:cNvSpPr>
          <p:nvPr>
            <p:ph type="subTitle" idx="4"/>
          </p:nvPr>
        </p:nvSpPr>
        <p:spPr>
          <a:xfrm>
            <a:off x="265500" y="6403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>
            <a:spLocks noGrp="1"/>
          </p:cNvSpPr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Activities</a:t>
            </a:r>
            <a:endParaRPr/>
          </a:p>
        </p:txBody>
      </p:sp>
      <p:sp>
        <p:nvSpPr>
          <p:cNvPr id="340" name="Google Shape;340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47" name="Google Shape;347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layout in XML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Java class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Connect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Layout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content view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Declare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in the Android manifest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Define layout in XML</a:t>
            </a:r>
            <a:endParaRPr/>
          </a:p>
        </p:txBody>
      </p:sp>
      <p:sp>
        <p:nvSpPr>
          <p:cNvPr id="353" name="Google Shape;353;p6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800" i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  <a:endParaRPr sz="1800"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sz="1800"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Define Activity Java class</a:t>
            </a:r>
            <a:endParaRPr/>
          </a:p>
        </p:txBody>
      </p:sp>
      <p:sp>
        <p:nvSpPr>
          <p:cNvPr id="360" name="Google Shape;360;p6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Connect activity with layout</a:t>
            </a:r>
            <a:endParaRPr/>
          </a:p>
        </p:txBody>
      </p:sp>
      <p:sp>
        <p:nvSpPr>
          <p:cNvPr id="367" name="Google Shape;367;p6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66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6"/>
          <p:cNvSpPr/>
          <p:nvPr/>
        </p:nvSpPr>
        <p:spPr>
          <a:xfrm>
            <a:off x="3776700" y="3613550"/>
            <a:ext cx="97875" cy="293650"/>
          </a:xfrm>
          <a:custGeom>
            <a:avLst/>
            <a:gdLst/>
            <a:ahLst/>
            <a:cxnLst/>
            <a:rect l="l" t="t" r="r" b="b"/>
            <a:pathLst>
              <a:path w="3915" h="11746" extrusionOk="0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3" name="Google Shape;373;p66"/>
          <p:cNvSpPr/>
          <p:nvPr/>
        </p:nvSpPr>
        <p:spPr>
          <a:xfrm>
            <a:off x="4673975" y="3605400"/>
            <a:ext cx="16300" cy="269175"/>
          </a:xfrm>
          <a:custGeom>
            <a:avLst/>
            <a:gdLst/>
            <a:ahLst/>
            <a:cxnLst/>
            <a:rect l="l" t="t" r="r" b="b"/>
            <a:pathLst>
              <a:path w="652" h="10767" extrusionOk="0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4" name="Google Shape;374;p66"/>
          <p:cNvSpPr/>
          <p:nvPr/>
        </p:nvSpPr>
        <p:spPr>
          <a:xfrm>
            <a:off x="5807775" y="3572775"/>
            <a:ext cx="326300" cy="285475"/>
          </a:xfrm>
          <a:custGeom>
            <a:avLst/>
            <a:gdLst/>
            <a:ahLst/>
            <a:cxnLst/>
            <a:rect l="l" t="t" r="r" b="b"/>
            <a:pathLst>
              <a:path w="13052" h="11419" extrusionOk="0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activity in Android manifest</a:t>
            </a:r>
            <a:endParaRPr/>
          </a:p>
        </p:txBody>
      </p:sp>
      <p:sp>
        <p:nvSpPr>
          <p:cNvPr id="380" name="Google Shape;380;p6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main activity in manifest</a:t>
            </a:r>
            <a:endParaRPr/>
          </a:p>
        </p:txBody>
      </p:sp>
      <p:sp>
        <p:nvSpPr>
          <p:cNvPr id="387" name="Google Shape;387;p6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"/>
              <a:t> needs to include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en"/>
              <a:t> to start from launcher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</a:t>
            </a:r>
            <a:endParaRPr/>
          </a:p>
        </p:txBody>
      </p:sp>
      <p:sp>
        <p:nvSpPr>
          <p:cNvPr id="394" name="Google Shape;394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01" name="Google Shape;401;p7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is a description of an operation to be performed.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2322062" y="314395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03" name="Google Shape;403;p70"/>
          <p:cNvSpPr/>
          <p:nvPr/>
        </p:nvSpPr>
        <p:spPr>
          <a:xfrm>
            <a:off x="339099" y="3143950"/>
            <a:ext cx="13890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04" name="Google Shape;404;p70"/>
          <p:cNvSpPr/>
          <p:nvPr/>
        </p:nvSpPr>
        <p:spPr>
          <a:xfrm>
            <a:off x="935475" y="35757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5" name="Google Shape;405;p70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406" name="Google Shape;406;p70"/>
          <p:cNvSpPr/>
          <p:nvPr/>
        </p:nvSpPr>
        <p:spPr>
          <a:xfrm>
            <a:off x="2028500" y="35839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7" name="Google Shape;407;p70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408" name="Google Shape;408;p70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15" name="Google Shape;415;p7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button click starts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for text entry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Clicking Share opens an app that allows you to post a photo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Initiate downloading a file in the background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system informs everybody that the phone is now charging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>
            <a:spLocks noGrp="1"/>
          </p:cNvSpPr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2.1 Activities and Intents</a:t>
            </a:r>
            <a:endParaRPr/>
          </a:p>
        </p:txBody>
      </p:sp>
      <p:sp>
        <p:nvSpPr>
          <p:cNvPr id="281" name="Google Shape;281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7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22" name="Google Shape;422;p72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74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b="1" dirty="0"/>
              <a:t>Explicit Intent </a:t>
            </a:r>
            <a:endParaRPr sz="2300" b="1" dirty="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 dirty="0"/>
              <a:t>Starts a specific </a:t>
            </a:r>
            <a:r>
              <a:rPr lang="en" sz="23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Request tea with milk delivered by Nikita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Main activity starts the </a:t>
            </a:r>
            <a:r>
              <a:rPr lang="en" sz="2300" dirty="0">
                <a:latin typeface="Consolas"/>
                <a:ea typeface="Consolas"/>
                <a:cs typeface="Consolas"/>
                <a:sym typeface="Consolas"/>
              </a:rPr>
              <a:t>ViewShoppingCart</a:t>
            </a:r>
            <a:r>
              <a:rPr lang="en" sz="2300" dirty="0"/>
              <a:t> </a:t>
            </a:r>
            <a:r>
              <a:rPr lang="en" sz="23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b="1" dirty="0"/>
              <a:t>Implicit Intent </a:t>
            </a:r>
            <a:endParaRPr sz="2300" b="1" dirty="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 dirty="0"/>
              <a:t>Asks system to find an </a:t>
            </a:r>
            <a:r>
              <a:rPr lang="en" sz="23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 dirty="0"/>
              <a:t> that can handle this request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Find an open store that sells green tea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Clicking Share opens a chooser with a list of apps </a:t>
            </a:r>
            <a:endParaRPr sz="23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Activities</a:t>
            </a:r>
            <a:endParaRPr/>
          </a:p>
        </p:txBody>
      </p:sp>
      <p:sp>
        <p:nvSpPr>
          <p:cNvPr id="428" name="Google Shape;428;p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an explicit intent</a:t>
            </a:r>
            <a:endParaRPr/>
          </a:p>
        </p:txBody>
      </p:sp>
      <p:sp>
        <p:nvSpPr>
          <p:cNvPr id="434" name="Google Shape;434;p7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To start a specific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/>
              <a:t>, use an explicit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Create an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Use the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dirty="0"/>
              <a:t> to start the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7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implicit intent</a:t>
            </a:r>
            <a:endParaRPr/>
          </a:p>
        </p:txBody>
      </p:sp>
      <p:sp>
        <p:nvSpPr>
          <p:cNvPr id="441" name="Google Shape;441;p7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ask Android to find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to handle your request, use an implicit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49" name="Google Shape;449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3">
              <a:lnSpc>
                <a:spcPct val="115000"/>
              </a:lnSpc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lang="en" sz="2400" b="1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lang="en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Activities Run</a:t>
            </a:r>
            <a:endParaRPr/>
          </a:p>
        </p:txBody>
      </p:sp>
      <p:sp>
        <p:nvSpPr>
          <p:cNvPr id="455" name="Google Shape;455;p7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200"/>
              <a:t> instances are managed by the Android runtime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Started by an "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200"/>
              <a:t>", a message to the Android runtime to run an activity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57" name="Google Shape;457;p77"/>
          <p:cNvSpPr/>
          <p:nvPr/>
        </p:nvSpPr>
        <p:spPr>
          <a:xfrm>
            <a:off x="2398262" y="283915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" sz="1200"/>
              <a:t/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458" name="Google Shape;458;p77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FoodListActivity</a:t>
            </a:r>
            <a:r>
              <a:rPr lang="en" sz="1200"/>
              <a:t/>
            </a:r>
            <a:br>
              <a:rPr lang="en" sz="1200"/>
            </a:br>
            <a:r>
              <a:rPr lang="en" sz="1200"/>
              <a:t>Choose food items...Next</a:t>
            </a:r>
            <a:endParaRPr sz="1200"/>
          </a:p>
        </p:txBody>
      </p:sp>
      <p:sp>
        <p:nvSpPr>
          <p:cNvPr id="459" name="Google Shape;459;p77"/>
          <p:cNvSpPr/>
          <p:nvPr/>
        </p:nvSpPr>
        <p:spPr>
          <a:xfrm>
            <a:off x="6574955" y="283914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OrderActivity</a:t>
            </a:r>
            <a:r>
              <a:rPr lang="en" sz="1200"/>
              <a:t/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460" name="Google Shape;460;p77"/>
          <p:cNvSpPr/>
          <p:nvPr/>
        </p:nvSpPr>
        <p:spPr>
          <a:xfrm>
            <a:off x="415304" y="2839150"/>
            <a:ext cx="11754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launcher icon</a:t>
            </a:r>
            <a:endParaRPr sz="1200"/>
          </a:p>
        </p:txBody>
      </p:sp>
      <p:sp>
        <p:nvSpPr>
          <p:cNvPr id="461" name="Google Shape;461;p77"/>
          <p:cNvSpPr/>
          <p:nvPr/>
        </p:nvSpPr>
        <p:spPr>
          <a:xfrm>
            <a:off x="1383402" y="3699000"/>
            <a:ext cx="721200" cy="42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2" name="Google Shape;462;p77"/>
          <p:cNvSpPr/>
          <p:nvPr/>
        </p:nvSpPr>
        <p:spPr>
          <a:xfrm>
            <a:off x="1011675" y="32709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3" name="Google Shape;463;p77"/>
          <p:cNvSpPr txBox="1"/>
          <p:nvPr/>
        </p:nvSpPr>
        <p:spPr>
          <a:xfrm>
            <a:off x="334725" y="3363275"/>
            <a:ext cx="1770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Start app </a:t>
            </a:r>
            <a:endParaRPr/>
          </a:p>
        </p:txBody>
      </p:sp>
      <p:sp>
        <p:nvSpPr>
          <p:cNvPr id="464" name="Google Shape;464;p77"/>
          <p:cNvSpPr/>
          <p:nvPr/>
        </p:nvSpPr>
        <p:spPr>
          <a:xfrm>
            <a:off x="2104700" y="32791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5" name="Google Shape;465;p77"/>
          <p:cNvSpPr txBox="1"/>
          <p:nvPr/>
        </p:nvSpPr>
        <p:spPr>
          <a:xfrm>
            <a:off x="2135650" y="3366063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main activity</a:t>
            </a:r>
            <a:endParaRPr/>
          </a:p>
        </p:txBody>
      </p:sp>
      <p:sp>
        <p:nvSpPr>
          <p:cNvPr id="466" name="Google Shape;466;p77"/>
          <p:cNvSpPr/>
          <p:nvPr/>
        </p:nvSpPr>
        <p:spPr>
          <a:xfrm>
            <a:off x="3898002" y="3699000"/>
            <a:ext cx="721200" cy="42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7" name="Google Shape;467;p77"/>
          <p:cNvSpPr/>
          <p:nvPr/>
        </p:nvSpPr>
        <p:spPr>
          <a:xfrm>
            <a:off x="3526275" y="32709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8" name="Google Shape;468;p77"/>
          <p:cNvSpPr/>
          <p:nvPr/>
        </p:nvSpPr>
        <p:spPr>
          <a:xfrm>
            <a:off x="4619300" y="32791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9" name="Google Shape;469;p77"/>
          <p:cNvSpPr txBox="1"/>
          <p:nvPr/>
        </p:nvSpPr>
        <p:spPr>
          <a:xfrm>
            <a:off x="4598543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choose food activity</a:t>
            </a:r>
            <a:endParaRPr/>
          </a:p>
        </p:txBody>
      </p:sp>
      <p:sp>
        <p:nvSpPr>
          <p:cNvPr id="470" name="Google Shape;470;p77"/>
          <p:cNvSpPr/>
          <p:nvPr/>
        </p:nvSpPr>
        <p:spPr>
          <a:xfrm>
            <a:off x="6260202" y="3699000"/>
            <a:ext cx="721200" cy="42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71" name="Google Shape;471;p77"/>
          <p:cNvSpPr/>
          <p:nvPr/>
        </p:nvSpPr>
        <p:spPr>
          <a:xfrm>
            <a:off x="5862113" y="32709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2" name="Google Shape;472;p77"/>
          <p:cNvSpPr/>
          <p:nvPr/>
        </p:nvSpPr>
        <p:spPr>
          <a:xfrm>
            <a:off x="6981500" y="32791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3" name="Google Shape;473;p77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  <a:endParaRPr/>
          </a:p>
        </p:txBody>
      </p:sp>
      <p:sp>
        <p:nvSpPr>
          <p:cNvPr id="474" name="Google Shape;474;p77"/>
          <p:cNvSpPr txBox="1"/>
          <p:nvPr/>
        </p:nvSpPr>
        <p:spPr>
          <a:xfrm>
            <a:off x="3044050" y="3366075"/>
            <a:ext cx="14757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Shop</a:t>
            </a:r>
            <a:endParaRPr/>
          </a:p>
        </p:txBody>
      </p:sp>
      <p:sp>
        <p:nvSpPr>
          <p:cNvPr id="475" name="Google Shape;475;p77"/>
          <p:cNvSpPr txBox="1"/>
          <p:nvPr/>
        </p:nvSpPr>
        <p:spPr>
          <a:xfrm>
            <a:off x="5744724" y="3363250"/>
            <a:ext cx="14202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order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Data</a:t>
            </a:r>
            <a:endParaRPr/>
          </a:p>
        </p:txBody>
      </p:sp>
      <p:sp>
        <p:nvSpPr>
          <p:cNvPr id="481" name="Google Shape;481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sending data with intents</a:t>
            </a:r>
            <a:endParaRPr/>
          </a:p>
        </p:txBody>
      </p:sp>
      <p:sp>
        <p:nvSpPr>
          <p:cNvPr id="487" name="Google Shape;487;p7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Bundle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7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retrieving data</a:t>
            </a:r>
            <a:endParaRPr/>
          </a:p>
        </p:txBody>
      </p:sp>
      <p:sp>
        <p:nvSpPr>
          <p:cNvPr id="494" name="Google Shape;494;p8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In the first (sending)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Create the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dirty="0">
                <a:solidFill>
                  <a:schemeClr val="dk1"/>
                </a:solidFill>
              </a:rPr>
              <a:t> object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Put data or extras into that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Start the new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>
                <a:solidFill>
                  <a:schemeClr val="dk1"/>
                </a:solidFill>
              </a:rPr>
              <a:t> with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In the second (receiving)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>
                <a:solidFill>
                  <a:schemeClr val="dk1"/>
                </a:solidFill>
              </a:rPr>
              <a:t>: 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Get the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dirty="0">
                <a:solidFill>
                  <a:schemeClr val="dk1"/>
                </a:solidFill>
              </a:rPr>
              <a:t> object, the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>
                <a:solidFill>
                  <a:schemeClr val="dk1"/>
                </a:solidFill>
              </a:rPr>
              <a:t> was started with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Retrieve the data or extras from the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dirty="0">
                <a:solidFill>
                  <a:schemeClr val="dk1"/>
                </a:solidFill>
              </a:rPr>
              <a:t> object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495" name="Google Shape;495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URI as intent data</a:t>
            </a:r>
            <a:endParaRPr/>
          </a:p>
        </p:txBody>
      </p:sp>
      <p:sp>
        <p:nvSpPr>
          <p:cNvPr id="501" name="Google Shape;501;p81"/>
          <p:cNvSpPr txBox="1">
            <a:spLocks noGrp="1"/>
          </p:cNvSpPr>
          <p:nvPr>
            <p:ph type="body" idx="1"/>
          </p:nvPr>
        </p:nvSpPr>
        <p:spPr>
          <a:xfrm>
            <a:off x="311700" y="1028383"/>
            <a:ext cx="864942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Activities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Defining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Passing data between activities with extras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Navigating between activities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information into intent extras</a:t>
            </a:r>
            <a:endParaRPr/>
          </a:p>
        </p:txBody>
      </p:sp>
      <p:sp>
        <p:nvSpPr>
          <p:cNvPr id="508" name="Google Shape;508;p8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if lots of data, first create a bundle and pass the bundle.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Char char="●"/>
            </a:pPr>
            <a:r>
              <a:rPr lang="en" sz="2200"/>
              <a:t>See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/>
              <a:t>for all</a:t>
            </a:r>
            <a:endParaRPr sz="2200">
              <a:solidFill>
                <a:srgbClr val="585858"/>
              </a:solidFill>
            </a:endParaRPr>
          </a:p>
        </p:txBody>
      </p:sp>
      <p:sp>
        <p:nvSpPr>
          <p:cNvPr id="509" name="Google Shape;509;p8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to an activity with extras</a:t>
            </a:r>
            <a:endParaRPr/>
          </a:p>
        </p:txBody>
      </p:sp>
      <p:sp>
        <p:nvSpPr>
          <p:cNvPr id="515" name="Google Shape;515;p8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"com.example.android.twoactivities.extra.MESSAGE";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SecondActivity.class);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from intents</a:t>
            </a:r>
            <a:endParaRPr/>
          </a:p>
        </p:txBody>
      </p:sp>
      <p:sp>
        <p:nvSpPr>
          <p:cNvPr id="522" name="Google Shape;522;p8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bundle.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/>
              </a:rPr>
              <a:t>documentation</a:t>
            </a:r>
            <a:r>
              <a:rPr lang="en" sz="2200"/>
              <a:t> for all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data to the starting activity</a:t>
            </a:r>
            <a:endParaRPr/>
          </a:p>
        </p:txBody>
      </p:sp>
      <p:sp>
        <p:nvSpPr>
          <p:cNvPr id="529" name="Google Shape;529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dirty="0"/>
              <a:t>Use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 sz="2100" dirty="0"/>
              <a:t>) to start the second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dirty="0"/>
              <a:t>To return data from the second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100" dirty="0"/>
              <a:t>:</a:t>
            </a:r>
            <a:endParaRPr sz="2100" dirty="0"/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Create a </a:t>
            </a:r>
            <a:r>
              <a:rPr lang="en" sz="2100" b="1" i="1" dirty="0"/>
              <a:t>new</a:t>
            </a:r>
            <a:r>
              <a:rPr lang="en" sz="2100" dirty="0"/>
              <a:t> </a:t>
            </a:r>
            <a:r>
              <a:rPr lang="en" sz="2100" dirty="0" smtClean="0"/>
              <a:t> </a:t>
            </a:r>
            <a:r>
              <a:rPr lang="en" sz="2100" dirty="0" smtClean="0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Put the response data in the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100" dirty="0"/>
              <a:t> using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putExtra()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Set the result to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100" dirty="0"/>
              <a:t>  </a:t>
            </a:r>
            <a:br>
              <a:rPr lang="en" sz="2100" dirty="0"/>
            </a:br>
            <a:r>
              <a:rPr lang="en" sz="2100" dirty="0"/>
              <a:t>or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100" dirty="0"/>
              <a:t>, if the user cancelled out</a:t>
            </a:r>
            <a:endParaRPr sz="2100" dirty="0"/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call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100" dirty="0"/>
              <a:t> to close the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552450" lvl="0" indent="-457200" algn="l" rtl="0">
              <a:spcBef>
                <a:spcPts val="1000"/>
              </a:spcBef>
              <a:spcAft>
                <a:spcPts val="0"/>
              </a:spcAft>
              <a:buSzPts val="2100"/>
              <a:buFont typeface="+mj-lt"/>
              <a:buAutoNum type="arabicPeriod" startAt="3"/>
            </a:pPr>
            <a:r>
              <a:rPr lang="en" sz="2100" dirty="0"/>
              <a:t>Implement 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 sz="2100" dirty="0"/>
              <a:t> in first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startActivityForResult()</a:t>
            </a:r>
            <a:endParaRPr/>
          </a:p>
        </p:txBody>
      </p:sp>
      <p:sp>
        <p:nvSpPr>
          <p:cNvPr id="536" name="Google Shape;536;p86"/>
          <p:cNvSpPr txBox="1">
            <a:spLocks noGrp="1"/>
          </p:cNvSpPr>
          <p:nvPr>
            <p:ph type="body" idx="1"/>
          </p:nvPr>
        </p:nvSpPr>
        <p:spPr>
          <a:xfrm>
            <a:off x="158175" y="1082325"/>
            <a:ext cx="8709300" cy="3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), assigns it identifier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)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Returns data via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 extras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When done, pop stack, return to previous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, and execute o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 sz="2300"/>
              <a:t> callback to process returned data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 to identify which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has "returned"</a:t>
            </a:r>
            <a:endParaRPr sz="2300"/>
          </a:p>
        </p:txBody>
      </p:sp>
      <p:sp>
        <p:nvSpPr>
          <p:cNvPr id="537" name="Google Shape;537;p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startActivityForResult() Example</a:t>
            </a:r>
            <a:endParaRPr/>
          </a:p>
        </p:txBody>
      </p:sp>
      <p:sp>
        <p:nvSpPr>
          <p:cNvPr id="543" name="Google Shape;543;p8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Return data and finish second activity</a:t>
            </a:r>
            <a:endParaRPr/>
          </a:p>
        </p:txBody>
      </p:sp>
      <p:sp>
        <p:nvSpPr>
          <p:cNvPr id="550" name="Google Shape;550;p8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Implement onActivityResult()</a:t>
            </a:r>
            <a:endParaRPr/>
          </a:p>
        </p:txBody>
      </p:sp>
      <p:sp>
        <p:nvSpPr>
          <p:cNvPr id="557" name="Google Shape;557;p8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(resultCode == RESULT_OK) { // Activity succeeded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 data.getStringExtra(SecondActivity.EXTRA_REPLY);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  <a:endParaRPr sz="1800"/>
          </a:p>
        </p:txBody>
      </p:sp>
      <p:sp>
        <p:nvSpPr>
          <p:cNvPr id="558" name="Google Shape;558;p8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4" name="Google Shape;564;p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0" name="Google Shape;570;p9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started,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stopped and pushed on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back stack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Last-in-first-out-stack—when the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ends, or the  user presses the Back button, it is popped from the stack and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resumes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>
            <a:spLocks noGrp="1"/>
          </p:cNvSpPr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(high-level view)</a:t>
            </a:r>
            <a:endParaRPr/>
          </a:p>
        </p:txBody>
      </p:sp>
      <p:sp>
        <p:nvSpPr>
          <p:cNvPr id="294" name="Google Shape;294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/>
          <p:nvPr/>
        </p:nvSpPr>
        <p:spPr>
          <a:xfrm rot="6853157">
            <a:off x="2443930" y="2752558"/>
            <a:ext cx="178052" cy="424177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7" name="Google Shape;577;p9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8" name="Google Shape;578;p9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79" name="Google Shape;579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0" name="Google Shape;580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1" name="Google Shape;581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>
            <a:off x="118553" y="3339400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4" name="Google Shape;594;p92"/>
          <p:cNvSpPr/>
          <p:nvPr/>
        </p:nvSpPr>
        <p:spPr>
          <a:xfrm>
            <a:off x="231228" y="2872700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5" name="Google Shape;595;p92"/>
          <p:cNvSpPr/>
          <p:nvPr/>
        </p:nvSpPr>
        <p:spPr>
          <a:xfrm>
            <a:off x="4732303" y="2452975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6" name="Google Shape;596;p92"/>
          <p:cNvSpPr/>
          <p:nvPr/>
        </p:nvSpPr>
        <p:spPr>
          <a:xfrm>
            <a:off x="4421100" y="2986722"/>
            <a:ext cx="440475" cy="352675"/>
          </a:xfrm>
          <a:custGeom>
            <a:avLst/>
            <a:gdLst/>
            <a:ahLst/>
            <a:cxnLst/>
            <a:rect l="l" t="t" r="r" b="b"/>
            <a:pathLst>
              <a:path w="17619" h="14107" extrusionOk="0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7" name="Google Shape;597;p92"/>
          <p:cNvSpPr/>
          <p:nvPr/>
        </p:nvSpPr>
        <p:spPr>
          <a:xfrm>
            <a:off x="6831697" y="2482925"/>
            <a:ext cx="215950" cy="1296950"/>
          </a:xfrm>
          <a:custGeom>
            <a:avLst/>
            <a:gdLst/>
            <a:ahLst/>
            <a:cxnLst/>
            <a:rect l="l" t="t" r="r" b="b"/>
            <a:pathLst>
              <a:path w="8638" h="51878" extrusionOk="0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598" name="Google Shape;598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599" name="Google Shape;599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1" name="Google Shape;601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2" name="Google Shape;602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4" name="Google Shape;604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5" name="Google Shape;605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7" name="Google Shape;607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08" name="Google Shape;608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0" name="Google Shape;610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616" name="Google Shape;616;p9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 Temporal or back navigation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provided by the </a:t>
            </a:r>
            <a:r>
              <a:rPr lang="en" sz="2400" dirty="0">
                <a:solidFill>
                  <a:srgbClr val="0000FF"/>
                </a:solidFill>
              </a:rPr>
              <a:t>device's</a:t>
            </a:r>
            <a:r>
              <a:rPr lang="en" sz="2400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B</a:t>
            </a:r>
            <a:r>
              <a:rPr lang="en" sz="2400" dirty="0">
                <a:solidFill>
                  <a:schemeClr val="dk1"/>
                </a:solidFill>
              </a:rPr>
              <a:t>ack button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controlled by the Android system's back stack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  Ancestral or up navigation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provided by the Up button in app's </a:t>
            </a:r>
            <a:r>
              <a:rPr lang="en" dirty="0">
                <a:solidFill>
                  <a:srgbClr val="0000FF"/>
                </a:solidFill>
              </a:rPr>
              <a:t>action bar</a:t>
            </a:r>
            <a:endParaRPr dirty="0">
              <a:solidFill>
                <a:srgbClr val="0000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 dirty="0"/>
          </a:p>
        </p:txBody>
      </p:sp>
      <p:sp>
        <p:nvSpPr>
          <p:cNvPr id="617" name="Google Shape;617;p9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618" name="Google Shape;618;p93"/>
          <p:cNvPicPr preferRelativeResize="0"/>
          <p:nvPr/>
        </p:nvPicPr>
        <p:blipFill rotWithShape="1">
          <a:blip r:embed="rId3">
            <a:alphaModFix/>
          </a:blip>
          <a:srcRect b="9804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93"/>
          <p:cNvPicPr preferRelativeResize="0"/>
          <p:nvPr/>
        </p:nvPicPr>
        <p:blipFill rotWithShape="1">
          <a:blip r:embed="rId4">
            <a:alphaModFix/>
          </a:blip>
          <a:srcRect l="18187" t="24646" r="74313" b="24421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Back navigation</a:t>
            </a:r>
            <a:endParaRPr/>
          </a:p>
        </p:txBody>
      </p:sp>
      <p:sp>
        <p:nvSpPr>
          <p:cNvPr id="625" name="Google Shape;625;p9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preserves history of recently viewed screens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contains all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instances that have been launched by the user in reverse order </a:t>
            </a:r>
            <a:r>
              <a:rPr lang="en" sz="2000" i="1">
                <a:solidFill>
                  <a:schemeClr val="dk1"/>
                </a:solidFill>
              </a:rPr>
              <a:t>for the current task</a:t>
            </a:r>
            <a:endParaRPr sz="2000" i="1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Each task has its own back stack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Switching between tasks activates that task's back stack</a:t>
            </a:r>
            <a:endParaRPr sz="2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626" name="Google Shape;626;p9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navigation</a:t>
            </a:r>
            <a:endParaRPr/>
          </a:p>
        </p:txBody>
      </p:sp>
      <p:sp>
        <p:nvSpPr>
          <p:cNvPr id="632" name="Google Shape;632;p9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633" name="Google Shape;633;p9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634" name="Google Shape;634;p9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Goes to parent of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parent in Android manifest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0" name="Google Shape;640;p9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6" name="Google Shape;646;p9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Application Fundamentals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Starting Another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Activity</a:t>
            </a:r>
            <a:r>
              <a:rPr lang="en"/>
              <a:t> (API Guide)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Activity</a:t>
            </a:r>
            <a:r>
              <a:rPr lang="en"/>
              <a:t> (API Reference)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Intent</a:t>
            </a:r>
            <a:r>
              <a:rPr lang="en" u="sng">
                <a:solidFill>
                  <a:schemeClr val="hlink"/>
                </a:solidFill>
                <a:hlinkClick r:id="rId7"/>
              </a:rPr>
              <a:t>s and Intent Filters</a:t>
            </a:r>
            <a:r>
              <a:rPr lang="en"/>
              <a:t> (API Guide)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Intent</a:t>
            </a:r>
            <a:r>
              <a:rPr lang="en"/>
              <a:t> (API Reference)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Navigation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7" name="Google Shape;647;p9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53" name="Google Shape;653;p9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654" name="Google Shape;654;p98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Activities and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Activities and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0" name="Google Shape;660;p9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9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662" name="Google Shape;662;p9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one window, one hierarchy of views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fills the screen, but can be embedded in other Activity or a appear as floating window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class, typically one Activity in one file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an activity, such as ordering groceries, sending email, or getting directions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Handles user interactions, such as button clicks, text entry, or login verification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start other activities in the same or other apps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a life cycle—is created, started, runs, is paused, resumed, stopped, and destroyed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 t="3606" b="7788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6" name="Google Shape;316;p59"/>
          <p:cNvPicPr preferRelativeResize="0"/>
          <p:nvPr/>
        </p:nvPicPr>
        <p:blipFill rotWithShape="1">
          <a:blip r:embed="rId4">
            <a:alphaModFix/>
          </a:blip>
          <a:srcRect t="3810" b="8176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7" name="Google Shape;317;p59"/>
          <p:cNvPicPr preferRelativeResize="0"/>
          <p:nvPr/>
        </p:nvPicPr>
        <p:blipFill rotWithShape="1">
          <a:blip r:embed="rId5">
            <a:alphaModFix/>
          </a:blip>
          <a:srcRect t="3810" b="8176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9"/>
          <p:cNvPicPr preferRelativeResize="0"/>
          <p:nvPr/>
        </p:nvPicPr>
        <p:blipFill rotWithShape="1">
          <a:blip r:embed="rId6">
            <a:alphaModFix/>
          </a:blip>
          <a:srcRect t="3810" b="8176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9" name="Google Shape;319;p59"/>
          <p:cNvSpPr/>
          <p:nvPr/>
        </p:nvSpPr>
        <p:spPr>
          <a:xfrm>
            <a:off x="83325" y="1242713"/>
            <a:ext cx="1960200" cy="3066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27" name="Google Shape;327;p6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are loosely tied together to make up an app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Activity user sees is typically called "main activity"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can be organized in parent-child relationships in the Android manifest  to aid navigation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Activities</a:t>
            </a:r>
            <a:endParaRPr/>
          </a:p>
        </p:txBody>
      </p:sp>
      <p:sp>
        <p:nvSpPr>
          <p:cNvPr id="333" name="Google Shape;333;p6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/>
              <a:t> typically has a UI layout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Layout is usually defined in one or more XML files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/>
              <a:t> "inflates" layout as part of being created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1433</Words>
  <Application>Microsoft Office PowerPoint</Application>
  <PresentationFormat>全屏显示(16:9)</PresentationFormat>
  <Paragraphs>325</Paragraphs>
  <Slides>47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Arial</vt:lpstr>
      <vt:lpstr>宋体</vt:lpstr>
      <vt:lpstr>Courier New</vt:lpstr>
      <vt:lpstr>Open Sans</vt:lpstr>
      <vt:lpstr>Roboto</vt:lpstr>
      <vt:lpstr>Consolas</vt:lpstr>
      <vt:lpstr>GDT master</vt:lpstr>
      <vt:lpstr>GDT master</vt:lpstr>
      <vt:lpstr>GDT master</vt:lpstr>
      <vt:lpstr>GDT master</vt:lpstr>
      <vt:lpstr>Activities and Intents</vt:lpstr>
      <vt:lpstr>2.1 Activities and Intents</vt:lpstr>
      <vt:lpstr>Contents</vt:lpstr>
      <vt:lpstr>Activities (high-level view)</vt:lpstr>
      <vt:lpstr>What is an Activity?</vt:lpstr>
      <vt:lpstr>What does an Activity do?</vt:lpstr>
      <vt:lpstr>Examples of activities</vt:lpstr>
      <vt:lpstr>Apps and activities</vt:lpstr>
      <vt:lpstr>Layouts and Activities</vt:lpstr>
      <vt:lpstr>Implementing Activities</vt:lpstr>
      <vt:lpstr>Implement new activities</vt:lpstr>
      <vt:lpstr>Define layout in XML</vt:lpstr>
      <vt:lpstr>2. Define Activity Java class</vt:lpstr>
      <vt:lpstr>3. Connect activity with layout</vt:lpstr>
      <vt:lpstr>4. Declare activity in Android manifest</vt:lpstr>
      <vt:lpstr>4. Declare main activity in manifest</vt:lpstr>
      <vt:lpstr>Intents</vt:lpstr>
      <vt:lpstr>What is an intent?</vt:lpstr>
      <vt:lpstr>What can intents do?</vt:lpstr>
      <vt:lpstr>Explicit and implicit intents</vt:lpstr>
      <vt:lpstr>Starting Activities</vt:lpstr>
      <vt:lpstr>Start an Activity with an explicit intent</vt:lpstr>
      <vt:lpstr>Start an Activity with implicit intent</vt:lpstr>
      <vt:lpstr>Implicit Intents - Examples</vt:lpstr>
      <vt:lpstr>How Activities Run</vt:lpstr>
      <vt:lpstr>Sending and Receiving Data</vt:lpstr>
      <vt:lpstr>Two types of sending data with intents</vt:lpstr>
      <vt:lpstr>Sending and retrieving data</vt:lpstr>
      <vt:lpstr>Putting a URI as intent data</vt:lpstr>
      <vt:lpstr>Put information into intent extras</vt:lpstr>
      <vt:lpstr>Sending data to an activity with extras</vt:lpstr>
      <vt:lpstr>Get data from intents</vt:lpstr>
      <vt:lpstr>Returning data to the starting activity</vt:lpstr>
      <vt:lpstr>startActivityForResult()</vt:lpstr>
      <vt:lpstr>startActivityForResult() Example</vt:lpstr>
      <vt:lpstr>Return data and finish second activity</vt:lpstr>
      <vt:lpstr>Implement onActivityResult()</vt:lpstr>
      <vt:lpstr>Navigation</vt:lpstr>
      <vt:lpstr>Activity stack</vt:lpstr>
      <vt:lpstr>Activity Stack</vt:lpstr>
      <vt:lpstr>Two forms of navigation</vt:lpstr>
      <vt:lpstr> Back navigation</vt:lpstr>
      <vt:lpstr>Up navigation</vt:lpstr>
      <vt:lpstr>Learn more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LENOVO</cp:lastModifiedBy>
  <cp:revision>2</cp:revision>
  <dcterms:modified xsi:type="dcterms:W3CDTF">2019-02-14T09:24:47Z</dcterms:modified>
</cp:coreProperties>
</file>