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8" r:id="rId4"/>
    <p:sldMasterId id="2147483709" r:id="rId5"/>
    <p:sldMasterId id="2147483710" r:id="rId6"/>
    <p:sldMasterId id="2147483711" r:id="rId7"/>
    <p:sldMasterId id="214748371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D218084-7856-4B8B-9101-8E460BBAA186}">
  <a:tblStyle styleId="{7D218084-7856-4B8B-9101-8E460BBAA1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1.xml"/><Relationship Id="rId42" Type="http://schemas.openxmlformats.org/officeDocument/2006/relationships/font" Target="fonts/OpenSans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3.xml"/><Relationship Id="rId44" Type="http://schemas.openxmlformats.org/officeDocument/2006/relationships/font" Target="fonts/OpenSans-italic.fntdata"/><Relationship Id="rId21" Type="http://schemas.openxmlformats.org/officeDocument/2006/relationships/slide" Target="slides/slide12.xml"/><Relationship Id="rId43" Type="http://schemas.openxmlformats.org/officeDocument/2006/relationships/font" Target="fonts/OpenSans-bold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font" Target="fonts/Roboto-bold.fntdata"/><Relationship Id="rId16" Type="http://schemas.openxmlformats.org/officeDocument/2006/relationships/slide" Target="slides/slide7.xml"/><Relationship Id="rId38" Type="http://schemas.openxmlformats.org/officeDocument/2006/relationships/font" Target="fonts/Roboto-regular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688c7f58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688c7f58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1b69bfa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1b69bfa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688c7f58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688c7f58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688c7f58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688c7f58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1b69bfa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81b69bfa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688c7f58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688c7f58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5b0c3dd1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5b0c3dd1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81b69bfaa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81b69bfaa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5b36853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5b36853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88c7f58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88c7f58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1b69bfaa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1b69bfaa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81b69bfaa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81b69bfaa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1b69bfaa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1b69bfaa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95be00ea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95be00ea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other stepping commands.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81b69bfaa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81b69bfaa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1715f92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1715f92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81b69bfa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81b69bfa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81b69bfa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81b69bfa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1b69bf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1b69bf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81b69bf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81b69bf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5b0c3dd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5b0c3d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88c7f58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88c7f58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688c7f58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688c7f58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81b69bfaa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81b69bfaa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1b69bfaa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1b69bfaa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1b69bfa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1b69bfa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9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jpg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hyperlink" Target="http://creativecommons.org/licenses/by-nc/4.0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/>
        </p:nvSpPr>
        <p:spPr>
          <a:xfrm>
            <a:off x="2206125" y="4761375"/>
            <a:ext cx="2334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0" name="Google Shape;12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5" name="Google Shape;125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8" name="Google Shape;178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4" name="Google Shape;18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5" name="Google Shape;18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0" name="Google Shape;190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3" name="Google Shape;19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7" name="Google Shape;207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1" name="Google Shape;211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16" name="Google Shape;216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9" name="Google Shape;219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0" name="Google Shape;220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3" name="Google Shape;233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7" name="Google Shape;237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8" name="Google Shape;2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" name="Google Shape;239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2" name="Google Shape;242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5" name="Google Shape;245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6" name="Google Shape;246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48" name="Google Shape;248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2" name="Google Shape;252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3" name="Google Shape;253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1" name="Google Shape;271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2" name="Google Shape;27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5" name="Google Shape;275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0" name="Google Shape;280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3" name="Google Shape;283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4" name="Google Shape;284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3" name="Google Shape;293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7" name="Google Shape;297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1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1" name="Google Shape;301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06" name="Google Shape;306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2" name="Google Shape;312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13" name="Google Shape;31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64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8" name="Google Shape;318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9" name="Google Shape;319;p6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21" name="Google Shape;32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64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14625" y="4761375"/>
            <a:ext cx="2325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1" name="Google Shape;71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2" name="Google Shape;132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2214624" y="4761375"/>
            <a:ext cx="2299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4398075" y="4664925"/>
            <a:ext cx="1283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99" name="Google Shape;199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2" name="Google Shape;202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0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0" name="Google Shape;260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" name="Google Shape;26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3" name="Google Shape;263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53"/>
          <p:cNvSpPr txBox="1"/>
          <p:nvPr/>
        </p:nvSpPr>
        <p:spPr>
          <a:xfrm>
            <a:off x="2265600" y="4761375"/>
            <a:ext cx="2303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5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3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studio/debug/index.html" TargetMode="External"/><Relationship Id="rId4" Type="http://schemas.openxmlformats.org/officeDocument/2006/relationships/hyperlink" Target="https://www.youtube.com/watch?v=2I6fuD20qlY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1-c-the-android-studio-debugger/3-1-c-the-android-studio-debugger.html" TargetMode="External"/><Relationship Id="rId4" Type="http://schemas.openxmlformats.org/officeDocument/2006/relationships/hyperlink" Target="https://codelabs.developers.google.com/codelabs/android-training-using-debugger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omputerworld.com/article/2515435/app-development/moth-in-the-machine--debugging-the-origins-of--bug-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6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6"/>
          <p:cNvSpPr txBox="1"/>
          <p:nvPr>
            <p:ph type="title"/>
          </p:nvPr>
        </p:nvSpPr>
        <p:spPr>
          <a:xfrm>
            <a:off x="265500" y="1275375"/>
            <a:ext cx="3895800" cy="18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200"/>
          </a:p>
        </p:txBody>
      </p:sp>
      <p:sp>
        <p:nvSpPr>
          <p:cNvPr id="333" name="Google Shape;333;p66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6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335" name="Google Shape;335;p66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400" y="1014319"/>
            <a:ext cx="6433474" cy="3556981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Logcat pane</a:t>
            </a:r>
            <a:endParaRPr/>
          </a:p>
        </p:txBody>
      </p:sp>
      <p:sp>
        <p:nvSpPr>
          <p:cNvPr id="395" name="Google Shape;395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5"/>
          <p:cNvSpPr/>
          <p:nvPr/>
        </p:nvSpPr>
        <p:spPr>
          <a:xfrm>
            <a:off x="1135570" y="4286200"/>
            <a:ext cx="9771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75"/>
          <p:cNvSpPr/>
          <p:nvPr/>
        </p:nvSpPr>
        <p:spPr>
          <a:xfrm>
            <a:off x="1135570" y="3254125"/>
            <a:ext cx="9009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75"/>
          <p:cNvSpPr txBox="1"/>
          <p:nvPr/>
        </p:nvSpPr>
        <p:spPr>
          <a:xfrm>
            <a:off x="273800" y="3039175"/>
            <a:ext cx="977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r>
              <a:rPr lang="en" sz="1800"/>
              <a:t>ogcat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pane</a:t>
            </a:r>
            <a:endParaRPr sz="1800"/>
          </a:p>
        </p:txBody>
      </p:sp>
      <p:sp>
        <p:nvSpPr>
          <p:cNvPr id="399" name="Google Shape;399;p75"/>
          <p:cNvSpPr txBox="1"/>
          <p:nvPr/>
        </p:nvSpPr>
        <p:spPr>
          <a:xfrm>
            <a:off x="273800" y="3997100"/>
            <a:ext cx="977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Logcat tab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Inspect logging messages</a:t>
            </a:r>
            <a:endParaRPr/>
          </a:p>
        </p:txBody>
      </p:sp>
      <p:sp>
        <p:nvSpPr>
          <p:cNvPr id="405" name="Google Shape;405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6" name="Google Shape;406;p76"/>
          <p:cNvPicPr preferRelativeResize="0"/>
          <p:nvPr/>
        </p:nvPicPr>
        <p:blipFill rotWithShape="1">
          <a:blip r:embed="rId3">
            <a:alphaModFix/>
          </a:blip>
          <a:srcRect b="12620" l="0" r="0" t="6837"/>
          <a:stretch/>
        </p:blipFill>
        <p:spPr>
          <a:xfrm>
            <a:off x="0" y="1004175"/>
            <a:ext cx="7397300" cy="35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76"/>
          <p:cNvSpPr txBox="1"/>
          <p:nvPr/>
        </p:nvSpPr>
        <p:spPr>
          <a:xfrm>
            <a:off x="4030325" y="1475000"/>
            <a:ext cx="49215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Log.d("MainActivity", "Hello World");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76"/>
          <p:cNvSpPr txBox="1"/>
          <p:nvPr/>
        </p:nvSpPr>
        <p:spPr>
          <a:xfrm>
            <a:off x="473525" y="3306550"/>
            <a:ext cx="84783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09-12 14:28:07.971 4304 /com.example.android.helloworld D/MainActivity: Hello World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77"/>
          <p:cNvPicPr preferRelativeResize="0"/>
          <p:nvPr/>
        </p:nvPicPr>
        <p:blipFill rotWithShape="1">
          <a:blip r:embed="rId3">
            <a:alphaModFix/>
          </a:blip>
          <a:srcRect b="47583" l="1039" r="0" t="26836"/>
          <a:stretch/>
        </p:blipFill>
        <p:spPr>
          <a:xfrm>
            <a:off x="213250" y="1367750"/>
            <a:ext cx="8520600" cy="12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Choose visible logging level</a:t>
            </a:r>
            <a:endParaRPr/>
          </a:p>
        </p:txBody>
      </p:sp>
      <p:sp>
        <p:nvSpPr>
          <p:cNvPr id="415" name="Google Shape;415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77"/>
          <p:cNvSpPr txBox="1"/>
          <p:nvPr/>
        </p:nvSpPr>
        <p:spPr>
          <a:xfrm>
            <a:off x="2512350" y="3227925"/>
            <a:ext cx="41193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Displays logs with levels at this level or higher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77"/>
          <p:cNvSpPr/>
          <p:nvPr/>
        </p:nvSpPr>
        <p:spPr>
          <a:xfrm>
            <a:off x="3360000" y="1950550"/>
            <a:ext cx="12126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8" name="Google Shape;418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475" y="1519225"/>
            <a:ext cx="10477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 Levels</a:t>
            </a:r>
            <a:endParaRPr/>
          </a:p>
        </p:txBody>
      </p:sp>
      <p:sp>
        <p:nvSpPr>
          <p:cNvPr id="424" name="Google Shape;424;p78"/>
          <p:cNvSpPr txBox="1"/>
          <p:nvPr>
            <p:ph idx="1" type="body"/>
          </p:nvPr>
        </p:nvSpPr>
        <p:spPr>
          <a:xfrm>
            <a:off x="0" y="1214750"/>
            <a:ext cx="89277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Verbose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 - All verbose log statements and comprehensive system 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Debug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All debug logs, variable values, debugging notes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Info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Status info,  such as database connection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Warning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Unexpected behavior, non-fatal issues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Error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 - Serious error conditions, exceptions, crashes only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425" name="Google Shape;42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9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with Android </a:t>
            </a:r>
            <a:br>
              <a:rPr lang="en"/>
            </a:br>
            <a:r>
              <a:rPr lang="en"/>
              <a:t>Studio </a:t>
            </a:r>
            <a:endParaRPr/>
          </a:p>
        </p:txBody>
      </p:sp>
      <p:sp>
        <p:nvSpPr>
          <p:cNvPr id="431" name="Google Shape;431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you can do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7" name="Google Shape;437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80"/>
          <p:cNvSpPr txBox="1"/>
          <p:nvPr>
            <p:ph idx="1" type="body"/>
          </p:nvPr>
        </p:nvSpPr>
        <p:spPr>
          <a:xfrm>
            <a:off x="311700" y="1076275"/>
            <a:ext cx="85206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Run in debug mode with attached debugger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and </a:t>
            </a:r>
            <a:r>
              <a:rPr lang="en">
                <a:solidFill>
                  <a:schemeClr val="dk1"/>
                </a:solidFill>
              </a:rPr>
              <a:t>configure </a:t>
            </a:r>
            <a:r>
              <a:rPr lang="en">
                <a:solidFill>
                  <a:schemeClr val="dk1"/>
                </a:solidFill>
              </a:rPr>
              <a:t>breakpoints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Halt execution at breakpoints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Inspect execution stack frames and variable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Change variable values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Step through code line by line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Pause and resume a running program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Run in debug 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4" name="Google Shape;444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5" name="Google Shape;445;p81"/>
          <p:cNvPicPr preferRelativeResize="0"/>
          <p:nvPr/>
        </p:nvPicPr>
        <p:blipFill rotWithShape="1">
          <a:blip r:embed="rId3">
            <a:alphaModFix/>
          </a:blip>
          <a:srcRect b="7740" l="0" r="0" t="0"/>
          <a:stretch/>
        </p:blipFill>
        <p:spPr>
          <a:xfrm>
            <a:off x="119900" y="1041600"/>
            <a:ext cx="6106301" cy="32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81"/>
          <p:cNvSpPr/>
          <p:nvPr/>
        </p:nvSpPr>
        <p:spPr>
          <a:xfrm>
            <a:off x="2669725" y="1118500"/>
            <a:ext cx="187800" cy="1878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81"/>
          <p:cNvSpPr/>
          <p:nvPr/>
        </p:nvSpPr>
        <p:spPr>
          <a:xfrm rot="10800000">
            <a:off x="2857393" y="1153850"/>
            <a:ext cx="46782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81"/>
          <p:cNvSpPr/>
          <p:nvPr/>
        </p:nvSpPr>
        <p:spPr>
          <a:xfrm>
            <a:off x="381000" y="3034400"/>
            <a:ext cx="459900" cy="1878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81"/>
          <p:cNvSpPr txBox="1"/>
          <p:nvPr/>
        </p:nvSpPr>
        <p:spPr>
          <a:xfrm>
            <a:off x="381000" y="2563575"/>
            <a:ext cx="2476500" cy="456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Debugger pane opens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debug.png" id="450" name="Google Shape;45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4950" y="1041600"/>
            <a:ext cx="748400" cy="7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81"/>
          <p:cNvSpPr/>
          <p:nvPr/>
        </p:nvSpPr>
        <p:spPr>
          <a:xfrm>
            <a:off x="7535600" y="103055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81"/>
          <p:cNvSpPr/>
          <p:nvPr/>
        </p:nvSpPr>
        <p:spPr>
          <a:xfrm>
            <a:off x="840900" y="293150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81"/>
          <p:cNvSpPr txBox="1"/>
          <p:nvPr/>
        </p:nvSpPr>
        <p:spPr>
          <a:xfrm>
            <a:off x="6482450" y="2555425"/>
            <a:ext cx="25146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Menu: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Run &gt; Debug 'your app</a:t>
            </a:r>
            <a:r>
              <a:rPr b="1" lang="en"/>
              <a:t>'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Set breakpoints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9" name="Google Shape;459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82"/>
          <p:cNvPicPr preferRelativeResize="0"/>
          <p:nvPr/>
        </p:nvPicPr>
        <p:blipFill rotWithShape="1">
          <a:blip r:embed="rId3">
            <a:alphaModFix/>
          </a:blip>
          <a:srcRect b="7415" l="0" r="0" t="-1048"/>
          <a:stretch/>
        </p:blipFill>
        <p:spPr>
          <a:xfrm>
            <a:off x="1222075" y="1020525"/>
            <a:ext cx="6106301" cy="33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82"/>
          <p:cNvSpPr/>
          <p:nvPr/>
        </p:nvSpPr>
        <p:spPr>
          <a:xfrm>
            <a:off x="3118761" y="1559389"/>
            <a:ext cx="155100" cy="12492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82"/>
          <p:cNvSpPr txBox="1"/>
          <p:nvPr/>
        </p:nvSpPr>
        <p:spPr>
          <a:xfrm>
            <a:off x="106125" y="1555050"/>
            <a:ext cx="2982600" cy="74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Click in the left margin next to executable line of code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Edit breakpoint properties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" name="Google Shape;46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9" name="Google Shape;469;p83"/>
          <p:cNvPicPr preferRelativeResize="0"/>
          <p:nvPr/>
        </p:nvPicPr>
        <p:blipFill rotWithShape="1">
          <a:blip r:embed="rId3">
            <a:alphaModFix/>
          </a:blip>
          <a:srcRect b="0" l="815" r="9603" t="0"/>
          <a:stretch/>
        </p:blipFill>
        <p:spPr>
          <a:xfrm>
            <a:off x="1485900" y="1020075"/>
            <a:ext cx="7483501" cy="35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83"/>
          <p:cNvSpPr/>
          <p:nvPr/>
        </p:nvSpPr>
        <p:spPr>
          <a:xfrm>
            <a:off x="405500" y="3017425"/>
            <a:ext cx="10857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1" name="Google Shape;471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25" y="2873100"/>
            <a:ext cx="633375" cy="6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83"/>
          <p:cNvSpPr/>
          <p:nvPr/>
        </p:nvSpPr>
        <p:spPr>
          <a:xfrm>
            <a:off x="95225" y="2955325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83"/>
          <p:cNvSpPr/>
          <p:nvPr/>
        </p:nvSpPr>
        <p:spPr>
          <a:xfrm>
            <a:off x="4669100" y="159060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Make breakpoints conditional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9" name="Google Shape;47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0" name="Google Shape;480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 properties dialog or right -click existing breakpoint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Any Java expression that returns a boolean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Code completion helps you write conditions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81" name="Google Shape;48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500" y="2672700"/>
            <a:ext cx="4362450" cy="161925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2" name="Google Shape;482;p84"/>
          <p:cNvSpPr/>
          <p:nvPr/>
        </p:nvSpPr>
        <p:spPr>
          <a:xfrm>
            <a:off x="925275" y="3588925"/>
            <a:ext cx="4653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7"/>
          <p:cNvSpPr txBox="1"/>
          <p:nvPr>
            <p:ph type="ctrTitle"/>
          </p:nvPr>
        </p:nvSpPr>
        <p:spPr>
          <a:xfrm>
            <a:off x="311700" y="778202"/>
            <a:ext cx="8520600" cy="25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3.1 The Android Studio debugger</a:t>
            </a:r>
            <a:endParaRPr/>
          </a:p>
        </p:txBody>
      </p:sp>
      <p:sp>
        <p:nvSpPr>
          <p:cNvPr id="341" name="Google Shape;34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Run until app stops at breakpoint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8" name="Google Shape;488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9" name="Google Shape;489;p85"/>
          <p:cNvPicPr preferRelativeResize="0"/>
          <p:nvPr/>
        </p:nvPicPr>
        <p:blipFill rotWithShape="1">
          <a:blip r:embed="rId3">
            <a:alphaModFix/>
          </a:blip>
          <a:srcRect b="14274" l="5489" r="3931" t="12374"/>
          <a:stretch/>
        </p:blipFill>
        <p:spPr>
          <a:xfrm>
            <a:off x="593125" y="1380875"/>
            <a:ext cx="5968324" cy="31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85"/>
          <p:cNvSpPr txBox="1"/>
          <p:nvPr/>
        </p:nvSpPr>
        <p:spPr>
          <a:xfrm>
            <a:off x="6910950" y="1564175"/>
            <a:ext cx="156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Breakpoint</a:t>
            </a:r>
            <a:endParaRPr/>
          </a:p>
        </p:txBody>
      </p:sp>
      <p:sp>
        <p:nvSpPr>
          <p:cNvPr id="491" name="Google Shape;491;p85"/>
          <p:cNvSpPr/>
          <p:nvPr/>
        </p:nvSpPr>
        <p:spPr>
          <a:xfrm rot="10800000">
            <a:off x="6480046" y="1687475"/>
            <a:ext cx="4245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85"/>
          <p:cNvSpPr txBox="1"/>
          <p:nvPr/>
        </p:nvSpPr>
        <p:spPr>
          <a:xfrm>
            <a:off x="788850" y="3788300"/>
            <a:ext cx="1031700" cy="47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Frames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85"/>
          <p:cNvSpPr txBox="1"/>
          <p:nvPr/>
        </p:nvSpPr>
        <p:spPr>
          <a:xfrm>
            <a:off x="2092425" y="3788300"/>
            <a:ext cx="2338800" cy="47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Variable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 in scope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85"/>
          <p:cNvSpPr txBox="1"/>
          <p:nvPr/>
        </p:nvSpPr>
        <p:spPr>
          <a:xfrm>
            <a:off x="5538900" y="3827750"/>
            <a:ext cx="22581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Watches (C/C++)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86"/>
          <p:cNvPicPr preferRelativeResize="0"/>
          <p:nvPr/>
        </p:nvPicPr>
        <p:blipFill rotWithShape="1">
          <a:blip r:embed="rId3">
            <a:alphaModFix/>
          </a:blip>
          <a:srcRect b="6994" l="0" r="71428" t="0"/>
          <a:stretch/>
        </p:blipFill>
        <p:spPr>
          <a:xfrm>
            <a:off x="311700" y="1271275"/>
            <a:ext cx="2612576" cy="288987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Inspect frames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1" name="Google Shape;501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2" name="Google Shape;502;p86"/>
          <p:cNvSpPr txBox="1"/>
          <p:nvPr/>
        </p:nvSpPr>
        <p:spPr>
          <a:xfrm>
            <a:off x="3367400" y="2072850"/>
            <a:ext cx="49962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Top frame is where execution is halted in your code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86"/>
          <p:cNvSpPr/>
          <p:nvPr/>
        </p:nvSpPr>
        <p:spPr>
          <a:xfrm rot="10800000">
            <a:off x="2742670" y="2273950"/>
            <a:ext cx="5487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87"/>
          <p:cNvPicPr preferRelativeResize="0"/>
          <p:nvPr/>
        </p:nvPicPr>
        <p:blipFill rotWithShape="1">
          <a:blip r:embed="rId3">
            <a:alphaModFix/>
          </a:blip>
          <a:srcRect b="6716" l="26162" r="36247" t="0"/>
          <a:stretch/>
        </p:blipFill>
        <p:spPr>
          <a:xfrm>
            <a:off x="189225" y="1068025"/>
            <a:ext cx="3437173" cy="28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8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Inspect and edit variables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0" name="Google Shape;510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87"/>
          <p:cNvSpPr txBox="1"/>
          <p:nvPr/>
        </p:nvSpPr>
        <p:spPr>
          <a:xfrm>
            <a:off x="3711025" y="1343350"/>
            <a:ext cx="49962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Right-click on variable for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2" name="Google Shape;512;p87"/>
          <p:cNvPicPr preferRelativeResize="0"/>
          <p:nvPr/>
        </p:nvPicPr>
        <p:blipFill rotWithShape="1">
          <a:blip r:embed="rId4">
            <a:alphaModFix/>
          </a:blip>
          <a:srcRect b="1559" l="28289" r="34429" t="27884"/>
          <a:stretch/>
        </p:blipFill>
        <p:spPr>
          <a:xfrm>
            <a:off x="2351300" y="2090075"/>
            <a:ext cx="1698175" cy="2522749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Basic Stepping Commands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Google Shape;518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19" name="Google Shape;519;p88"/>
          <p:cNvGraphicFramePr/>
          <p:nvPr/>
        </p:nvGraphicFramePr>
        <p:xfrm>
          <a:off x="372175" y="107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{7D218084-7856-4B8B-9101-8E460BBAA186}</a:tableStyleId>
              </a:tblPr>
              <a:tblGrid>
                <a:gridCol w="2221875"/>
                <a:gridCol w="875200"/>
                <a:gridCol w="5194525"/>
              </a:tblGrid>
              <a:tr h="43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Over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the next line in current file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Into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F7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the next executed line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Force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Step Into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⇧F7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into a method in a class that you wouldn't normally step into, like a standard JDK class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Out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⇧F8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first executed line after returning from current method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Run to Cursor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⌥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F9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Run to the line where the cursor is in the file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Stepping through 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5" name="Google Shape;525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89"/>
          <p:cNvSpPr txBox="1"/>
          <p:nvPr/>
        </p:nvSpPr>
        <p:spPr>
          <a:xfrm>
            <a:off x="2204350" y="1356475"/>
            <a:ext cx="3184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Show execution point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7" name="Google Shape;527;p89"/>
          <p:cNvPicPr preferRelativeResize="0"/>
          <p:nvPr/>
        </p:nvPicPr>
        <p:blipFill rotWithShape="1">
          <a:blip r:embed="rId3">
            <a:alphaModFix/>
          </a:blip>
          <a:srcRect b="80110" l="0" r="38302" t="0"/>
          <a:stretch/>
        </p:blipFill>
        <p:spPr>
          <a:xfrm>
            <a:off x="585063" y="2228788"/>
            <a:ext cx="7059475" cy="9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89"/>
          <p:cNvSpPr txBox="1"/>
          <p:nvPr/>
        </p:nvSpPr>
        <p:spPr>
          <a:xfrm>
            <a:off x="2808175" y="3446500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over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89"/>
          <p:cNvSpPr txBox="1"/>
          <p:nvPr/>
        </p:nvSpPr>
        <p:spPr>
          <a:xfrm>
            <a:off x="4337575" y="3440775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into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89"/>
          <p:cNvSpPr txBox="1"/>
          <p:nvPr/>
        </p:nvSpPr>
        <p:spPr>
          <a:xfrm>
            <a:off x="5142200" y="3940850"/>
            <a:ext cx="2375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Force step into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89"/>
          <p:cNvSpPr txBox="1"/>
          <p:nvPr/>
        </p:nvSpPr>
        <p:spPr>
          <a:xfrm>
            <a:off x="6210275" y="3446500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out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89"/>
          <p:cNvSpPr txBox="1"/>
          <p:nvPr/>
        </p:nvSpPr>
        <p:spPr>
          <a:xfrm>
            <a:off x="5236150" y="1356475"/>
            <a:ext cx="171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Drop frame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89"/>
          <p:cNvSpPr txBox="1"/>
          <p:nvPr/>
        </p:nvSpPr>
        <p:spPr>
          <a:xfrm>
            <a:off x="6972275" y="1356475"/>
            <a:ext cx="2169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Run to cursor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4" name="Google Shape;534;p89"/>
          <p:cNvCxnSpPr/>
          <p:nvPr/>
        </p:nvCxnSpPr>
        <p:spPr>
          <a:xfrm>
            <a:off x="4430950" y="1824575"/>
            <a:ext cx="0" cy="8733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89"/>
          <p:cNvCxnSpPr/>
          <p:nvPr/>
        </p:nvCxnSpPr>
        <p:spPr>
          <a:xfrm>
            <a:off x="6598225" y="1831625"/>
            <a:ext cx="0" cy="8481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89"/>
          <p:cNvCxnSpPr/>
          <p:nvPr/>
        </p:nvCxnSpPr>
        <p:spPr>
          <a:xfrm>
            <a:off x="7234625" y="1824575"/>
            <a:ext cx="0" cy="838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89"/>
          <p:cNvCxnSpPr/>
          <p:nvPr/>
        </p:nvCxnSpPr>
        <p:spPr>
          <a:xfrm>
            <a:off x="5910500" y="3022175"/>
            <a:ext cx="0" cy="10920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89"/>
          <p:cNvCxnSpPr/>
          <p:nvPr/>
        </p:nvCxnSpPr>
        <p:spPr>
          <a:xfrm>
            <a:off x="6355425" y="3022175"/>
            <a:ext cx="242700" cy="5526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89"/>
          <p:cNvCxnSpPr/>
          <p:nvPr/>
        </p:nvCxnSpPr>
        <p:spPr>
          <a:xfrm flipH="1">
            <a:off x="4966375" y="3022175"/>
            <a:ext cx="389400" cy="5565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89"/>
          <p:cNvCxnSpPr/>
          <p:nvPr/>
        </p:nvCxnSpPr>
        <p:spPr>
          <a:xfrm flipH="1">
            <a:off x="3388400" y="3024125"/>
            <a:ext cx="1511100" cy="589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Resume and Pause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546" name="Google Shape;54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7" name="Google Shape;547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857" y="1321300"/>
            <a:ext cx="48196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90"/>
          <p:cNvSpPr txBox="1"/>
          <p:nvPr/>
        </p:nvSpPr>
        <p:spPr>
          <a:xfrm>
            <a:off x="1020075" y="1445175"/>
            <a:ext cx="131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90"/>
          <p:cNvSpPr txBox="1"/>
          <p:nvPr/>
        </p:nvSpPr>
        <p:spPr>
          <a:xfrm>
            <a:off x="1195575" y="2138500"/>
            <a:ext cx="114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0" name="Google Shape;550;p90"/>
          <p:cNvCxnSpPr/>
          <p:nvPr/>
        </p:nvCxnSpPr>
        <p:spPr>
          <a:xfrm>
            <a:off x="2340537" y="1796400"/>
            <a:ext cx="665400" cy="987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90"/>
          <p:cNvCxnSpPr/>
          <p:nvPr/>
        </p:nvCxnSpPr>
        <p:spPr>
          <a:xfrm flipH="1" rot="10800000">
            <a:off x="2359975" y="2219325"/>
            <a:ext cx="666600" cy="2604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" name="Google Shape;552;p90"/>
          <p:cNvSpPr txBox="1"/>
          <p:nvPr/>
        </p:nvSpPr>
        <p:spPr>
          <a:xfrm>
            <a:off x="5794200" y="3483250"/>
            <a:ext cx="3138600" cy="11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enu: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Run-&gt;Pause Program…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Run-&gt;Resume Program...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90"/>
          <p:cNvSpPr txBox="1"/>
          <p:nvPr/>
        </p:nvSpPr>
        <p:spPr>
          <a:xfrm>
            <a:off x="270975" y="3013450"/>
            <a:ext cx="20658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Mute all breakpoints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4" name="Google Shape;554;p90"/>
          <p:cNvCxnSpPr>
            <a:stCxn id="553" idx="3"/>
          </p:cNvCxnSpPr>
          <p:nvPr/>
        </p:nvCxnSpPr>
        <p:spPr>
          <a:xfrm flipH="1" rot="10800000">
            <a:off x="2336775" y="3198400"/>
            <a:ext cx="678300" cy="2385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60" name="Google Shape;560;p91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Debug Your App</a:t>
            </a:r>
            <a:r>
              <a:rPr lang="en"/>
              <a:t> (Android Studio User Guide)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Debugging and Testing in Android Studio</a:t>
            </a:r>
            <a:r>
              <a:rPr lang="en"/>
              <a:t> (video) </a:t>
            </a:r>
            <a:endParaRPr/>
          </a:p>
        </p:txBody>
      </p:sp>
      <p:sp>
        <p:nvSpPr>
          <p:cNvPr id="561" name="Google Shape;561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67" name="Google Shape;567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92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3.1 The Android Studio debugger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3.1 The debugger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74" name="Google Shape;574;p9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9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68"/>
          <p:cNvSpPr txBox="1"/>
          <p:nvPr>
            <p:ph idx="1" type="body"/>
          </p:nvPr>
        </p:nvSpPr>
        <p:spPr>
          <a:xfrm>
            <a:off x="311700" y="10762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code has bugs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logging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debugger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Working with breakpoints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Changing variables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Stepping through code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8" name="Google Shape;34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9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Code Has Bugs</a:t>
            </a:r>
            <a:endParaRPr/>
          </a:p>
        </p:txBody>
      </p:sp>
      <p:sp>
        <p:nvSpPr>
          <p:cNvPr id="354" name="Google Shape;354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Bugs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Incorrect or unexpected result, wrong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Crashes, exceptions, freezes, memory leaks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Causes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Human Design or Implementation Error &gt; Fix your code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Software fault, but in libraries &gt; Work around limitation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Hardware fault or limitation -&gt; Make it work with what's available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Origin of the term "bug"</a:t>
            </a:r>
            <a:r>
              <a:rPr lang="en">
                <a:solidFill>
                  <a:schemeClr val="dk1"/>
                </a:solidFill>
              </a:rPr>
              <a:t> (it's not what you think)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Debugging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7" name="Google Shape;36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Find and fix errors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Correct unexpected and undesirable behavior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Unit tests help identify bugs and prevent regression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User testing helps identify interaction bugs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Android Studio debugging tools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4" name="Google Shape;374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72"/>
          <p:cNvSpPr txBox="1"/>
          <p:nvPr>
            <p:ph idx="1" type="body"/>
          </p:nvPr>
        </p:nvSpPr>
        <p:spPr>
          <a:xfrm>
            <a:off x="311700" y="1076275"/>
            <a:ext cx="8520600" cy="3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Android Studio has tools that help you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identify problems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where in the source code the problem is created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 that you can fix it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3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with Android Studio </a:t>
            </a:r>
            <a:endParaRPr/>
          </a:p>
        </p:txBody>
      </p:sp>
      <p:sp>
        <p:nvSpPr>
          <p:cNvPr id="381" name="Google Shape;381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Log messages to your code</a:t>
            </a:r>
            <a:endParaRPr/>
          </a:p>
        </p:txBody>
      </p:sp>
      <p:sp>
        <p:nvSpPr>
          <p:cNvPr id="387" name="Google Shape;387;p74"/>
          <p:cNvSpPr txBox="1"/>
          <p:nvPr>
            <p:ph idx="1" type="body"/>
          </p:nvPr>
        </p:nvSpPr>
        <p:spPr>
          <a:xfrm>
            <a:off x="311700" y="1077825"/>
            <a:ext cx="8520600" cy="3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 Use class variable with class name as tag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Logcat pane of Android Studio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“Hello World”);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