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0" r:id="rId1"/>
    <p:sldMasterId id="2147483721" r:id="rId2"/>
    <p:sldMasterId id="2147483722" r:id="rId3"/>
    <p:sldMasterId id="2147483723" r:id="rId4"/>
    <p:sldMasterId id="2147483724" r:id="rId5"/>
    <p:sldMasterId id="2147483725" r:id="rId6"/>
  </p:sldMasterIdLst>
  <p:notesMasterIdLst>
    <p:notesMasterId r:id="rId34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</p:embeddedFont>
    <p:embeddedFont>
      <p:font typeface="Permanent Marker" panose="020B0604020202020204" charset="0"/>
      <p:regular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2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62886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93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739059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739059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453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390595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390595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952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2111439e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2111439e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17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2111439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2111439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016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82111439e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82111439e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233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2111439e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2111439e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943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390595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7390595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100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2111439e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2111439e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392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2111439e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2111439e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626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7390595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7390595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44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40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2111439e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2111439e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79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2111439e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2111439e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9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390595f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390595f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362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95a20442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95a20442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456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2111439e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2111439e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050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211143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211143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054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2111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2111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374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211143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211143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43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2111439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2111439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63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2111439e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2111439e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96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0c3dd1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0c3dd1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190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2111439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2111439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151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715f920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715f920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87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2111439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2111439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45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7390595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7390595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85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265500" y="3497901"/>
            <a:ext cx="40452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2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248600" y="4761375"/>
            <a:ext cx="2291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Activities and Intents -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 are 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9" name="Google Shape;189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7" name="Google Shape;207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6" name="Google Shape;216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0" name="Google Shape;220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9" name="Google Shape;229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0" name="Google Shape;230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7" name="Google Shape;237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8" name="Google Shape;238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4" name="Google Shape;254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57" name="Google Shape;2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1" name="Google Shape;271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2" name="Google Shape;272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5" name="Google Shape;275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0" name="Google Shape;280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3" name="Google Shape;283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4" name="Google Shape;284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3" name="Google Shape;293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4" name="Google Shape;294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7" name="Google Shape;297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1" name="Google Shape;301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2" name="Google Shape;302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06" name="Google Shape;306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64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6" name="Google Shape;316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64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18" name="Google Shape;318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4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7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5" name="Google Shape;335;p6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6" name="Google Shape;336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9" name="Google Shape;339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0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7" name="Google Shape;347;p70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8" name="Google Shape;348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7" name="Google Shape;357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8" name="Google Shape;358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1" name="Google Shape;361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5" name="Google Shape;365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6" name="Google Shape;366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7" name="Google Shape;367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70" name="Google Shape;370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4" name="Google Shape;374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77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77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77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77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2" name="Google Shape;382;p77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77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5" name="Google Shape;3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197625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48675" y="475105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75" y="4761375"/>
            <a:ext cx="22800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07225" y="475290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2229275" y="4761375"/>
            <a:ext cx="2339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5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6" name="Google Shape;266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6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7" name="Google Shape;327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66"/>
          <p:cNvSpPr txBox="1"/>
          <p:nvPr/>
        </p:nvSpPr>
        <p:spPr>
          <a:xfrm>
            <a:off x="2214625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6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labs.developers.google.com/codelabs/android-testing/index.html" TargetMode="External"/><Relationship Id="rId3" Type="http://schemas.openxmlformats.org/officeDocument/2006/relationships/hyperlink" Target="https://developer.android.com/training/testing/start/index.html" TargetMode="External"/><Relationship Id="rId7" Type="http://schemas.openxmlformats.org/officeDocument/2006/relationships/hyperlink" Target="http://junit.sourceforge.net/javadoc/org/junit/package-summary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://junit.org/junit4/" TargetMode="External"/><Relationship Id="rId5" Type="http://schemas.openxmlformats.org/officeDocument/2006/relationships/hyperlink" Target="https://developer.android.com/training/testing/unit-testing/local-unit-tests.html" TargetMode="External"/><Relationship Id="rId10" Type="http://schemas.openxmlformats.org/officeDocument/2006/relationships/hyperlink" Target="https://www.youtube.com/watch?v=W8LJjfkTKik" TargetMode="External"/><Relationship Id="rId4" Type="http://schemas.openxmlformats.org/officeDocument/2006/relationships/hyperlink" Target="https://developer.android.com/training/testing/index.html" TargetMode="External"/><Relationship Id="rId9" Type="http://schemas.openxmlformats.org/officeDocument/2006/relationships/hyperlink" Target="https://plus.sandbox.google.com/+AndroidDevelopers/posts/TPy1EeSaSg8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2-c-app-testing/3-2-c-app-testing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codelabs.developers.google.com/codelabs/android-training-unit-test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95" name="Google Shape;395;p79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96" name="Google Shape;396;p79"/>
          <p:cNvSpPr txBox="1">
            <a:spLocks noGrp="1"/>
          </p:cNvSpPr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397" name="Google Shape;397;p79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98" name="Google Shape;398;p79"/>
          <p:cNvSpPr txBox="1">
            <a:spLocks noGrp="1"/>
          </p:cNvSpPr>
          <p:nvPr>
            <p:ph type="subTitle" idx="2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99" name="Google Shape;399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84" name="Google Shape;484;p8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Smallest testable parts of your program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Isolate each component and demonstrate the individual parts are correct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Java Method tests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88"/>
          <p:cNvSpPr/>
          <p:nvPr/>
        </p:nvSpPr>
        <p:spPr>
          <a:xfrm>
            <a:off x="2889825" y="3485075"/>
            <a:ext cx="19086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 method</a:t>
            </a:r>
            <a:endParaRPr sz="1800"/>
          </a:p>
        </p:txBody>
      </p:sp>
      <p:sp>
        <p:nvSpPr>
          <p:cNvPr id="486" name="Google Shape;486;p88"/>
          <p:cNvSpPr txBox="1"/>
          <p:nvPr/>
        </p:nvSpPr>
        <p:spPr>
          <a:xfrm>
            <a:off x="1229250" y="3485075"/>
            <a:ext cx="88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cxnSp>
        <p:nvCxnSpPr>
          <p:cNvPr id="487" name="Google Shape;487;p88"/>
          <p:cNvCxnSpPr>
            <a:stCxn id="486" idx="3"/>
            <a:endCxn id="485" idx="1"/>
          </p:cNvCxnSpPr>
          <p:nvPr/>
        </p:nvCxnSpPr>
        <p:spPr>
          <a:xfrm>
            <a:off x="2113350" y="3771425"/>
            <a:ext cx="776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88"/>
          <p:cNvSpPr txBox="1"/>
          <p:nvPr/>
        </p:nvSpPr>
        <p:spPr>
          <a:xfrm>
            <a:off x="5574800" y="3044425"/>
            <a:ext cx="99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sp>
        <p:nvSpPr>
          <p:cNvPr id="489" name="Google Shape;489;p88"/>
          <p:cNvSpPr txBox="1"/>
          <p:nvPr/>
        </p:nvSpPr>
        <p:spPr>
          <a:xfrm>
            <a:off x="5574800" y="3791150"/>
            <a:ext cx="19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Graceful Failure</a:t>
            </a:r>
            <a:endParaRPr sz="1800" dirty="0"/>
          </a:p>
        </p:txBody>
      </p:sp>
      <p:cxnSp>
        <p:nvCxnSpPr>
          <p:cNvPr id="490" name="Google Shape;490;p88"/>
          <p:cNvCxnSpPr>
            <a:stCxn id="485" idx="3"/>
            <a:endCxn id="488" idx="1"/>
          </p:cNvCxnSpPr>
          <p:nvPr/>
        </p:nvCxnSpPr>
        <p:spPr>
          <a:xfrm rot="10800000" flipH="1">
            <a:off x="4798425" y="3330725"/>
            <a:ext cx="776400" cy="44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88"/>
          <p:cNvCxnSpPr>
            <a:stCxn id="485" idx="3"/>
            <a:endCxn id="489" idx="1"/>
          </p:cNvCxnSpPr>
          <p:nvPr/>
        </p:nvCxnSpPr>
        <p:spPr>
          <a:xfrm>
            <a:off x="4798425" y="3771425"/>
            <a:ext cx="776400" cy="30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JUnit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98" name="Google Shape;498;p8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Compiled and run entirely on your local machine with the Java Virtual Machine (JVM)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Use to test the parts of your app (such as the internal logic):</a:t>
            </a:r>
            <a:endParaRPr sz="1800" dirty="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If you don't need access to Android framework or device/emulator</a:t>
            </a:r>
            <a:endParaRPr sz="1800" dirty="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If you can create fake (mock) objects that pretend to behave like the framework equivalents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Unit tests are written with JUnit, a common unit testing framework for Java.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9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5" name="Google Shape;505;p9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Tests are in the same package as the associated application class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org.junit imported — no Android classes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Project path for test classes: .../module-name/src/</a:t>
            </a:r>
            <a:r>
              <a:rPr lang="en" b="1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/ja</a:t>
            </a:r>
            <a:r>
              <a:rPr lang="en"/>
              <a:t>va/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Imports for JUnit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12" name="Google Shape;512;p9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// Annotations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import org.junit.Before;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import org.junit.Test;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import org.junit.runner.RunWith;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// Basic JUnit4 test runner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import org.junit.runners.JUnit4;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// assertThat method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import static org.junit.Assert.assertThat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19" name="Google Shape;519;p9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JUnit4 unit tests for the calculator logic.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These are local unit tests; no device needed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@RunWith(JUnit4.class) // Specify the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CalculatorTest { // Name it what you are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9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26" name="Google Shape;526;p9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Test for simple addition.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Each test is identified by a @Test annotation.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addTwoNumbers()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double resultAdd = mCalculator.add(1d, 1d);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assertThat(resultAdd, is(equalTo(2d)));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@Test Annotation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32" name="Google Shape;532;p9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33" name="Google Shape;533;p9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Tells JUnit this method is a test method (JUnit 4)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Information to the test runner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Not necessary anymore to prefix test methods with "test"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setUp()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40" name="Google Shape;540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Set up the environment for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setUp()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mCalculator = new Calculator();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95"/>
          <p:cNvSpPr txBox="1">
            <a:spLocks noGrp="1"/>
          </p:cNvSpPr>
          <p:nvPr>
            <p:ph type="body" idx="1"/>
          </p:nvPr>
        </p:nvSpPr>
        <p:spPr>
          <a:xfrm>
            <a:off x="208750" y="3578700"/>
            <a:ext cx="90876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Sets up environment for testing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variables and objects used in multiple tests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tearDown()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9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48" name="Google Shape;548;p9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* Release external resources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@After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public void tearDown() {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....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96"/>
          <p:cNvSpPr txBox="1">
            <a:spLocks noGrp="1"/>
          </p:cNvSpPr>
          <p:nvPr>
            <p:ph type="body" idx="1"/>
          </p:nvPr>
        </p:nvSpPr>
        <p:spPr>
          <a:xfrm>
            <a:off x="208750" y="3564600"/>
            <a:ext cx="9087600" cy="9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Frees resources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Running tests in </a:t>
            </a:r>
            <a:r>
              <a:rPr lang="en" sz="3600">
                <a:solidFill>
                  <a:srgbClr val="4CAF50"/>
                </a:solidFill>
              </a:rPr>
              <a:t>Android Studio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55" name="Google Shape;555;p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56" name="Google Shape;556;p9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9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3.2 App testing</a:t>
            </a:r>
            <a:endParaRPr/>
          </a:p>
        </p:txBody>
      </p:sp>
      <p:sp>
        <p:nvSpPr>
          <p:cNvPr id="405" name="Google Shape;405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a test run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9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64" name="Google Shape;564;p9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b="1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class and select </a:t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</a:rPr>
              <a:t>Run 'app_name' test </a:t>
            </a:r>
            <a:endParaRPr b="1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 b="1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package and select </a:t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</a:rPr>
              <a:t>Run tests in 'package'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565" name="Google Shape;565;p98"/>
          <p:cNvGrpSpPr/>
          <p:nvPr/>
        </p:nvGrpSpPr>
        <p:grpSpPr>
          <a:xfrm>
            <a:off x="5354775" y="2574375"/>
            <a:ext cx="3586125" cy="723900"/>
            <a:chOff x="5354775" y="2726775"/>
            <a:chExt cx="3586125" cy="723900"/>
          </a:xfrm>
        </p:grpSpPr>
        <p:pic>
          <p:nvPicPr>
            <p:cNvPr id="566" name="Google Shape;566;p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6075" y="2726775"/>
              <a:ext cx="2895600" cy="723900"/>
            </a:xfrm>
            <a:prstGeom prst="rect">
              <a:avLst/>
            </a:prstGeom>
            <a:noFill/>
            <a:ln w="9525" cap="flat" cmpd="sng">
              <a:solidFill>
                <a:srgbClr val="757575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67" name="Google Shape;567;p98"/>
            <p:cNvSpPr/>
            <p:nvPr/>
          </p:nvSpPr>
          <p:spPr>
            <a:xfrm>
              <a:off x="5354775" y="2801625"/>
              <a:ext cx="276300" cy="269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8"/>
            <p:cNvSpPr/>
            <p:nvPr/>
          </p:nvSpPr>
          <p:spPr>
            <a:xfrm rot="10800000">
              <a:off x="8664600" y="2801625"/>
              <a:ext cx="276300" cy="269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floating point results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87" name="Google Shape;587;p10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88" name="Google Shape;588;p10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0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floating point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5" name="Google Shape;595;p10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96" name="Google Shape;596;p10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dirty="0">
                <a:solidFill>
                  <a:srgbClr val="000000"/>
                </a:solidFill>
              </a:rPr>
              <a:t>Be careful with floating point tests</a:t>
            </a:r>
            <a:endParaRPr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dirty="0">
                <a:solidFill>
                  <a:srgbClr val="000000"/>
                </a:solidFill>
              </a:rPr>
              <a:t>Recall from basic computer science:</a:t>
            </a:r>
            <a:endParaRPr dirty="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dirty="0">
                <a:solidFill>
                  <a:srgbClr val="000000"/>
                </a:solidFill>
              </a:rPr>
              <a:t>Floating point arithmetic is not accurate in binary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fails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10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03" name="Google Shape;603;p102"/>
          <p:cNvSpPr/>
          <p:nvPr/>
        </p:nvSpPr>
        <p:spPr>
          <a:xfrm>
            <a:off x="4149325" y="1718900"/>
            <a:ext cx="2085300" cy="1692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02"/>
          <p:cNvSpPr/>
          <p:nvPr/>
        </p:nvSpPr>
        <p:spPr>
          <a:xfrm>
            <a:off x="3329550" y="2709600"/>
            <a:ext cx="2085300" cy="4254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5" name="Google Shape;60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87" y="1006425"/>
            <a:ext cx="6799426" cy="359920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06" name="Google Shape;606;p10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03"/>
          <p:cNvPicPr preferRelativeResize="0"/>
          <p:nvPr/>
        </p:nvPicPr>
        <p:blipFill rotWithShape="1">
          <a:blip r:embed="rId3">
            <a:alphaModFix/>
          </a:blip>
          <a:srcRect l="3931" t="31727" r="5266" b="36653"/>
          <a:stretch/>
        </p:blipFill>
        <p:spPr>
          <a:xfrm>
            <a:off x="48900" y="1909250"/>
            <a:ext cx="8896050" cy="18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Fix test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14" name="Google Shape;614;p103"/>
          <p:cNvSpPr/>
          <p:nvPr/>
        </p:nvSpPr>
        <p:spPr>
          <a:xfrm>
            <a:off x="6037300" y="2298525"/>
            <a:ext cx="662100" cy="169200"/>
          </a:xfrm>
          <a:prstGeom prst="rect">
            <a:avLst/>
          </a:prstGeom>
          <a:noFill/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03"/>
          <p:cNvSpPr/>
          <p:nvPr/>
        </p:nvSpPr>
        <p:spPr>
          <a:xfrm>
            <a:off x="6213425" y="1547850"/>
            <a:ext cx="2272800" cy="621900"/>
          </a:xfrm>
          <a:prstGeom prst="rect">
            <a:avLst/>
          </a:prstGeom>
          <a:noFill/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They are the same within .0005 in this test</a:t>
            </a:r>
            <a:endParaRPr/>
          </a:p>
        </p:txBody>
      </p:sp>
      <p:sp>
        <p:nvSpPr>
          <p:cNvPr id="616" name="Google Shape;616;p10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22" name="Google Shape;622;p104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Testing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Best Practices for Testing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Local Unit Tests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JUnit 4 Home Page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JUnit 4 API Reference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Testing Codelab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Tools Protip: Test Size Annotations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Android Testing Support - Testing Patterns</a:t>
            </a:r>
            <a:r>
              <a:rPr lang="en"/>
              <a:t> (video)</a:t>
            </a:r>
            <a:endParaRPr sz="1800"/>
          </a:p>
        </p:txBody>
      </p:sp>
      <p:sp>
        <p:nvSpPr>
          <p:cNvPr id="623" name="Google Shape;623;p10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9" name="Google Shape;629;p10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30" name="Google Shape;630;p10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App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Unit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36" name="Google Shape;636;p10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0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38" name="Google Shape;638;p10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8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Why testing is worth your time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Unit testing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Note: User interface testing (instrumented testing) is covered in another chapter</a:t>
            </a:r>
            <a:endParaRPr dirty="0"/>
          </a:p>
        </p:txBody>
      </p:sp>
      <p:sp>
        <p:nvSpPr>
          <p:cNvPr id="412" name="Google Shape;412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Testing rocks</a:t>
            </a:r>
            <a:endParaRPr dirty="0">
              <a:solidFill>
                <a:srgbClr val="4CAF50"/>
              </a:solidFill>
            </a:endParaRPr>
          </a:p>
        </p:txBody>
      </p:sp>
      <p:sp>
        <p:nvSpPr>
          <p:cNvPr id="418" name="Google Shape;418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19" name="Google Shape;419;p8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8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/>
          <p:nvPr/>
        </p:nvSpPr>
        <p:spPr>
          <a:xfrm>
            <a:off x="4262025" y="2232212"/>
            <a:ext cx="4881900" cy="2372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should you test your app?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28" name="Google Shape;428;p8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Find and fix issues early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Less costly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Takes less effort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Costs to fix bugs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increases with time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83"/>
          <p:cNvGrpSpPr/>
          <p:nvPr/>
        </p:nvGrpSpPr>
        <p:grpSpPr>
          <a:xfrm>
            <a:off x="4000587" y="2236687"/>
            <a:ext cx="5069023" cy="2371975"/>
            <a:chOff x="4000587" y="152400"/>
            <a:chExt cx="5069023" cy="2371975"/>
          </a:xfrm>
        </p:grpSpPr>
        <p:cxnSp>
          <p:nvCxnSpPr>
            <p:cNvPr id="430" name="Google Shape;430;p83"/>
            <p:cNvCxnSpPr>
              <a:stCxn id="431" idx="2"/>
            </p:cNvCxnSpPr>
            <p:nvPr/>
          </p:nvCxnSpPr>
          <p:spPr>
            <a:xfrm>
              <a:off x="4928487" y="546000"/>
              <a:ext cx="3000" cy="1640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432" name="Google Shape;432;p83"/>
            <p:cNvCxnSpPr/>
            <p:nvPr/>
          </p:nvCxnSpPr>
          <p:spPr>
            <a:xfrm flipH="1">
              <a:off x="5297272" y="1942215"/>
              <a:ext cx="3399600" cy="4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433" name="Google Shape;433;p83"/>
            <p:cNvSpPr txBox="1"/>
            <p:nvPr/>
          </p:nvSpPr>
          <p:spPr>
            <a:xfrm>
              <a:off x="4382512" y="194752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$1</a:t>
              </a:r>
              <a:endParaRPr b="1"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4803050" y="1938475"/>
              <a:ext cx="14643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Specification</a:t>
              </a:r>
              <a:endParaRPr b="1"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6000725" y="1938475"/>
              <a:ext cx="8628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Design</a:t>
              </a:r>
              <a:endParaRPr b="1"/>
            </a:p>
          </p:txBody>
        </p:sp>
        <p:sp>
          <p:nvSpPr>
            <p:cNvPr id="436" name="Google Shape;436;p83"/>
            <p:cNvSpPr txBox="1"/>
            <p:nvPr/>
          </p:nvSpPr>
          <p:spPr>
            <a:xfrm>
              <a:off x="6724475" y="1938470"/>
              <a:ext cx="6870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Code</a:t>
              </a:r>
              <a:endParaRPr b="1"/>
            </a:p>
          </p:txBody>
        </p:sp>
        <p:sp>
          <p:nvSpPr>
            <p:cNvPr id="437" name="Google Shape;437;p83"/>
            <p:cNvSpPr txBox="1"/>
            <p:nvPr/>
          </p:nvSpPr>
          <p:spPr>
            <a:xfrm>
              <a:off x="7171861" y="1938482"/>
              <a:ext cx="687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QA</a:t>
              </a:r>
              <a:endParaRPr b="1"/>
            </a:p>
          </p:txBody>
        </p:sp>
        <p:sp>
          <p:nvSpPr>
            <p:cNvPr id="438" name="Google Shape;438;p83"/>
            <p:cNvSpPr txBox="1"/>
            <p:nvPr/>
          </p:nvSpPr>
          <p:spPr>
            <a:xfrm>
              <a:off x="7928373" y="1938465"/>
              <a:ext cx="988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Release</a:t>
              </a:r>
              <a:endParaRPr b="1"/>
            </a:p>
          </p:txBody>
        </p:sp>
        <p:sp>
          <p:nvSpPr>
            <p:cNvPr id="439" name="Google Shape;439;p83"/>
            <p:cNvSpPr txBox="1"/>
            <p:nvPr/>
          </p:nvSpPr>
          <p:spPr>
            <a:xfrm>
              <a:off x="4382512" y="157793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$10</a:t>
              </a:r>
              <a:endParaRPr b="1"/>
            </a:p>
          </p:txBody>
        </p:sp>
        <p:sp>
          <p:nvSpPr>
            <p:cNvPr id="440" name="Google Shape;440;p83"/>
            <p:cNvSpPr txBox="1"/>
            <p:nvPr/>
          </p:nvSpPr>
          <p:spPr>
            <a:xfrm>
              <a:off x="4299204" y="1135863"/>
              <a:ext cx="605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$100</a:t>
              </a:r>
              <a:endParaRPr b="1"/>
            </a:p>
          </p:txBody>
        </p:sp>
        <p:sp>
          <p:nvSpPr>
            <p:cNvPr id="441" name="Google Shape;441;p83"/>
            <p:cNvSpPr txBox="1"/>
            <p:nvPr/>
          </p:nvSpPr>
          <p:spPr>
            <a:xfrm>
              <a:off x="4215896" y="693791"/>
              <a:ext cx="6885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$1000</a:t>
              </a:r>
              <a:endParaRPr b="1"/>
            </a:p>
          </p:txBody>
        </p:sp>
        <p:pic>
          <p:nvPicPr>
            <p:cNvPr id="442" name="Google Shape;442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9095" y="193434"/>
              <a:ext cx="1290515" cy="16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8945" y="901151"/>
              <a:ext cx="745490" cy="96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5840" y="1208085"/>
              <a:ext cx="509120" cy="66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6554" y="1403204"/>
              <a:ext cx="358850" cy="46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8802" y="1610209"/>
              <a:ext cx="199430" cy="258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83"/>
            <p:cNvSpPr txBox="1"/>
            <p:nvPr/>
          </p:nvSpPr>
          <p:spPr>
            <a:xfrm>
              <a:off x="4000587" y="152400"/>
              <a:ext cx="185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Cost to Fix</a:t>
              </a:r>
              <a:endParaRPr sz="1600"/>
            </a:p>
          </p:txBody>
        </p:sp>
        <p:sp>
          <p:nvSpPr>
            <p:cNvPr id="447" name="Google Shape;447;p83"/>
            <p:cNvSpPr txBox="1"/>
            <p:nvPr/>
          </p:nvSpPr>
          <p:spPr>
            <a:xfrm>
              <a:off x="6086625" y="2170975"/>
              <a:ext cx="17259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Discovery Time</a:t>
              </a:r>
              <a:endParaRPr sz="1600"/>
            </a:p>
          </p:txBody>
        </p:sp>
        <p:sp>
          <p:nvSpPr>
            <p:cNvPr id="448" name="Google Shape;448;p83"/>
            <p:cNvSpPr txBox="1"/>
            <p:nvPr/>
          </p:nvSpPr>
          <p:spPr>
            <a:xfrm>
              <a:off x="5671096" y="332627"/>
              <a:ext cx="210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Permanent Marker"/>
                  <a:ea typeface="Permanent Marker"/>
                  <a:cs typeface="Permanent Marker"/>
                  <a:sym typeface="Permanent Marker"/>
                </a:rPr>
                <a:t>Catch bugs early!</a:t>
              </a:r>
              <a:endParaRPr sz="200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Types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8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55" name="Google Shape;455;p8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</a:rPr>
              <a:t>Levels of Testing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dirty="0">
                <a:solidFill>
                  <a:schemeClr val="dk1"/>
                </a:solidFill>
              </a:rPr>
              <a:t>Component, integration, protocol, system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Types of Testing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dirty="0">
                <a:solidFill>
                  <a:schemeClr val="dk1"/>
                </a:solidFill>
              </a:rPr>
              <a:t>Installation, compatibility, regression, acceptance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dirty="0">
                <a:solidFill>
                  <a:schemeClr val="dk1"/>
                </a:solidFill>
              </a:rPr>
              <a:t>Performance, scalability, usability, security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User interface and interaction tests 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dirty="0">
                <a:solidFill>
                  <a:schemeClr val="dk1"/>
                </a:solidFill>
              </a:rPr>
              <a:t>Automated UI testing tools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dirty="0">
                <a:solidFill>
                  <a:schemeClr val="dk1"/>
                </a:solidFill>
              </a:rPr>
              <a:t>Instrumented testing (covered in another chapter)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Test-Driven Development (TDD)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8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62" name="Google Shape;462;p8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 test case for a requirement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tests that assert all conditions of the test case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code against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Iterate on and refactor code until it passes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Repeat until all requirements have test cases, all tests pass, and all functionality has been implemented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69" name="Google Shape;469;p8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Studio creates three source sets for your project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b="1">
                <a:solidFill>
                  <a:schemeClr val="dk1"/>
                </a:solidFill>
              </a:rPr>
              <a:t>main</a:t>
            </a:r>
            <a:r>
              <a:rPr lang="en">
                <a:solidFill>
                  <a:schemeClr val="dk1"/>
                </a:solidFill>
              </a:rPr>
              <a:t>—code and resources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(test)</a:t>
            </a:r>
            <a:r>
              <a:rPr lang="en">
                <a:solidFill>
                  <a:schemeClr val="dk1"/>
                </a:solidFill>
              </a:rPr>
              <a:t>—local unit tests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(androidTest)</a:t>
            </a:r>
            <a:r>
              <a:rPr lang="en">
                <a:solidFill>
                  <a:schemeClr val="dk1"/>
                </a:solidFill>
              </a:rPr>
              <a:t>—instrumented tests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Unit Tests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75" name="Google Shape;475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76" name="Google Shape;476;p8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8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全屏显示(16:9)</PresentationFormat>
  <Paragraphs>176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Consolas</vt:lpstr>
      <vt:lpstr>Roboto</vt:lpstr>
      <vt:lpstr>Permanent Marker</vt:lpstr>
      <vt:lpstr>Open Sans</vt:lpstr>
      <vt:lpstr>GDT master</vt:lpstr>
      <vt:lpstr>GDT master</vt:lpstr>
      <vt:lpstr>GDT master</vt:lpstr>
      <vt:lpstr>GDT master</vt:lpstr>
      <vt:lpstr>GDT master</vt:lpstr>
      <vt:lpstr>GDT master</vt:lpstr>
      <vt:lpstr>Testing, debugging, and using support libraries</vt:lpstr>
      <vt:lpstr>3.2 App testing</vt:lpstr>
      <vt:lpstr>Contents</vt:lpstr>
      <vt:lpstr>Testing rocks</vt:lpstr>
      <vt:lpstr>Why should you test your app?</vt:lpstr>
      <vt:lpstr>Types of testing</vt:lpstr>
      <vt:lpstr>Test-Driven Development (TDD)</vt:lpstr>
      <vt:lpstr>Tests in your project</vt:lpstr>
      <vt:lpstr>Local Unit Tests</vt:lpstr>
      <vt:lpstr>Unit tests</vt:lpstr>
      <vt:lpstr>Local unit tests in JUnit</vt:lpstr>
      <vt:lpstr>Local unit tests in your project</vt:lpstr>
      <vt:lpstr>Imports for JUnit </vt:lpstr>
      <vt:lpstr>Testing class</vt:lpstr>
      <vt:lpstr>ExampleTest</vt:lpstr>
      <vt:lpstr>@Test Annotation</vt:lpstr>
      <vt:lpstr>setUp() method </vt:lpstr>
      <vt:lpstr>tearDown() method </vt:lpstr>
      <vt:lpstr>Running tests in Android Studio </vt:lpstr>
      <vt:lpstr>Starting a test run</vt:lpstr>
      <vt:lpstr>Testing floating point results</vt:lpstr>
      <vt:lpstr>Testing floating point</vt:lpstr>
      <vt:lpstr>Test fails with floating point numbers</vt:lpstr>
      <vt:lpstr>Fix test with floating point numbers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Testing, debugging, and using support libraries</dc:title>
  <cp:lastModifiedBy>Walkman Neo</cp:lastModifiedBy>
  <cp:revision>1</cp:revision>
  <dcterms:modified xsi:type="dcterms:W3CDTF">2018-12-26T04:01:46Z</dcterms:modified>
</cp:coreProperties>
</file>