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4"/>
    <p:sldMasterId id="2147483804" r:id="rId5"/>
  </p:sldMasterIdLst>
  <p:notesMasterIdLst>
    <p:notesMasterId r:id="rId74"/>
  </p:notesMasterIdLst>
  <p:handoutMasterIdLst>
    <p:handoutMasterId r:id="rId75"/>
  </p:handoutMasterIdLst>
  <p:sldIdLst>
    <p:sldId id="263" r:id="rId6"/>
    <p:sldId id="295" r:id="rId7"/>
    <p:sldId id="268" r:id="rId8"/>
    <p:sldId id="308" r:id="rId9"/>
    <p:sldId id="267" r:id="rId10"/>
    <p:sldId id="269" r:id="rId11"/>
    <p:sldId id="309" r:id="rId12"/>
    <p:sldId id="264" r:id="rId13"/>
    <p:sldId id="278" r:id="rId14"/>
    <p:sldId id="307" r:id="rId15"/>
    <p:sldId id="311" r:id="rId16"/>
    <p:sldId id="312" r:id="rId17"/>
    <p:sldId id="313" r:id="rId18"/>
    <p:sldId id="316" r:id="rId19"/>
    <p:sldId id="314" r:id="rId20"/>
    <p:sldId id="315" r:id="rId21"/>
    <p:sldId id="317" r:id="rId22"/>
    <p:sldId id="318" r:id="rId23"/>
    <p:sldId id="319" r:id="rId24"/>
    <p:sldId id="322" r:id="rId25"/>
    <p:sldId id="320" r:id="rId26"/>
    <p:sldId id="321"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6" r:id="rId60"/>
    <p:sldId id="355"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Lst>
  <p:sldSz cx="10160000" cy="5715000"/>
  <p:notesSz cx="6858000" cy="9144000"/>
  <p:defaultTextStyle>
    <a:defPPr>
      <a:defRPr lang="en-US"/>
    </a:defPPr>
    <a:lvl1pPr marL="0" algn="l" defTabSz="793699" rtl="0" eaLnBrk="1" latinLnBrk="0" hangingPunct="1">
      <a:defRPr sz="1600" kern="1200">
        <a:solidFill>
          <a:schemeClr val="tx1"/>
        </a:solidFill>
        <a:latin typeface="+mn-lt"/>
        <a:ea typeface="+mn-ea"/>
        <a:cs typeface="+mn-cs"/>
      </a:defRPr>
    </a:lvl1pPr>
    <a:lvl2pPr marL="396850" algn="l" defTabSz="793699" rtl="0" eaLnBrk="1" latinLnBrk="0" hangingPunct="1">
      <a:defRPr sz="1600" kern="1200">
        <a:solidFill>
          <a:schemeClr val="tx1"/>
        </a:solidFill>
        <a:latin typeface="+mn-lt"/>
        <a:ea typeface="+mn-ea"/>
        <a:cs typeface="+mn-cs"/>
      </a:defRPr>
    </a:lvl2pPr>
    <a:lvl3pPr marL="793699" algn="l" defTabSz="793699" rtl="0" eaLnBrk="1" latinLnBrk="0" hangingPunct="1">
      <a:defRPr sz="1600" kern="1200">
        <a:solidFill>
          <a:schemeClr val="tx1"/>
        </a:solidFill>
        <a:latin typeface="+mn-lt"/>
        <a:ea typeface="+mn-ea"/>
        <a:cs typeface="+mn-cs"/>
      </a:defRPr>
    </a:lvl3pPr>
    <a:lvl4pPr marL="1190549" algn="l" defTabSz="793699" rtl="0" eaLnBrk="1" latinLnBrk="0" hangingPunct="1">
      <a:defRPr sz="1600" kern="1200">
        <a:solidFill>
          <a:schemeClr val="tx1"/>
        </a:solidFill>
        <a:latin typeface="+mn-lt"/>
        <a:ea typeface="+mn-ea"/>
        <a:cs typeface="+mn-cs"/>
      </a:defRPr>
    </a:lvl4pPr>
    <a:lvl5pPr marL="1587398" algn="l" defTabSz="793699" rtl="0" eaLnBrk="1" latinLnBrk="0" hangingPunct="1">
      <a:defRPr sz="1600" kern="1200">
        <a:solidFill>
          <a:schemeClr val="tx1"/>
        </a:solidFill>
        <a:latin typeface="+mn-lt"/>
        <a:ea typeface="+mn-ea"/>
        <a:cs typeface="+mn-cs"/>
      </a:defRPr>
    </a:lvl5pPr>
    <a:lvl6pPr marL="1984248" algn="l" defTabSz="793699" rtl="0" eaLnBrk="1" latinLnBrk="0" hangingPunct="1">
      <a:defRPr sz="1600" kern="1200">
        <a:solidFill>
          <a:schemeClr val="tx1"/>
        </a:solidFill>
        <a:latin typeface="+mn-lt"/>
        <a:ea typeface="+mn-ea"/>
        <a:cs typeface="+mn-cs"/>
      </a:defRPr>
    </a:lvl6pPr>
    <a:lvl7pPr marL="2381098" algn="l" defTabSz="793699" rtl="0" eaLnBrk="1" latinLnBrk="0" hangingPunct="1">
      <a:defRPr sz="1600" kern="1200">
        <a:solidFill>
          <a:schemeClr val="tx1"/>
        </a:solidFill>
        <a:latin typeface="+mn-lt"/>
        <a:ea typeface="+mn-ea"/>
        <a:cs typeface="+mn-cs"/>
      </a:defRPr>
    </a:lvl7pPr>
    <a:lvl8pPr marL="2777947" algn="l" defTabSz="793699" rtl="0" eaLnBrk="1" latinLnBrk="0" hangingPunct="1">
      <a:defRPr sz="1600" kern="1200">
        <a:solidFill>
          <a:schemeClr val="tx1"/>
        </a:solidFill>
        <a:latin typeface="+mn-lt"/>
        <a:ea typeface="+mn-ea"/>
        <a:cs typeface="+mn-cs"/>
      </a:defRPr>
    </a:lvl8pPr>
    <a:lvl9pPr marL="3174797" algn="l" defTabSz="793699"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621162E4-CAFB-CB40-BE04-6954770AEF27}">
          <p14:sldIdLst>
            <p14:sldId id="263"/>
            <p14:sldId id="295"/>
            <p14:sldId id="268"/>
            <p14:sldId id="308"/>
          </p14:sldIdLst>
        </p14:section>
        <p14:section name="Presentation Section" id="{BDD90656-9366-9443-B50B-91CD72D8C577}">
          <p14:sldIdLst>
            <p14:sldId id="267"/>
            <p14:sldId id="269"/>
            <p14:sldId id="309"/>
            <p14:sldId id="264"/>
            <p14:sldId id="278"/>
            <p14:sldId id="307"/>
            <p14:sldId id="311"/>
            <p14:sldId id="312"/>
            <p14:sldId id="313"/>
            <p14:sldId id="316"/>
            <p14:sldId id="314"/>
            <p14:sldId id="315"/>
            <p14:sldId id="317"/>
            <p14:sldId id="318"/>
            <p14:sldId id="319"/>
            <p14:sldId id="322"/>
            <p14:sldId id="320"/>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6"/>
            <p14:sldId id="355"/>
            <p14:sldId id="357"/>
            <p14:sldId id="358"/>
            <p14:sldId id="359"/>
            <p14:sldId id="360"/>
            <p14:sldId id="361"/>
            <p14:sldId id="362"/>
            <p14:sldId id="363"/>
            <p14:sldId id="364"/>
            <p14:sldId id="365"/>
            <p14:sldId id="366"/>
            <p14:sldId id="367"/>
            <p14:sldId id="368"/>
          </p14:sldIdLst>
        </p14:section>
        <p14:section name="Closing Section" id="{8C0D9BF1-4D38-F44E-B56A-435CB3F079A3}">
          <p14:sldIdLst/>
        </p14:section>
      </p14:sectionLst>
    </p:ex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3B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0" autoAdjust="0"/>
    <p:restoredTop sz="95867" autoAdjust="0"/>
  </p:normalViewPr>
  <p:slideViewPr>
    <p:cSldViewPr>
      <p:cViewPr varScale="1">
        <p:scale>
          <a:sx n="140" d="100"/>
          <a:sy n="140" d="100"/>
        </p:scale>
        <p:origin x="208" y="328"/>
      </p:cViewPr>
      <p:guideLst>
        <p:guide orient="horz" pos="1800"/>
        <p:guide pos="3200"/>
      </p:guideLst>
    </p:cSldViewPr>
  </p:slideViewPr>
  <p:notesTextViewPr>
    <p:cViewPr>
      <p:scale>
        <a:sx n="100" d="100"/>
        <a:sy n="100" d="100"/>
      </p:scale>
      <p:origin x="0" y="0"/>
    </p:cViewPr>
  </p:notesTextViewPr>
  <p:notesViewPr>
    <p:cSldViewPr showGuides="1">
      <p:cViewPr varScale="1">
        <p:scale>
          <a:sx n="57" d="100"/>
          <a:sy n="57" d="100"/>
        </p:scale>
        <p:origin x="-259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EFA3C3-E8D6-4416-88B4-678BA54D754C}" type="datetimeFigureOut">
              <a:rPr lang="zh-CN" altLang="en-US" smtClean="0"/>
              <a:t>2020/9/16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BC204B-09C8-4B61-B5DC-3631B38901A3}" type="slidenum">
              <a:rPr lang="zh-CN" altLang="en-US" smtClean="0"/>
              <a:t>‹#›</a:t>
            </a:fld>
            <a:endParaRPr lang="zh-CN" altLang="en-US"/>
          </a:p>
        </p:txBody>
      </p:sp>
    </p:spTree>
    <p:extLst>
      <p:ext uri="{BB962C8B-B14F-4D97-AF65-F5344CB8AC3E}">
        <p14:creationId xmlns:p14="http://schemas.microsoft.com/office/powerpoint/2010/main" val="1089751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C2C2C-A586-9740-B231-E9D27B5EB144}" type="datetimeFigureOut">
              <a:rPr lang="en-US" smtClean="0"/>
              <a:t>9/16/20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68B8F-AD35-EF4A-86A7-CD2706257CFD}" type="slidenum">
              <a:rPr lang="en-US" smtClean="0"/>
              <a:t>‹#›</a:t>
            </a:fld>
            <a:endParaRPr lang="en-US"/>
          </a:p>
        </p:txBody>
      </p:sp>
    </p:spTree>
    <p:extLst>
      <p:ext uri="{BB962C8B-B14F-4D97-AF65-F5344CB8AC3E}">
        <p14:creationId xmlns:p14="http://schemas.microsoft.com/office/powerpoint/2010/main" val="114030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a:t>
            </a:fld>
            <a:endParaRPr lang="en-US"/>
          </a:p>
        </p:txBody>
      </p:sp>
    </p:spTree>
    <p:extLst>
      <p:ext uri="{BB962C8B-B14F-4D97-AF65-F5344CB8AC3E}">
        <p14:creationId xmlns:p14="http://schemas.microsoft.com/office/powerpoint/2010/main" val="233276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2</a:t>
            </a:fld>
            <a:endParaRPr lang="en-US"/>
          </a:p>
        </p:txBody>
      </p:sp>
    </p:spTree>
    <p:extLst>
      <p:ext uri="{BB962C8B-B14F-4D97-AF65-F5344CB8AC3E}">
        <p14:creationId xmlns:p14="http://schemas.microsoft.com/office/powerpoint/2010/main" val="14931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3</a:t>
            </a:fld>
            <a:endParaRPr lang="en-US"/>
          </a:p>
        </p:txBody>
      </p:sp>
    </p:spTree>
    <p:extLst>
      <p:ext uri="{BB962C8B-B14F-4D97-AF65-F5344CB8AC3E}">
        <p14:creationId xmlns:p14="http://schemas.microsoft.com/office/powerpoint/2010/main" val="230239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5</a:t>
            </a:fld>
            <a:endParaRPr lang="en-US"/>
          </a:p>
        </p:txBody>
      </p:sp>
    </p:spTree>
    <p:extLst>
      <p:ext uri="{BB962C8B-B14F-4D97-AF65-F5344CB8AC3E}">
        <p14:creationId xmlns:p14="http://schemas.microsoft.com/office/powerpoint/2010/main" val="162627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Android</a:t>
            </a:r>
            <a:r>
              <a:rPr lang="en-US" baseline="0" dirty="0"/>
              <a:t> has </a:t>
            </a:r>
          </a:p>
          <a:p>
            <a:r>
              <a:rPr lang="en-US" baseline="0" dirty="0"/>
              <a:t>Chrome, </a:t>
            </a:r>
            <a:r>
              <a:rPr lang="en-US" baseline="0" dirty="0" err="1"/>
              <a:t>firefox</a:t>
            </a:r>
            <a:r>
              <a:rPr lang="en-US" baseline="0" dirty="0"/>
              <a:t>, opera, others</a:t>
            </a:r>
          </a:p>
          <a:p>
            <a:r>
              <a:rPr lang="en-US" baseline="0" dirty="0"/>
              <a:t>iOS has </a:t>
            </a:r>
          </a:p>
          <a:p>
            <a:r>
              <a:rPr lang="en-US" baseline="0" dirty="0"/>
              <a:t>Chrome, safari </a:t>
            </a:r>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6</a:t>
            </a:fld>
            <a:endParaRPr lang="en-US"/>
          </a:p>
        </p:txBody>
      </p:sp>
    </p:spTree>
    <p:extLst>
      <p:ext uri="{BB962C8B-B14F-4D97-AF65-F5344CB8AC3E}">
        <p14:creationId xmlns:p14="http://schemas.microsoft.com/office/powerpoint/2010/main" val="50417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Minute</a:t>
            </a:r>
            <a:r>
              <a:rPr lang="en-US" baseline="0" dirty="0"/>
              <a:t> on the Internet is like a Month in Real Time.  Or something like that.  Point is, this stuff moves quick.  </a:t>
            </a:r>
          </a:p>
          <a:p>
            <a:endParaRPr lang="en-US" baseline="0" dirty="0"/>
          </a:p>
          <a:p>
            <a:r>
              <a:rPr lang="en-US" baseline="0" dirty="0"/>
              <a:t>Idea here is that we can break Mobile development down into two thought groups. </a:t>
            </a:r>
          </a:p>
          <a:p>
            <a:endParaRPr lang="en-US" baseline="0" dirty="0"/>
          </a:p>
          <a:p>
            <a:r>
              <a:rPr lang="en-US" baseline="0" dirty="0"/>
              <a:t>Native vs Browser. </a:t>
            </a:r>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8</a:t>
            </a:fld>
            <a:endParaRPr lang="en-US"/>
          </a:p>
        </p:txBody>
      </p:sp>
    </p:spTree>
    <p:extLst>
      <p:ext uri="{BB962C8B-B14F-4D97-AF65-F5344CB8AC3E}">
        <p14:creationId xmlns:p14="http://schemas.microsoft.com/office/powerpoint/2010/main" val="1056789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9</a:t>
            </a:fld>
            <a:endParaRPr lang="en-US"/>
          </a:p>
        </p:txBody>
      </p:sp>
    </p:spTree>
    <p:extLst>
      <p:ext uri="{BB962C8B-B14F-4D97-AF65-F5344CB8AC3E}">
        <p14:creationId xmlns:p14="http://schemas.microsoft.com/office/powerpoint/2010/main" val="93042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10</a:t>
            </a:fld>
            <a:endParaRPr lang="en-US"/>
          </a:p>
        </p:txBody>
      </p:sp>
    </p:spTree>
    <p:extLst>
      <p:ext uri="{BB962C8B-B14F-4D97-AF65-F5344CB8AC3E}">
        <p14:creationId xmlns:p14="http://schemas.microsoft.com/office/powerpoint/2010/main" val="2245516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68B8F-AD35-EF4A-86A7-CD2706257CFD}" type="slidenum">
              <a:rPr lang="en-US" smtClean="0"/>
              <a:t>27</a:t>
            </a:fld>
            <a:endParaRPr lang="en-US"/>
          </a:p>
        </p:txBody>
      </p:sp>
    </p:spTree>
    <p:extLst>
      <p:ext uri="{BB962C8B-B14F-4D97-AF65-F5344CB8AC3E}">
        <p14:creationId xmlns:p14="http://schemas.microsoft.com/office/powerpoint/2010/main" val="2030951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97536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9/16/20</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31088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9/16/20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843315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9/16/20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8197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9/16/20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2000"/>
            </a:lvl1pPr>
          </a:lstStyle>
          <a:p>
            <a:pPr lvl="0"/>
            <a:r>
              <a:rPr lang="en-US" dirty="0"/>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2000"/>
            </a:lvl1pPr>
          </a:lstStyle>
          <a:p>
            <a:pPr lvl="0"/>
            <a:r>
              <a:rPr lang="en-US" dirty="0"/>
              <a:t>Click to edit Master text styles</a:t>
            </a:r>
          </a:p>
        </p:txBody>
      </p:sp>
    </p:spTree>
    <p:extLst>
      <p:ext uri="{BB962C8B-B14F-4D97-AF65-F5344CB8AC3E}">
        <p14:creationId xmlns:p14="http://schemas.microsoft.com/office/powerpoint/2010/main" val="247128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800" b="0" cap="none" baseline="0">
                <a:solidFill>
                  <a:srgbClr val="55225F"/>
                </a:solidFill>
              </a:defRPr>
            </a:lvl1pPr>
          </a:lstStyle>
          <a:p>
            <a:r>
              <a:rPr lang="en-US" dirty="0"/>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fld id="{B61BEF0D-F0BB-DE4B-95CE-6DB70DBA9567}" type="datetimeFigureOut">
              <a:rPr lang="en-US" smtClean="0"/>
              <a:pPr/>
              <a:t>9/16/20</a:t>
            </a:fld>
            <a:endParaRPr lang="en-US" dirty="0"/>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dirty="0"/>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294034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9/16/20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245633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44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rdered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9/16/20</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90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9/16/20</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14180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9/16/20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8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9/16/20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463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9/16/20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2000"/>
            </a:lvl1pPr>
          </a:lstStyle>
          <a:p>
            <a:pPr lvl="0"/>
            <a:r>
              <a:rPr lang="en-US" dirty="0"/>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28642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800" b="0" cap="none" baseline="0">
                <a:solidFill>
                  <a:srgbClr val="55225F"/>
                </a:solidFill>
              </a:defRPr>
            </a:lvl1pPr>
          </a:lstStyle>
          <a:p>
            <a:r>
              <a:rPr lang="en-US"/>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pPr algn="l"/>
            <a:fld id="{D728701E-CAF4-4159-9B3E-41C86DFFA30D}" type="datetimeFigureOut">
              <a:rPr lang="en-US" smtClean="0"/>
              <a:pPr algn="l"/>
              <a:t>9/16/20</a:t>
            </a:fld>
            <a:endParaRPr lang="en-US"/>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pPr algn="l"/>
            <a:fld id="{12FC7DE2-860A-AF4B-B1D9-1F89B1A34ABF}" type="slidenum">
              <a:rPr lang="en-US" smtClean="0"/>
              <a:pPr algn="l"/>
              <a:t>‹#›</a:t>
            </a:fld>
            <a:endParaRPr lang="en-US"/>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39000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9/16/20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46504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96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52166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pPr/>
              <a:t>9/16/20</a:t>
            </a:fld>
            <a:endParaRPr lang="en-US"/>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162F1D00-BD13-4404-86B0-79703945A0A7}"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63414908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B61BEF0D-F0BB-DE4B-95CE-6DB70DBA9567}" type="datetimeFigureOut">
              <a:rPr lang="en-US" smtClean="0"/>
              <a:pPr/>
              <a:t>9/16/20</a:t>
            </a:fld>
            <a:endParaRPr lang="en-US" dirty="0"/>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57F1E4F-1CFF-5643-939E-217C01CDF565}"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87831856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www.sketchapp.com/" TargetMode="External"/><Relationship Id="rId2" Type="http://schemas.openxmlformats.org/officeDocument/2006/relationships/hyperlink" Target="https://balsamiq.com/products/mockups/"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hyperlink" Target="https://www.sketchapp.com/" TargetMode="Externa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zeplin.io/"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www.xamarin.com/" TargetMode="External"/><Relationship Id="rId2" Type="http://schemas.openxmlformats.org/officeDocument/2006/relationships/hyperlink" Target="https://www.smashingmagazine.com/2016/04/consider-react-native-mobile-app/" TargetMode="External"/><Relationship Id="rId1" Type="http://schemas.openxmlformats.org/officeDocument/2006/relationships/slideLayout" Target="../slideLayouts/slideLayout10.xml"/><Relationship Id="rId4" Type="http://schemas.openxmlformats.org/officeDocument/2006/relationships/hyperlink" Target="https://flutter.dev/"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phonegap.com/" TargetMode="External"/><Relationship Id="rId2" Type="http://schemas.openxmlformats.org/officeDocument/2006/relationships/hyperlink" Target="https://cordova.apache.org/" TargetMode="External"/><Relationship Id="rId1" Type="http://schemas.openxmlformats.org/officeDocument/2006/relationships/slideLayout" Target="../slideLayouts/slideLayout10.xml"/><Relationship Id="rId4" Type="http://schemas.openxmlformats.org/officeDocument/2006/relationships/hyperlink" Target="https://ionicframework.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rackspace.com/en-us" TargetMode="External"/><Relationship Id="rId2" Type="http://schemas.openxmlformats.org/officeDocument/2006/relationships/hyperlink" Target="https://aws.amazon.com/" TargetMode="Externa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hyperlink" Target="https://appcenter.ms/" TargetMode="Externa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hyperlink" Target="https://appcenter.ms/" TargetMode="External"/><Relationship Id="rId2" Type="http://schemas.openxmlformats.org/officeDocument/2006/relationships/hyperlink" Target="https://sentry.io/welcome/" TargetMode="Externa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hyperlink" Target="https://www.apptentive.com/" TargetMode="External"/><Relationship Id="rId2" Type="http://schemas.openxmlformats.org/officeDocument/2006/relationships/hyperlink" Target="https://analytics.facebook.com/" TargetMode="External"/><Relationship Id="rId1" Type="http://schemas.openxmlformats.org/officeDocument/2006/relationships/slideLayout" Target="../slideLayouts/slideLayout10.xml"/><Relationship Id="rId4" Type="http://schemas.openxmlformats.org/officeDocument/2006/relationships/hyperlink" Target="https://www.google.com/analytics/" TargetMode="External"/></Relationships>
</file>

<file path=ppt/slides/_rels/slide65.xml.rels><?xml version="1.0" encoding="UTF-8" standalone="yes"?>
<Relationships xmlns="http://schemas.openxmlformats.org/package/2006/relationships"><Relationship Id="rId2" Type="http://schemas.openxmlformats.org/officeDocument/2006/relationships/hyperlink" Target="https://prometheus.io/" TargetMode="Externa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标题 1"/>
          <p:cNvSpPr txBox="1">
            <a:spLocks noChangeArrowheads="1"/>
          </p:cNvSpPr>
          <p:nvPr/>
        </p:nvSpPr>
        <p:spPr>
          <a:xfrm>
            <a:off x="279400" y="317413"/>
            <a:ext cx="9829800" cy="1631951"/>
          </a:xfrm>
          <a:prstGeom prst="rect">
            <a:avLst/>
          </a:prstGeom>
        </p:spPr>
        <p:txBody>
          <a:bodyPr vert="horz" lIns="91440" tIns="45720" rIns="91440" bIns="45720" rtlCol="0" anchor="t" anchorCtr="0">
            <a:noAutofit/>
          </a:bodyPr>
          <a:lstStyle>
            <a:lvl1pPr algn="l" defTabSz="685800" rtl="0" eaLnBrk="1" latinLnBrk="0" hangingPunct="1">
              <a:spcBef>
                <a:spcPct val="0"/>
              </a:spcBef>
              <a:buNone/>
              <a:defRPr sz="2700" b="0" kern="1200">
                <a:solidFill>
                  <a:schemeClr val="accent1"/>
                </a:solidFill>
                <a:latin typeface="+mj-lt"/>
                <a:ea typeface="+mj-ea"/>
                <a:cs typeface="+mj-cs"/>
              </a:defRPr>
            </a:lvl1pPr>
          </a:lstStyle>
          <a:p>
            <a:pPr algn="ctr"/>
            <a:r>
              <a:rPr lang="en-US" altLang="zh-CN" sz="4800" b="1" dirty="0">
                <a:solidFill>
                  <a:schemeClr val="bg1"/>
                </a:solidFill>
                <a:effectLst>
                  <a:outerShdw blurRad="38100" dist="38100" dir="2700000" algn="tl">
                    <a:srgbClr val="000000">
                      <a:alpha val="43137"/>
                    </a:srgbClr>
                  </a:outerShdw>
                </a:effectLst>
              </a:rPr>
              <a:t>Mobile App </a:t>
            </a:r>
          </a:p>
          <a:p>
            <a:pPr algn="ctr"/>
            <a:r>
              <a:rPr lang="en-US" altLang="zh-CN" sz="4800" b="1" dirty="0">
                <a:solidFill>
                  <a:schemeClr val="bg1"/>
                </a:solidFill>
                <a:effectLst>
                  <a:outerShdw blurRad="38100" dist="38100" dir="2700000" algn="tl">
                    <a:srgbClr val="000000">
                      <a:alpha val="43137"/>
                    </a:srgbClr>
                  </a:outerShdw>
                </a:effectLst>
              </a:rPr>
              <a:t>Development Process</a:t>
            </a:r>
            <a:endParaRPr lang="zh-CN" sz="4800" b="1" dirty="0">
              <a:solidFill>
                <a:schemeClr val="bg1"/>
              </a:solidFill>
              <a:effectLst>
                <a:outerShdw blurRad="38100" dist="38100" dir="2700000" algn="tl">
                  <a:srgbClr val="000000">
                    <a:alpha val="43137"/>
                  </a:srgbClr>
                </a:outerShdw>
              </a:effectLst>
            </a:endParaRPr>
          </a:p>
        </p:txBody>
      </p:sp>
      <p:sp>
        <p:nvSpPr>
          <p:cNvPr id="13" name="标题 1"/>
          <p:cNvSpPr>
            <a:spLocks noGrp="1"/>
          </p:cNvSpPr>
          <p:nvPr>
            <p:ph type="ctrTitle"/>
          </p:nvPr>
        </p:nvSpPr>
        <p:spPr>
          <a:xfrm>
            <a:off x="336904" y="4295295"/>
            <a:ext cx="9211616" cy="707096"/>
          </a:xfrm>
        </p:spPr>
        <p:txBody>
          <a:bodyPr/>
          <a:lstStyle/>
          <a:p>
            <a:endParaRPr lang="zh-CN" altLang="en-US" dirty="0"/>
          </a:p>
        </p:txBody>
      </p:sp>
      <p:sp>
        <p:nvSpPr>
          <p:cNvPr id="14" name="标题 7"/>
          <p:cNvSpPr txBox="1">
            <a:spLocks/>
          </p:cNvSpPr>
          <p:nvPr/>
        </p:nvSpPr>
        <p:spPr>
          <a:xfrm>
            <a:off x="1422400" y="5002392"/>
            <a:ext cx="7620000" cy="598308"/>
          </a:xfrm>
          <a:prstGeom prst="rect">
            <a:avLst/>
          </a:prstGeom>
        </p:spPr>
        <p:txBody>
          <a:bodyPr vert="horz" lIns="91440" tIns="45720" rIns="91440" bIns="45720" rtlCol="0" anchor="t" anchorCtr="0">
            <a:normAutofit fontScale="92500"/>
          </a:bodyPr>
          <a:lstStyle>
            <a:lvl1pPr algn="l" defTabSz="685800" rtl="0" eaLnBrk="1" latinLnBrk="0" hangingPunct="1">
              <a:spcBef>
                <a:spcPct val="0"/>
              </a:spcBef>
              <a:buNone/>
              <a:defRPr sz="2100" b="0" kern="1200">
                <a:solidFill>
                  <a:schemeClr val="tx1">
                    <a:lumMod val="65000"/>
                    <a:lumOff val="35000"/>
                  </a:schemeClr>
                </a:solidFill>
                <a:latin typeface="+mj-lt"/>
                <a:ea typeface="+mj-ea"/>
                <a:cs typeface="+mj-cs"/>
              </a:defRPr>
            </a:lvl1pPr>
          </a:lstStyle>
          <a:p>
            <a:pPr algn="ctr"/>
            <a:r>
              <a:rPr lang="en-US" altLang="zh-CN" dirty="0">
                <a:solidFill>
                  <a:schemeClr val="bg1"/>
                </a:solidFill>
              </a:rPr>
              <a:t>Neo Shi</a:t>
            </a:r>
            <a:r>
              <a:rPr lang="zh-CN" altLang="en-US" dirty="0">
                <a:solidFill>
                  <a:schemeClr val="bg1"/>
                </a:solidFill>
              </a:rPr>
              <a:t>，</a:t>
            </a:r>
            <a:r>
              <a:rPr lang="en-US" altLang="zh-CN" dirty="0">
                <a:solidFill>
                  <a:schemeClr val="bg1"/>
                </a:solidFill>
              </a:rPr>
              <a:t>Email: </a:t>
            </a:r>
            <a:r>
              <a:rPr lang="en-US" altLang="zh-CN" dirty="0" err="1">
                <a:solidFill>
                  <a:schemeClr val="bg1"/>
                </a:solidFill>
              </a:rPr>
              <a:t>shiwx@nankai.edu.cn</a:t>
            </a:r>
            <a:r>
              <a:rPr lang="en-US" altLang="zh-CN" dirty="0">
                <a:solidFill>
                  <a:schemeClr val="bg1"/>
                </a:solidFill>
              </a:rPr>
              <a:t>,  </a:t>
            </a:r>
            <a:r>
              <a:rPr lang="en-US" altLang="zh-CN" dirty="0" err="1">
                <a:solidFill>
                  <a:schemeClr val="bg1"/>
                </a:solidFill>
              </a:rPr>
              <a:t>Wechat</a:t>
            </a:r>
            <a:r>
              <a:rPr lang="en-US" altLang="zh-CN" dirty="0">
                <a:solidFill>
                  <a:schemeClr val="bg1"/>
                </a:solidFill>
              </a:rPr>
              <a:t>: 13920561100</a:t>
            </a:r>
            <a:endParaRPr lang="zh-CN" altLang="en-US" dirty="0">
              <a:solidFill>
                <a:schemeClr val="bg1"/>
              </a:solidFill>
            </a:endParaRPr>
          </a:p>
        </p:txBody>
      </p:sp>
      <p:pic>
        <p:nvPicPr>
          <p:cNvPr id="15" name="Picture 2" descr="相关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928942"/>
            <a:ext cx="9067800" cy="294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45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Competition</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en-US" altLang="zh-CN" sz="2000" dirty="0"/>
              <a:t>There are two main goals of this process. </a:t>
            </a:r>
          </a:p>
          <a:p>
            <a:pPr lvl="1"/>
            <a:r>
              <a:rPr lang="en-US" altLang="zh-CN" sz="1850" dirty="0"/>
              <a:t>First</a:t>
            </a:r>
            <a:r>
              <a:rPr lang="en-US" altLang="zh-CN" sz="1700" dirty="0"/>
              <a:t>, learn as much as you can for free: </a:t>
            </a:r>
            <a:r>
              <a:rPr lang="en-US" altLang="zh-CN" sz="1800" dirty="0"/>
              <a:t>save yourself a few iterations, by learning lessons from your competitors.</a:t>
            </a:r>
          </a:p>
          <a:p>
            <a:pPr lvl="1"/>
            <a:r>
              <a:rPr lang="en-US" altLang="zh-CN" sz="1800" dirty="0"/>
              <a:t>Second, understand how hard it will be to compete in the marketplace:</a:t>
            </a:r>
          </a:p>
          <a:p>
            <a:pPr lvl="2"/>
            <a:r>
              <a:rPr lang="en-US" altLang="zh-CN" sz="1800" dirty="0"/>
              <a:t>Are people hungry for a new solution? </a:t>
            </a:r>
          </a:p>
          <a:p>
            <a:pPr lvl="2"/>
            <a:r>
              <a:rPr lang="en-US" altLang="zh-CN" sz="1800" dirty="0"/>
              <a:t>Is there some niche not being filled by the existing options? </a:t>
            </a:r>
          </a:p>
          <a:p>
            <a:pPr lvl="2"/>
            <a:r>
              <a:rPr lang="en-US" altLang="zh-CN" sz="1800" dirty="0"/>
              <a:t>Understand what gaps exist and tailor your solution to meet them. </a:t>
            </a:r>
            <a:r>
              <a:rPr lang="en-US" altLang="zh-CN" sz="1700" dirty="0"/>
              <a:t> </a:t>
            </a:r>
          </a:p>
        </p:txBody>
      </p:sp>
    </p:spTree>
    <p:extLst>
      <p:ext uri="{BB962C8B-B14F-4D97-AF65-F5344CB8AC3E}">
        <p14:creationId xmlns:p14="http://schemas.microsoft.com/office/powerpoint/2010/main" val="339715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Monetization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Unless you just enjoy building apps for their own sake, you are probably hoping to make money on your mobile app.</a:t>
            </a:r>
          </a:p>
          <a:p>
            <a:r>
              <a:rPr lang="en-US" altLang="zh-CN" dirty="0"/>
              <a:t>There are several methods of monetization that could work, including: </a:t>
            </a:r>
          </a:p>
          <a:p>
            <a:pPr lvl="1"/>
            <a:r>
              <a:rPr lang="en-US" altLang="zh-CN" dirty="0"/>
              <a:t>in-app purchases</a:t>
            </a:r>
          </a:p>
          <a:p>
            <a:pPr lvl="1"/>
            <a:r>
              <a:rPr lang="en-US" altLang="zh-CN" dirty="0"/>
              <a:t>subscription payments</a:t>
            </a:r>
          </a:p>
          <a:p>
            <a:pPr lvl="1"/>
            <a:r>
              <a:rPr lang="en-US" altLang="zh-CN" dirty="0"/>
              <a:t>premium features</a:t>
            </a:r>
          </a:p>
          <a:p>
            <a:pPr lvl="1"/>
            <a:r>
              <a:rPr lang="en-US" altLang="zh-CN" dirty="0"/>
              <a:t>ad-revenue</a:t>
            </a:r>
          </a:p>
          <a:p>
            <a:pPr lvl="1"/>
            <a:r>
              <a:rPr lang="en-US" altLang="zh-CN" dirty="0"/>
              <a:t>selling user data</a:t>
            </a:r>
          </a:p>
          <a:p>
            <a:pPr lvl="1"/>
            <a:r>
              <a:rPr lang="en-US" altLang="zh-CN" dirty="0"/>
              <a:t>traditional paid apps.</a:t>
            </a:r>
          </a:p>
          <a:p>
            <a:r>
              <a:rPr lang="en-US" altLang="zh-CN" dirty="0"/>
              <a:t>Far too many apps (particularly startups) skip this step and have a hard time later turning a profit.</a:t>
            </a:r>
            <a:endParaRPr lang="zh-CN" altLang="en-US" dirty="0"/>
          </a:p>
        </p:txBody>
      </p:sp>
    </p:spTree>
    <p:extLst>
      <p:ext uri="{BB962C8B-B14F-4D97-AF65-F5344CB8AC3E}">
        <p14:creationId xmlns:p14="http://schemas.microsoft.com/office/powerpoint/2010/main" val="158986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Marketing</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This step in the mobile app development process is all about identifying the biggest challenges you will face when marketing your app.</a:t>
            </a:r>
          </a:p>
          <a:p>
            <a:r>
              <a:rPr lang="en-US" altLang="zh-CN" dirty="0"/>
              <a:t>There are thousands of beautiful and quite useful apps on the app stores that simply go unused.</a:t>
            </a:r>
          </a:p>
          <a:p>
            <a:r>
              <a:rPr lang="en-US" altLang="zh-CN" dirty="0"/>
              <a:t>In some cases (like internal-use apps or B2B apps) you might not even need marketing.</a:t>
            </a:r>
            <a:endParaRPr lang="zh-CN" altLang="en-US" dirty="0"/>
          </a:p>
        </p:txBody>
      </p:sp>
    </p:spTree>
    <p:extLst>
      <p:ext uri="{BB962C8B-B14F-4D97-AF65-F5344CB8AC3E}">
        <p14:creationId xmlns:p14="http://schemas.microsoft.com/office/powerpoint/2010/main" val="30552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Road Map (MVP)</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Defining your app’s roadmap: understand what your app could one day become and what it needs to be successful on day one. </a:t>
            </a:r>
          </a:p>
          <a:p>
            <a:pPr lvl="1"/>
            <a:r>
              <a:rPr lang="en-US" altLang="zh-CN" dirty="0"/>
              <a:t>This day one version is often called your Minimum Viable Product (MVP). </a:t>
            </a:r>
          </a:p>
          <a:p>
            <a:r>
              <a:rPr lang="en-US" altLang="zh-CN" dirty="0"/>
              <a:t>During this process, it can be helpful to write on a whiteboard all of the things you want your app to do. </a:t>
            </a:r>
          </a:p>
          <a:p>
            <a:pPr lvl="1"/>
            <a:r>
              <a:rPr lang="en-US" altLang="zh-CN" dirty="0"/>
              <a:t>Then begin ranking these items by priority. </a:t>
            </a:r>
          </a:p>
          <a:p>
            <a:r>
              <a:rPr lang="en-US" altLang="zh-CN" dirty="0"/>
              <a:t>Consider what your app's core functionality will be, what is needed to gain users, and what can be added later.</a:t>
            </a:r>
          </a:p>
          <a:p>
            <a:pPr lvl="1"/>
            <a:r>
              <a:rPr lang="en-US" altLang="zh-CN" dirty="0"/>
              <a:t>As you gain users with your MVP, you can solicit feedback on what additional features are desired. </a:t>
            </a:r>
          </a:p>
          <a:p>
            <a:pPr lvl="1"/>
            <a:r>
              <a:rPr lang="en-US" altLang="zh-CN" dirty="0"/>
              <a:t>App monitoring can also assist in this process.</a:t>
            </a:r>
            <a:endParaRPr lang="zh-CN" altLang="en-US" dirty="0"/>
          </a:p>
        </p:txBody>
      </p:sp>
    </p:spTree>
    <p:extLst>
      <p:ext uri="{BB962C8B-B14F-4D97-AF65-F5344CB8AC3E}">
        <p14:creationId xmlns:p14="http://schemas.microsoft.com/office/powerpoint/2010/main" val="323380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User-Experience Design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52767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User-Experience Design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59213" y="1028700"/>
            <a:ext cx="8585200" cy="4590794"/>
          </a:xfrm>
          <a:prstGeom prst="rect">
            <a:avLst/>
          </a:prstGeom>
        </p:spPr>
      </p:pic>
    </p:spTree>
    <p:extLst>
      <p:ext uri="{BB962C8B-B14F-4D97-AF65-F5344CB8AC3E}">
        <p14:creationId xmlns:p14="http://schemas.microsoft.com/office/powerpoint/2010/main" val="40937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Information Architecture</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Information architecture is the process in which you decide what data and functionality needs to be presented within your app and how that data and functionality is organized. </a:t>
            </a:r>
          </a:p>
          <a:p>
            <a:r>
              <a:rPr lang="en-US" altLang="zh-CN" dirty="0"/>
              <a:t>Typically, we begin this process by writing down a list of features we want the app to perform and a list of what needs to be displayed somewhere in the app. </a:t>
            </a:r>
          </a:p>
          <a:p>
            <a:r>
              <a:rPr lang="en-US" altLang="zh-CN" dirty="0"/>
              <a:t>Tools we use: Whiteboards and Pencil &amp; paper</a:t>
            </a:r>
            <a:endParaRPr lang="zh-CN" altLang="en-US" dirty="0"/>
          </a:p>
        </p:txBody>
      </p:sp>
    </p:spTree>
    <p:extLst>
      <p:ext uri="{BB962C8B-B14F-4D97-AF65-F5344CB8AC3E}">
        <p14:creationId xmlns:p14="http://schemas.microsoft.com/office/powerpoint/2010/main" val="251521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Wireframes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Creating screens and assigning each functions and data. This process often takes place on whiteboards or paper initially. </a:t>
            </a:r>
          </a:p>
          <a:p>
            <a:r>
              <a:rPr lang="en-US" altLang="zh-CN" dirty="0"/>
              <a:t>You want to make changes here, rather than later in the process, because it is much cheaper to erase some marks than to rewrite code.</a:t>
            </a:r>
          </a:p>
          <a:p>
            <a:r>
              <a:rPr lang="en-US" altLang="zh-CN" dirty="0"/>
              <a:t>Tools we use: Whiteboards, Pencil &amp; paper, </a:t>
            </a:r>
            <a:r>
              <a:rPr lang="en-US" altLang="zh-CN" dirty="0" err="1">
                <a:hlinkClick r:id="rId2"/>
              </a:rPr>
              <a:t>balsamiq</a:t>
            </a:r>
            <a:r>
              <a:rPr lang="en-US" altLang="zh-CN" dirty="0"/>
              <a:t>, and </a:t>
            </a:r>
            <a:r>
              <a:rPr lang="en-US" altLang="zh-CN" dirty="0">
                <a:hlinkClick r:id="rId3"/>
              </a:rPr>
              <a:t>Sketch</a:t>
            </a:r>
            <a:endParaRPr lang="zh-CN" altLang="en-US" dirty="0"/>
          </a:p>
        </p:txBody>
      </p:sp>
    </p:spTree>
    <p:extLst>
      <p:ext uri="{BB962C8B-B14F-4D97-AF65-F5344CB8AC3E}">
        <p14:creationId xmlns:p14="http://schemas.microsoft.com/office/powerpoint/2010/main" val="312105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Workflows</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Workflows are the pathways users can travel within your app.</a:t>
            </a:r>
          </a:p>
          <a:p>
            <a:r>
              <a:rPr lang="en-US" altLang="zh-CN" dirty="0"/>
              <a:t>Consider each of the things you want your users to be able to do and see how many clicks are needed to complete that action.</a:t>
            </a:r>
          </a:p>
          <a:p>
            <a:r>
              <a:rPr lang="en-US" altLang="zh-CN" dirty="0"/>
              <a:t>Make sure each click is intuitive. If something takes a few clicks to accomplish, that might be fine, but it should not take a few clicks to perform common tasks.</a:t>
            </a:r>
          </a:p>
          <a:p>
            <a:r>
              <a:rPr lang="en-US" altLang="zh-CN" dirty="0"/>
              <a:t>Remember to run through all of your features in each iteration, just to make sure you did not increase the difficulty of one action in an attempt to improve another.</a:t>
            </a:r>
          </a:p>
          <a:p>
            <a:r>
              <a:rPr lang="en-US" altLang="zh-CN" dirty="0"/>
              <a:t>Tools we use: Whiteboards, Pencil &amp; paper, </a:t>
            </a:r>
            <a:r>
              <a:rPr lang="en-US" altLang="zh-CN" dirty="0" err="1">
                <a:hlinkClick r:id="rId2"/>
              </a:rPr>
              <a:t>Invision</a:t>
            </a:r>
            <a:endParaRPr lang="zh-CN" altLang="en-US" dirty="0"/>
          </a:p>
        </p:txBody>
      </p:sp>
    </p:spTree>
    <p:extLst>
      <p:ext uri="{BB962C8B-B14F-4D97-AF65-F5344CB8AC3E}">
        <p14:creationId xmlns:p14="http://schemas.microsoft.com/office/powerpoint/2010/main" val="386368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Click-through models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Click-through models help you test your wireframes and workflows.</a:t>
            </a:r>
          </a:p>
          <a:p>
            <a:r>
              <a:rPr lang="en-US" altLang="zh-CN" dirty="0"/>
              <a:t>They are basically a way to experience your wireframes on a phone for more realistic testing. </a:t>
            </a:r>
          </a:p>
          <a:p>
            <a:r>
              <a:rPr lang="en-US" altLang="zh-CN" dirty="0"/>
              <a:t>As you find issues in this step, make changes with your wireframes and iterate until you are satisfied.</a:t>
            </a:r>
          </a:p>
          <a:p>
            <a:r>
              <a:rPr lang="en-US" altLang="zh-CN" dirty="0"/>
              <a:t>Tools we use: </a:t>
            </a:r>
            <a:r>
              <a:rPr lang="en-US" altLang="zh-CN" dirty="0" err="1">
                <a:hlinkClick r:id="rId2"/>
              </a:rPr>
              <a:t>Invision</a:t>
            </a:r>
            <a:endParaRPr lang="zh-CN" altLang="en-US" dirty="0"/>
          </a:p>
        </p:txBody>
      </p:sp>
    </p:spTree>
    <p:extLst>
      <p:ext uri="{BB962C8B-B14F-4D97-AF65-F5344CB8AC3E}">
        <p14:creationId xmlns:p14="http://schemas.microsoft.com/office/powerpoint/2010/main" val="255067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 Development Process</a:t>
            </a:r>
          </a:p>
        </p:txBody>
      </p:sp>
      <p:sp>
        <p:nvSpPr>
          <p:cNvPr id="9" name="Content Placeholder 2"/>
          <p:cNvSpPr txBox="1">
            <a:spLocks/>
          </p:cNvSpPr>
          <p:nvPr/>
        </p:nvSpPr>
        <p:spPr>
          <a:xfrm>
            <a:off x="553862" y="1333501"/>
            <a:ext cx="8395903" cy="3771636"/>
          </a:xfrm>
          <a:prstGeom prst="rect">
            <a:avLst/>
          </a:prstGeom>
        </p:spPr>
        <p:txBody>
          <a:bodyPr vert="horz" lIns="79370" tIns="39685" rIns="79370" bIns="39685" rtlCol="0" anchor="t">
            <a:normAutofit/>
          </a:bodyPr>
          <a:lstStyle>
            <a:lvl1pPr marL="342900" indent="-342900" algn="l" defTabSz="685800" rtl="0" eaLnBrk="1" latinLnBrk="0" hangingPunct="1">
              <a:spcBef>
                <a:spcPts val="1500"/>
              </a:spcBef>
              <a:buClr>
                <a:srgbClr val="262D40"/>
              </a:buClr>
              <a:buSzPct val="75000"/>
              <a:buFont typeface="Wingdings" pitchFamily="2" charset="2"/>
              <a:buChar char="n"/>
              <a:defRPr sz="15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35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a:lstStyle>
          <a:p>
            <a:r>
              <a:rPr lang="en-US" altLang="zh-CN" sz="1800" dirty="0"/>
              <a:t>Each day thousands of mobile apps are published to the Google Play and Apple App Stores. </a:t>
            </a:r>
          </a:p>
          <a:p>
            <a:r>
              <a:rPr lang="en-US" altLang="zh-CN" sz="1800" dirty="0"/>
              <a:t>Some of these mobile apps are games, others are social networks, and many are ecommerce apps. </a:t>
            </a:r>
          </a:p>
          <a:p>
            <a:r>
              <a:rPr lang="en-US" altLang="zh-CN" sz="1800" dirty="0"/>
              <a:t>All of these apps, if professionally built, should follow a similar mobile app development process. </a:t>
            </a:r>
          </a:p>
          <a:p>
            <a:r>
              <a:rPr lang="en-US" altLang="zh-CN" sz="1800" dirty="0"/>
              <a:t>This mobile app development process typically includes idea, strategy, design, development, deployment, and post-launch phases.</a:t>
            </a:r>
            <a:endParaRPr lang="en-US" sz="1800" dirty="0"/>
          </a:p>
        </p:txBody>
      </p:sp>
    </p:spTree>
    <p:extLst>
      <p:ext uri="{BB962C8B-B14F-4D97-AF65-F5344CB8AC3E}">
        <p14:creationId xmlns:p14="http://schemas.microsoft.com/office/powerpoint/2010/main" val="15368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User-Interface Design</a:t>
            </a:r>
            <a:endParaRPr lang="zh-CN" altLang="en-US" dirty="0"/>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685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User-Interface Design</a:t>
            </a:r>
            <a:br>
              <a:rPr lang="en-US" altLang="zh-CN"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31800" y="1181100"/>
            <a:ext cx="8134975" cy="4352925"/>
          </a:xfrm>
          <a:prstGeom prst="rect">
            <a:avLst/>
          </a:prstGeom>
        </p:spPr>
      </p:pic>
    </p:spTree>
    <p:extLst>
      <p:ext uri="{BB962C8B-B14F-4D97-AF65-F5344CB8AC3E}">
        <p14:creationId xmlns:p14="http://schemas.microsoft.com/office/powerpoint/2010/main" val="262223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Style guides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Style guides are basically the building blocks of your app’s design. </a:t>
            </a:r>
          </a:p>
          <a:p>
            <a:r>
              <a:rPr lang="en-US" altLang="zh-CN" dirty="0"/>
              <a:t>Having a sound style guide will help tremendously with your app’s usability.</a:t>
            </a:r>
          </a:p>
          <a:p>
            <a:pPr lvl="1"/>
            <a:r>
              <a:rPr lang="en-US" altLang="zh-CN" dirty="0"/>
              <a:t>You don’t want your call to action button on one screen to be at the bottom and blue, but green and in the header on another screen.</a:t>
            </a:r>
          </a:p>
          <a:p>
            <a:pPr lvl="1"/>
            <a:r>
              <a:rPr lang="en-US" altLang="zh-CN" dirty="0"/>
              <a:t>By having a consistent design language, users are more likely to be comfortable within your app.</a:t>
            </a:r>
            <a:endParaRPr lang="zh-CN" altLang="en-US" dirty="0"/>
          </a:p>
        </p:txBody>
      </p:sp>
    </p:spTree>
    <p:extLst>
      <p:ext uri="{BB962C8B-B14F-4D97-AF65-F5344CB8AC3E}">
        <p14:creationId xmlns:p14="http://schemas.microsoft.com/office/powerpoint/2010/main" val="27318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Style guides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You need to consider who you are and who your customers will be. </a:t>
            </a:r>
          </a:p>
          <a:p>
            <a:pPr lvl="1"/>
            <a:r>
              <a:rPr lang="en-US" altLang="zh-CN" dirty="0"/>
              <a:t>Is your app going to be used at night? Then maybe a dark theme will work best, as to not blind your users. </a:t>
            </a:r>
          </a:p>
          <a:p>
            <a:pPr lvl="1"/>
            <a:r>
              <a:rPr lang="en-US" altLang="zh-CN" dirty="0"/>
              <a:t>Will it be used mostly by busy employees? Try to keep clutter to a minimum and get your main point across.</a:t>
            </a:r>
          </a:p>
          <a:p>
            <a:r>
              <a:rPr lang="en-US" altLang="zh-CN" dirty="0"/>
              <a:t>An experienced designer or design team has a wide range of output and can deliver an app that is a great fit for you and your customers. </a:t>
            </a:r>
          </a:p>
          <a:p>
            <a:pPr lvl="1"/>
            <a:r>
              <a:rPr lang="en-US" altLang="zh-CN" dirty="0"/>
              <a:t>The output of this phase is a set of colors, fonts, and widgets (buttons, forms, labels, etc.) that will be drawn from in the design of your app.</a:t>
            </a:r>
            <a:endParaRPr lang="zh-CN" altLang="en-US" dirty="0"/>
          </a:p>
        </p:txBody>
      </p:sp>
    </p:spTree>
    <p:extLst>
      <p:ext uri="{BB962C8B-B14F-4D97-AF65-F5344CB8AC3E}">
        <p14:creationId xmlns:p14="http://schemas.microsoft.com/office/powerpoint/2010/main" val="393782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Rendered designs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Rendered design is the process of taking your wireframes and replacing the grayscale elements with elements from your style guide.</a:t>
            </a:r>
          </a:p>
          <a:p>
            <a:r>
              <a:rPr lang="en-US" altLang="zh-CN" dirty="0"/>
              <a:t>Try to stay true to your style guide in this process, but you don’t have to be dogmatic about it.</a:t>
            </a:r>
          </a:p>
          <a:p>
            <a:r>
              <a:rPr lang="en-US" altLang="zh-CN" dirty="0"/>
              <a:t>If you find yourself wanting a new or changed style, feel free to update or amend your style guides. </a:t>
            </a:r>
          </a:p>
          <a:p>
            <a:r>
              <a:rPr lang="en-US" altLang="zh-CN" dirty="0"/>
              <a:t>Just make sure your design is consistent when this stage is complete.</a:t>
            </a:r>
          </a:p>
          <a:p>
            <a:r>
              <a:rPr lang="en-US" altLang="zh-CN" dirty="0"/>
              <a:t>Tools we use: Whiteboards, Pencil &amp; paper, and </a:t>
            </a:r>
            <a:r>
              <a:rPr lang="en-US" altLang="zh-CN" dirty="0">
                <a:hlinkClick r:id="rId2"/>
              </a:rPr>
              <a:t>Sketch</a:t>
            </a:r>
            <a:endParaRPr lang="zh-CN" altLang="en-US" dirty="0"/>
          </a:p>
        </p:txBody>
      </p:sp>
    </p:spTree>
    <p:extLst>
      <p:ext uri="{BB962C8B-B14F-4D97-AF65-F5344CB8AC3E}">
        <p14:creationId xmlns:p14="http://schemas.microsoft.com/office/powerpoint/2010/main" val="329823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Rendered Click-through models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Once you have all your screens rendered, return to your click-through model application and test your app again.</a:t>
            </a:r>
          </a:p>
          <a:p>
            <a:r>
              <a:rPr lang="en-US" altLang="zh-CN" dirty="0"/>
              <a:t>This is the step in the mobile app development process where you really want to take your time. </a:t>
            </a:r>
          </a:p>
          <a:p>
            <a:r>
              <a:rPr lang="en-US" altLang="zh-CN" dirty="0"/>
              <a:t>Tools we use: </a:t>
            </a:r>
            <a:r>
              <a:rPr lang="en-US" altLang="zh-CN" dirty="0" err="1">
                <a:hlinkClick r:id="rId2"/>
              </a:rPr>
              <a:t>Invision</a:t>
            </a:r>
            <a:endParaRPr lang="zh-CN" altLang="en-US" dirty="0"/>
          </a:p>
        </p:txBody>
      </p:sp>
    </p:spTree>
    <p:extLst>
      <p:ext uri="{BB962C8B-B14F-4D97-AF65-F5344CB8AC3E}">
        <p14:creationId xmlns:p14="http://schemas.microsoft.com/office/powerpoint/2010/main" val="225455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Design-to-Development Handoff</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After having put in so much effort into the form and function of your app, it is imperative that this vision is properly realized by your development team.</a:t>
            </a:r>
          </a:p>
          <a:p>
            <a:r>
              <a:rPr lang="en-US" altLang="zh-CN" dirty="0"/>
              <a:t>It is always amazing how often this step in the mobile app development process goes poorly. </a:t>
            </a:r>
          </a:p>
          <a:p>
            <a:pPr lvl="1"/>
            <a:r>
              <a:rPr lang="en-US" altLang="zh-CN" dirty="0"/>
              <a:t>Perhaps this is due to many organizations and agencies only providing design or development services or the sometimes combative relationship between designers and developers. </a:t>
            </a:r>
          </a:p>
          <a:p>
            <a:pPr lvl="1"/>
            <a:r>
              <a:rPr lang="en-US" altLang="zh-CN" dirty="0"/>
              <a:t>I highly recommend finding a team that can provide both design and development services and can properly handle this step in the process.</a:t>
            </a:r>
            <a:endParaRPr lang="zh-CN" altLang="en-US" dirty="0"/>
          </a:p>
        </p:txBody>
      </p:sp>
    </p:spTree>
    <p:extLst>
      <p:ext uri="{BB962C8B-B14F-4D97-AF65-F5344CB8AC3E}">
        <p14:creationId xmlns:p14="http://schemas.microsoft.com/office/powerpoint/2010/main" val="381288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Design-to-Development Handoff</a:t>
            </a:r>
            <a:endParaRPr lang="zh-CN" altLang="en-US" dirty="0"/>
          </a:p>
        </p:txBody>
      </p:sp>
      <p:sp>
        <p:nvSpPr>
          <p:cNvPr id="3" name="内容占位符 2"/>
          <p:cNvSpPr>
            <a:spLocks noGrp="1"/>
          </p:cNvSpPr>
          <p:nvPr>
            <p:ph idx="1"/>
          </p:nvPr>
        </p:nvSpPr>
        <p:spPr/>
        <p:txBody>
          <a:bodyPr>
            <a:normAutofit/>
          </a:bodyPr>
          <a:lstStyle/>
          <a:p>
            <a:r>
              <a:rPr lang="en-US" altLang="zh-CN" dirty="0"/>
              <a:t>Part of what helps ensure a smooth transition and exact implementation is the proper use of the available tools.</a:t>
            </a:r>
          </a:p>
          <a:p>
            <a:pPr lvl="1"/>
            <a:r>
              <a:rPr lang="en-US" altLang="zh-CN" dirty="0" err="1">
                <a:hlinkClick r:id="rId3"/>
              </a:rPr>
              <a:t>Zeplin</a:t>
            </a:r>
            <a:r>
              <a:rPr lang="en-US" altLang="zh-CN" dirty="0"/>
              <a:t>, which helps developers quickly grab style guides for the design, is a great tool, but sometimes its guides are not exact or not the best implementation.</a:t>
            </a:r>
          </a:p>
          <a:p>
            <a:r>
              <a:rPr lang="en-US" altLang="zh-CN" dirty="0"/>
              <a:t>The important thing here is that your team does not simply best guess at dimensions, hex values (colors), and positioning. </a:t>
            </a:r>
          </a:p>
          <a:p>
            <a:pPr lvl="1"/>
            <a:r>
              <a:rPr lang="en-US" altLang="zh-CN" dirty="0"/>
              <a:t>Your design team put in tremendous effort to ensure things were properly aligned and positioned. </a:t>
            </a:r>
          </a:p>
          <a:p>
            <a:pPr lvl="1"/>
            <a:r>
              <a:rPr lang="en-US" altLang="zh-CN" dirty="0"/>
              <a:t>Your development team’s goal should always be a pixel-perfect implementation.    </a:t>
            </a:r>
            <a:endParaRPr lang="zh-CN" altLang="en-US" dirty="0"/>
          </a:p>
        </p:txBody>
      </p:sp>
    </p:spTree>
    <p:extLst>
      <p:ext uri="{BB962C8B-B14F-4D97-AF65-F5344CB8AC3E}">
        <p14:creationId xmlns:p14="http://schemas.microsoft.com/office/powerpoint/2010/main" val="16731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19320" y="2603501"/>
            <a:ext cx="7337280" cy="902804"/>
          </a:xfrm>
        </p:spPr>
        <p:txBody>
          <a:bodyPr>
            <a:normAutofit/>
          </a:bodyPr>
          <a:lstStyle/>
          <a:p>
            <a:r>
              <a:rPr lang="en-US" altLang="zh-CN" dirty="0"/>
              <a:t>High-level Technical Design (Tech Stack)</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887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High-level Technical Design (Tech Stack)</a:t>
            </a:r>
            <a:br>
              <a:rPr lang="en-US" altLang="zh-CN" dirty="0"/>
            </a:br>
            <a:endParaRPr lang="zh-CN" altLang="en-US" dirty="0"/>
          </a:p>
        </p:txBody>
      </p:sp>
      <p:sp>
        <p:nvSpPr>
          <p:cNvPr id="5" name="内容占位符 4"/>
          <p:cNvSpPr>
            <a:spLocks noGrp="1"/>
          </p:cNvSpPr>
          <p:nvPr>
            <p:ph idx="1"/>
          </p:nvPr>
        </p:nvSpPr>
        <p:spPr/>
        <p:txBody>
          <a:bodyPr/>
          <a:lstStyle/>
          <a:p>
            <a:r>
              <a:rPr lang="en-US" altLang="zh-CN" dirty="0"/>
              <a:t>There are numerous approaches, technologies, and programing languages that can be used to build a mobile app. </a:t>
            </a:r>
          </a:p>
          <a:p>
            <a:r>
              <a:rPr lang="en-US" altLang="zh-CN" dirty="0"/>
              <a:t>Each with its own strengths and shortcomings. </a:t>
            </a:r>
          </a:p>
          <a:p>
            <a:pPr lvl="1"/>
            <a:r>
              <a:rPr lang="en-US" altLang="zh-CN" dirty="0"/>
              <a:t>Some might be cheaper to use, but are less performant, whereas others might take longer to implement and be overkill. </a:t>
            </a:r>
          </a:p>
          <a:p>
            <a:pPr lvl="1"/>
            <a:r>
              <a:rPr lang="en-US" altLang="zh-CN" dirty="0"/>
              <a:t>The worst possibility is building on a dying or unreliable technology stack. </a:t>
            </a:r>
          </a:p>
          <a:p>
            <a:r>
              <a:rPr lang="en-US" altLang="zh-CN" dirty="0"/>
              <a:t>That is why having a trusted development partner that is seasoned in making these decisions is vital in this process.</a:t>
            </a:r>
            <a:endParaRPr lang="zh-CN" altLang="en-US" dirty="0"/>
          </a:p>
        </p:txBody>
      </p:sp>
    </p:spTree>
    <p:extLst>
      <p:ext uri="{BB962C8B-B14F-4D97-AF65-F5344CB8AC3E}">
        <p14:creationId xmlns:p14="http://schemas.microsoft.com/office/powerpoint/2010/main" val="19011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p>
        </p:txBody>
      </p:sp>
      <p:sp>
        <p:nvSpPr>
          <p:cNvPr id="3" name="Content Placeholder 2"/>
          <p:cNvSpPr>
            <a:spLocks noGrp="1"/>
          </p:cNvSpPr>
          <p:nvPr>
            <p:ph idx="1"/>
          </p:nvPr>
        </p:nvSpPr>
        <p:spPr/>
        <p:txBody>
          <a:bodyPr vert="horz" lIns="79370" tIns="39685" rIns="79370" bIns="39685" rtlCol="0" anchor="t">
            <a:normAutofit/>
          </a:bodyPr>
          <a:lstStyle/>
          <a:p>
            <a:r>
              <a:rPr lang="en-US" sz="2400" dirty="0"/>
              <a:t>Idea</a:t>
            </a:r>
          </a:p>
          <a:p>
            <a:r>
              <a:rPr lang="en-US" sz="2400" dirty="0"/>
              <a:t>Strategy</a:t>
            </a:r>
          </a:p>
          <a:p>
            <a:r>
              <a:rPr lang="en-US" sz="2400" dirty="0"/>
              <a:t>Design</a:t>
            </a:r>
          </a:p>
          <a:p>
            <a:r>
              <a:rPr lang="en-US" sz="2400" dirty="0"/>
              <a:t>Development</a:t>
            </a:r>
          </a:p>
          <a:p>
            <a:r>
              <a:rPr lang="en-US" sz="2400" dirty="0"/>
              <a:t>Deployment</a:t>
            </a:r>
          </a:p>
          <a:p>
            <a:r>
              <a:rPr lang="en-US" sz="2400" dirty="0"/>
              <a:t>Post-launch</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0" y="1257300"/>
            <a:ext cx="5605030" cy="3359963"/>
          </a:xfrm>
          <a:prstGeom prst="rect">
            <a:avLst/>
          </a:prstGeom>
        </p:spPr>
      </p:pic>
    </p:spTree>
    <p:extLst>
      <p:ext uri="{BB962C8B-B14F-4D97-AF65-F5344CB8AC3E}">
        <p14:creationId xmlns:p14="http://schemas.microsoft.com/office/powerpoint/2010/main" val="2151748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For front-end development, there are basically 3 approaches.</a:t>
            </a:r>
          </a:p>
          <a:p>
            <a:r>
              <a:rPr lang="en-US" altLang="zh-CN" dirty="0"/>
              <a:t>Platform-specific Native  </a:t>
            </a:r>
          </a:p>
          <a:p>
            <a:pPr lvl="1"/>
            <a:r>
              <a:rPr lang="en-US" altLang="zh-CN" dirty="0"/>
              <a:t>Apps built with this approach are written separately for each mobile platform.  </a:t>
            </a:r>
          </a:p>
          <a:p>
            <a:pPr lvl="1"/>
            <a:r>
              <a:rPr lang="en-US" altLang="zh-CN" dirty="0"/>
              <a:t>Code can’t be reused between Android and iOS, but these apps can be fully optimized for each platform. </a:t>
            </a:r>
          </a:p>
          <a:p>
            <a:pPr lvl="1"/>
            <a:r>
              <a:rPr lang="en-US" altLang="zh-CN" dirty="0"/>
              <a:t>The UI can look entirely native (so it will fit in with the OS) and the app should work fluidly. </a:t>
            </a:r>
          </a:p>
          <a:p>
            <a:pPr lvl="1"/>
            <a:r>
              <a:rPr lang="en-US" altLang="zh-CN" dirty="0"/>
              <a:t>This is often the most expensive approach, but is very tried and tested.</a:t>
            </a:r>
          </a:p>
        </p:txBody>
      </p:sp>
    </p:spTree>
    <p:extLst>
      <p:ext uri="{BB962C8B-B14F-4D97-AF65-F5344CB8AC3E}">
        <p14:creationId xmlns:p14="http://schemas.microsoft.com/office/powerpoint/2010/main" val="2440492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Cross-platform Native  </a:t>
            </a:r>
          </a:p>
          <a:p>
            <a:pPr lvl="1"/>
            <a:r>
              <a:rPr lang="en-US" altLang="zh-CN" dirty="0"/>
              <a:t>Apps built with this approach have some (or entirely shared) code, but still run natively. </a:t>
            </a:r>
          </a:p>
          <a:p>
            <a:pPr lvl="1"/>
            <a:r>
              <a:rPr lang="en-US" altLang="zh-CN" dirty="0"/>
              <a:t>Common technologies used for this are </a:t>
            </a:r>
            <a:r>
              <a:rPr lang="en-US" altLang="zh-CN" dirty="0">
                <a:hlinkClick r:id="rId2"/>
              </a:rPr>
              <a:t>React Native</a:t>
            </a:r>
            <a:r>
              <a:rPr lang="en-US" altLang="zh-CN" dirty="0"/>
              <a:t>, </a:t>
            </a:r>
            <a:r>
              <a:rPr lang="en-US" altLang="zh-CN" dirty="0">
                <a:hlinkClick r:id="rId3"/>
              </a:rPr>
              <a:t>Xamarin</a:t>
            </a:r>
            <a:r>
              <a:rPr lang="en-US" altLang="zh-CN" dirty="0"/>
              <a:t>, and </a:t>
            </a:r>
            <a:r>
              <a:rPr lang="en-US" altLang="zh-CN" dirty="0">
                <a:hlinkClick r:id="rId4"/>
              </a:rPr>
              <a:t>Flutter</a:t>
            </a:r>
            <a:r>
              <a:rPr lang="en-US" altLang="zh-CN" dirty="0"/>
              <a:t>.</a:t>
            </a:r>
            <a:endParaRPr lang="zh-CN" altLang="en-US" dirty="0"/>
          </a:p>
          <a:p>
            <a:pPr lvl="1"/>
            <a:r>
              <a:rPr lang="en-US" altLang="zh-CN" dirty="0"/>
              <a:t>This is a nice middle ground between the various approaches in that it is more cost-effective, but can still be optimized and styled for each platform.</a:t>
            </a:r>
            <a:endParaRPr lang="zh-CN" altLang="en-US" dirty="0"/>
          </a:p>
        </p:txBody>
      </p:sp>
    </p:spTree>
    <p:extLst>
      <p:ext uri="{BB962C8B-B14F-4D97-AF65-F5344CB8AC3E}">
        <p14:creationId xmlns:p14="http://schemas.microsoft.com/office/powerpoint/2010/main" val="3116379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Hybrid  </a:t>
            </a:r>
          </a:p>
          <a:p>
            <a:pPr lvl="1"/>
            <a:r>
              <a:rPr lang="en-US" altLang="zh-CN" dirty="0"/>
              <a:t>Hybrid apps are built using web technologies (HTML, CSS, </a:t>
            </a:r>
            <a:r>
              <a:rPr lang="en-US" altLang="zh-CN" dirty="0" err="1"/>
              <a:t>Javascript</a:t>
            </a:r>
            <a:r>
              <a:rPr lang="en-US" altLang="zh-CN" dirty="0"/>
              <a:t>) and are installed via a native wrapper. </a:t>
            </a:r>
          </a:p>
          <a:p>
            <a:pPr lvl="1"/>
            <a:r>
              <a:rPr lang="en-US" altLang="zh-CN" dirty="0"/>
              <a:t>This can be done using technologies such as </a:t>
            </a:r>
            <a:r>
              <a:rPr lang="en-US" altLang="zh-CN" dirty="0">
                <a:hlinkClick r:id="rId2"/>
              </a:rPr>
              <a:t>Cordova</a:t>
            </a:r>
            <a:r>
              <a:rPr lang="en-US" altLang="zh-CN" dirty="0"/>
              <a:t>, </a:t>
            </a:r>
            <a:r>
              <a:rPr lang="en-US" altLang="zh-CN" dirty="0">
                <a:hlinkClick r:id="rId3"/>
              </a:rPr>
              <a:t>Phone Gap</a:t>
            </a:r>
            <a:r>
              <a:rPr lang="en-US" altLang="zh-CN" dirty="0"/>
              <a:t>, and </a:t>
            </a:r>
            <a:r>
              <a:rPr lang="en-US" altLang="zh-CN" dirty="0">
                <a:hlinkClick r:id="rId4"/>
              </a:rPr>
              <a:t>Ionic</a:t>
            </a:r>
            <a:r>
              <a:rPr lang="en-US" altLang="zh-CN" dirty="0"/>
              <a:t>. </a:t>
            </a:r>
          </a:p>
          <a:p>
            <a:pPr lvl="1"/>
            <a:r>
              <a:rPr lang="en-US" altLang="zh-CN" dirty="0"/>
              <a:t>This option can be the cheapest, but also presents some very real difficulties.</a:t>
            </a:r>
            <a:endParaRPr lang="zh-CN" altLang="en-US" dirty="0"/>
          </a:p>
        </p:txBody>
      </p:sp>
    </p:spTree>
    <p:extLst>
      <p:ext uri="{BB962C8B-B14F-4D97-AF65-F5344CB8AC3E}">
        <p14:creationId xmlns:p14="http://schemas.microsoft.com/office/powerpoint/2010/main" val="3080395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The server is responsible for much of your app’s performance and scalability. </a:t>
            </a:r>
          </a:p>
          <a:p>
            <a:r>
              <a:rPr lang="en-US" altLang="zh-CN" dirty="0"/>
              <a:t>The technologies used here are similar to those used to power web-based applications. </a:t>
            </a:r>
          </a:p>
          <a:p>
            <a:r>
              <a:rPr lang="en-US" altLang="zh-CN" dirty="0"/>
              <a:t>Here are a few things you have to decide before writing code:</a:t>
            </a:r>
          </a:p>
          <a:p>
            <a:pPr lvl="1"/>
            <a:r>
              <a:rPr lang="en-US" altLang="zh-CN" dirty="0"/>
              <a:t>Language </a:t>
            </a:r>
          </a:p>
          <a:p>
            <a:pPr lvl="1"/>
            <a:r>
              <a:rPr lang="en-US" altLang="zh-CN" dirty="0"/>
              <a:t>Database </a:t>
            </a:r>
          </a:p>
          <a:p>
            <a:pPr lvl="1"/>
            <a:r>
              <a:rPr lang="en-US" altLang="zh-CN" dirty="0"/>
              <a:t>Hosting Environment (Infrastructure)</a:t>
            </a:r>
            <a:endParaRPr lang="zh-CN" altLang="en-US" dirty="0"/>
          </a:p>
        </p:txBody>
      </p:sp>
    </p:spTree>
    <p:extLst>
      <p:ext uri="{BB962C8B-B14F-4D97-AF65-F5344CB8AC3E}">
        <p14:creationId xmlns:p14="http://schemas.microsoft.com/office/powerpoint/2010/main" val="3262483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Language  </a:t>
            </a:r>
          </a:p>
          <a:p>
            <a:pPr lvl="1"/>
            <a:r>
              <a:rPr lang="en-US" altLang="zh-CN" dirty="0"/>
              <a:t>There are dozens of languages that can be used to build your API. </a:t>
            </a:r>
          </a:p>
          <a:p>
            <a:pPr lvl="1"/>
            <a:r>
              <a:rPr lang="en-US" altLang="zh-CN" dirty="0"/>
              <a:t>Common languages used are Java, C#, Go-</a:t>
            </a:r>
            <a:r>
              <a:rPr lang="en-US" altLang="zh-CN" dirty="0" err="1"/>
              <a:t>lang</a:t>
            </a:r>
            <a:r>
              <a:rPr lang="en-US" altLang="zh-CN" dirty="0"/>
              <a:t>, </a:t>
            </a:r>
            <a:r>
              <a:rPr lang="en-US" altLang="zh-CN" dirty="0" err="1"/>
              <a:t>javascript</a:t>
            </a:r>
            <a:r>
              <a:rPr lang="en-US" altLang="zh-CN" dirty="0"/>
              <a:t>, PHP, and Python. </a:t>
            </a:r>
          </a:p>
          <a:p>
            <a:pPr lvl="1"/>
            <a:r>
              <a:rPr lang="en-US" altLang="zh-CN" dirty="0"/>
              <a:t>Most languages also have numerous frameworks that can be utilized.</a:t>
            </a:r>
            <a:endParaRPr lang="zh-CN" altLang="en-US" dirty="0"/>
          </a:p>
        </p:txBody>
      </p:sp>
    </p:spTree>
    <p:extLst>
      <p:ext uri="{BB962C8B-B14F-4D97-AF65-F5344CB8AC3E}">
        <p14:creationId xmlns:p14="http://schemas.microsoft.com/office/powerpoint/2010/main" val="137769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Database  </a:t>
            </a:r>
          </a:p>
          <a:p>
            <a:pPr lvl="1"/>
            <a:r>
              <a:rPr lang="en-US" altLang="zh-CN" dirty="0"/>
              <a:t>There are two main types of modern databases. SQL and </a:t>
            </a:r>
            <a:r>
              <a:rPr lang="en-US" altLang="zh-CN" dirty="0" err="1"/>
              <a:t>noSQL</a:t>
            </a:r>
            <a:r>
              <a:rPr lang="en-US" altLang="zh-CN" dirty="0"/>
              <a:t>. </a:t>
            </a:r>
          </a:p>
          <a:p>
            <a:pPr lvl="1"/>
            <a:r>
              <a:rPr lang="en-US" altLang="zh-CN" dirty="0"/>
              <a:t>SQL is more traditional and the best choice in almost all cases. </a:t>
            </a:r>
          </a:p>
          <a:p>
            <a:pPr lvl="2"/>
            <a:r>
              <a:rPr lang="en-US" altLang="zh-CN" dirty="0"/>
              <a:t>Common SQL implementations include MSSQL, MYSQL, and </a:t>
            </a:r>
            <a:r>
              <a:rPr lang="en-US" altLang="zh-CN" dirty="0" err="1"/>
              <a:t>PostgreSQL</a:t>
            </a:r>
            <a:r>
              <a:rPr lang="en-US" altLang="zh-CN" dirty="0"/>
              <a:t>. </a:t>
            </a:r>
          </a:p>
          <a:p>
            <a:pPr lvl="1"/>
            <a:r>
              <a:rPr lang="en-US" altLang="zh-CN" dirty="0"/>
              <a:t>In addition to selecting a database engine, you have to design your particular database schema.</a:t>
            </a:r>
          </a:p>
          <a:p>
            <a:pPr lvl="2"/>
            <a:r>
              <a:rPr lang="en-US" altLang="zh-CN" dirty="0"/>
              <a:t>Having reliable and well organized data is crucial to your long term success. </a:t>
            </a:r>
          </a:p>
          <a:p>
            <a:pPr lvl="2"/>
            <a:r>
              <a:rPr lang="en-US" altLang="zh-CN" dirty="0"/>
              <a:t>Make sure this is well thought out.</a:t>
            </a:r>
            <a:endParaRPr lang="zh-CN" altLang="en-US" dirty="0"/>
          </a:p>
        </p:txBody>
      </p:sp>
    </p:spTree>
    <p:extLst>
      <p:ext uri="{BB962C8B-B14F-4D97-AF65-F5344CB8AC3E}">
        <p14:creationId xmlns:p14="http://schemas.microsoft.com/office/powerpoint/2010/main" val="2403402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Hosting Environment (Infrastructure)  </a:t>
            </a:r>
          </a:p>
          <a:p>
            <a:pPr lvl="1"/>
            <a:r>
              <a:rPr lang="en-US" altLang="zh-CN" dirty="0"/>
              <a:t>In this step you need to decide where and how your API and database will be hosted. </a:t>
            </a:r>
          </a:p>
          <a:p>
            <a:pPr lvl="1"/>
            <a:r>
              <a:rPr lang="en-US" altLang="zh-CN" dirty="0"/>
              <a:t>Decisions made here will help determine the hosting costs, scalability, performance, and reliability of your application. </a:t>
            </a:r>
          </a:p>
          <a:p>
            <a:pPr lvl="2"/>
            <a:r>
              <a:rPr lang="en-US" altLang="zh-CN" dirty="0"/>
              <a:t>Common hosting providers include </a:t>
            </a:r>
            <a:r>
              <a:rPr lang="en-US" altLang="zh-CN" dirty="0">
                <a:hlinkClick r:id="rId2"/>
              </a:rPr>
              <a:t>Amazon AWS</a:t>
            </a:r>
            <a:r>
              <a:rPr lang="en-US" altLang="zh-CN" dirty="0"/>
              <a:t> and </a:t>
            </a:r>
            <a:r>
              <a:rPr lang="en-US" altLang="zh-CN" dirty="0">
                <a:hlinkClick r:id="rId3"/>
              </a:rPr>
              <a:t>Rackspace</a:t>
            </a:r>
            <a:r>
              <a:rPr lang="en-US" altLang="zh-CN" dirty="0"/>
              <a:t>. </a:t>
            </a:r>
          </a:p>
          <a:p>
            <a:pPr lvl="1"/>
            <a:r>
              <a:rPr lang="en-US" altLang="zh-CN" dirty="0"/>
              <a:t>Beyond picking a provider, you need to plan how your system will scale as your user base grows. </a:t>
            </a:r>
          </a:p>
          <a:p>
            <a:pPr lvl="2"/>
            <a:r>
              <a:rPr lang="en-US" altLang="zh-CN" dirty="0"/>
              <a:t>Cloud-based solutions allow you to pay for resources as a utility and scale up and down as needed. </a:t>
            </a:r>
          </a:p>
          <a:p>
            <a:pPr lvl="2"/>
            <a:r>
              <a:rPr lang="en-US" altLang="zh-CN" dirty="0"/>
              <a:t>They also help with database backups, server uptime, and operating system updates.</a:t>
            </a:r>
            <a:endParaRPr lang="zh-CN" altLang="en-US" dirty="0"/>
          </a:p>
        </p:txBody>
      </p:sp>
    </p:spTree>
    <p:extLst>
      <p:ext uri="{BB962C8B-B14F-4D97-AF65-F5344CB8AC3E}">
        <p14:creationId xmlns:p14="http://schemas.microsoft.com/office/powerpoint/2010/main" val="41078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Development &amp; Iteration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772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Development &amp; Iteration</a:t>
            </a:r>
            <a:br>
              <a:rPr lang="en-US" altLang="zh-CN" dirty="0"/>
            </a:b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53862" y="1257300"/>
            <a:ext cx="7609658" cy="4295775"/>
          </a:xfrm>
          <a:prstGeom prst="rect">
            <a:avLst/>
          </a:prstGeom>
        </p:spPr>
      </p:pic>
    </p:spTree>
    <p:extLst>
      <p:ext uri="{BB962C8B-B14F-4D97-AF65-F5344CB8AC3E}">
        <p14:creationId xmlns:p14="http://schemas.microsoft.com/office/powerpoint/2010/main" val="3203528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 &amp; Iteration</a:t>
            </a:r>
            <a:endParaRPr lang="zh-CN" altLang="en-US" dirty="0"/>
          </a:p>
        </p:txBody>
      </p:sp>
      <p:sp>
        <p:nvSpPr>
          <p:cNvPr id="3" name="内容占位符 2"/>
          <p:cNvSpPr>
            <a:spLocks noGrp="1"/>
          </p:cNvSpPr>
          <p:nvPr>
            <p:ph idx="1"/>
          </p:nvPr>
        </p:nvSpPr>
        <p:spPr/>
        <p:txBody>
          <a:bodyPr/>
          <a:lstStyle/>
          <a:p>
            <a:r>
              <a:rPr lang="en-US" altLang="zh-CN" dirty="0"/>
              <a:t>Sound mobile app development is an iterative process. </a:t>
            </a:r>
          </a:p>
          <a:p>
            <a:r>
              <a:rPr lang="en-US" altLang="zh-CN" dirty="0"/>
              <a:t>You have likely heard the term “sprints” or “agile methodology”. </a:t>
            </a:r>
          </a:p>
          <a:p>
            <a:pPr lvl="1"/>
            <a:r>
              <a:rPr lang="en-US" altLang="zh-CN" dirty="0"/>
              <a:t>This basically means that you break up all development work into smaller milestones and build your app in a series of cycles. </a:t>
            </a:r>
          </a:p>
          <a:p>
            <a:pPr lvl="1"/>
            <a:r>
              <a:rPr lang="en-US" altLang="zh-CN" dirty="0"/>
              <a:t>Each cycle will include planning, development, testing, and review. </a:t>
            </a:r>
            <a:endParaRPr lang="zh-CN" altLang="en-US" dirty="0"/>
          </a:p>
        </p:txBody>
      </p:sp>
    </p:spTree>
    <p:extLst>
      <p:ext uri="{BB962C8B-B14F-4D97-AF65-F5344CB8AC3E}">
        <p14:creationId xmlns:p14="http://schemas.microsoft.com/office/powerpoint/2010/main" val="117345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Idea</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1837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Planning</a:t>
            </a:r>
            <a:br>
              <a:rPr lang="en-US" altLang="zh-CN" dirty="0"/>
            </a:br>
            <a:endParaRPr lang="zh-CN" altLang="en-US" dirty="0"/>
          </a:p>
        </p:txBody>
      </p:sp>
      <p:sp>
        <p:nvSpPr>
          <p:cNvPr id="3" name="内容占位符 2"/>
          <p:cNvSpPr>
            <a:spLocks noGrp="1"/>
          </p:cNvSpPr>
          <p:nvPr>
            <p:ph idx="14"/>
          </p:nvPr>
        </p:nvSpPr>
        <p:spPr/>
        <p:txBody>
          <a:bodyPr/>
          <a:lstStyle/>
          <a:p>
            <a:r>
              <a:rPr lang="en-US" altLang="zh-CN" dirty="0"/>
              <a:t>The planning phase of a sprint involves dividing up the list of tasks to be implemented during the current iteration.</a:t>
            </a:r>
          </a:p>
          <a:p>
            <a:r>
              <a:rPr lang="en-US" altLang="zh-CN" dirty="0"/>
              <a:t>Each task needs clearly defined requirements. </a:t>
            </a:r>
          </a:p>
          <a:p>
            <a:r>
              <a:rPr lang="en-US" altLang="zh-CN" dirty="0"/>
              <a:t>Developers also begin planning their approach to solving their assigned problems during this phase. </a:t>
            </a:r>
          </a:p>
          <a:p>
            <a:endParaRPr lang="en-US" altLang="zh-CN" dirty="0"/>
          </a:p>
        </p:txBody>
      </p:sp>
      <p:sp>
        <p:nvSpPr>
          <p:cNvPr id="4" name="内容占位符 3"/>
          <p:cNvSpPr>
            <a:spLocks noGrp="1"/>
          </p:cNvSpPr>
          <p:nvPr>
            <p:ph idx="15"/>
          </p:nvPr>
        </p:nvSpPr>
        <p:spPr/>
        <p:txBody>
          <a:bodyPr/>
          <a:lstStyle/>
          <a:p>
            <a:endParaRPr lang="zh-CN" altLang="en-US"/>
          </a:p>
        </p:txBody>
      </p:sp>
      <p:pic>
        <p:nvPicPr>
          <p:cNvPr id="1026" name="Picture 2" descr="âmobile app planning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14" y="1048288"/>
            <a:ext cx="548067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39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Planning</a:t>
            </a:r>
            <a:endParaRPr lang="zh-CN" altLang="en-US" dirty="0"/>
          </a:p>
        </p:txBody>
      </p:sp>
      <p:sp>
        <p:nvSpPr>
          <p:cNvPr id="3" name="内容占位符 2"/>
          <p:cNvSpPr>
            <a:spLocks noGrp="1"/>
          </p:cNvSpPr>
          <p:nvPr>
            <p:ph idx="1"/>
          </p:nvPr>
        </p:nvSpPr>
        <p:spPr/>
        <p:txBody>
          <a:bodyPr/>
          <a:lstStyle/>
          <a:p>
            <a:r>
              <a:rPr lang="en-US" altLang="zh-CN" dirty="0"/>
              <a:t>Skilled software developers find ways to intelligently reuse code throughout an application. </a:t>
            </a:r>
          </a:p>
          <a:p>
            <a:pPr lvl="1"/>
            <a:r>
              <a:rPr lang="en-US" altLang="zh-CN" dirty="0"/>
              <a:t>This is especially important for implementing styles and shared functionality.</a:t>
            </a:r>
          </a:p>
          <a:p>
            <a:pPr lvl="1"/>
            <a:r>
              <a:rPr lang="en-US" altLang="zh-CN" dirty="0"/>
              <a:t>If a design needs to be changed (believe it, something will change), you don’t want to have to go and update code in numerous places. </a:t>
            </a:r>
          </a:p>
          <a:p>
            <a:pPr lvl="1"/>
            <a:r>
              <a:rPr lang="en-US" altLang="zh-CN" dirty="0"/>
              <a:t>Instead, well designed software can be changed in select places to make these sorts of sweeping changes.</a:t>
            </a:r>
            <a:endParaRPr lang="zh-CN" altLang="en-US" dirty="0"/>
          </a:p>
        </p:txBody>
      </p:sp>
    </p:spTree>
    <p:extLst>
      <p:ext uri="{BB962C8B-B14F-4D97-AF65-F5344CB8AC3E}">
        <p14:creationId xmlns:p14="http://schemas.microsoft.com/office/powerpoint/2010/main" val="289652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During the development phase your development team will begin implementing the styles and functionality of your app.</a:t>
            </a:r>
          </a:p>
          <a:p>
            <a:r>
              <a:rPr lang="en-US" altLang="zh-CN" dirty="0"/>
              <a:t>As they are completed, they are assigned back to a project manager or QA tester for review. </a:t>
            </a:r>
          </a:p>
          <a:p>
            <a:pPr lvl="1"/>
            <a:r>
              <a:rPr lang="en-US" altLang="zh-CN" dirty="0"/>
              <a:t>Good project managers are able to fully optimize developer workloads during this process by properly redistributing assignments throughout the sprint.</a:t>
            </a:r>
          </a:p>
          <a:p>
            <a:r>
              <a:rPr lang="en-US" altLang="zh-CN" dirty="0"/>
              <a:t>If something starts to not make sense, it is often developers who will be the first to let you know.</a:t>
            </a:r>
            <a:endParaRPr lang="zh-CN" altLang="en-US" dirty="0"/>
          </a:p>
        </p:txBody>
      </p:sp>
    </p:spTree>
    <p:extLst>
      <p:ext uri="{BB962C8B-B14F-4D97-AF65-F5344CB8AC3E}">
        <p14:creationId xmlns:p14="http://schemas.microsoft.com/office/powerpoint/2010/main" val="38810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a:t>
            </a:r>
            <a:endParaRPr lang="zh-CN" altLang="en-US" dirty="0"/>
          </a:p>
        </p:txBody>
      </p:sp>
      <p:sp>
        <p:nvSpPr>
          <p:cNvPr id="3" name="内容占位符 2"/>
          <p:cNvSpPr>
            <a:spLocks noGrp="1"/>
          </p:cNvSpPr>
          <p:nvPr>
            <p:ph idx="1"/>
          </p:nvPr>
        </p:nvSpPr>
        <p:spPr/>
        <p:txBody>
          <a:bodyPr/>
          <a:lstStyle/>
          <a:p>
            <a:r>
              <a:rPr lang="en-US" altLang="zh-CN" dirty="0"/>
              <a:t>During development, we could use some platform such as </a:t>
            </a:r>
            <a:r>
              <a:rPr lang="en-US" altLang="zh-CN" dirty="0">
                <a:hlinkClick r:id="rId2"/>
              </a:rPr>
              <a:t>App Center</a:t>
            </a:r>
            <a:r>
              <a:rPr lang="en-US" altLang="zh-CN" dirty="0"/>
              <a:t>. </a:t>
            </a:r>
          </a:p>
          <a:p>
            <a:pPr lvl="1"/>
            <a:r>
              <a:rPr lang="en-US" altLang="zh-CN" dirty="0"/>
              <a:t>Continuously build, test, release, and monitor apps for every platform. </a:t>
            </a:r>
          </a:p>
          <a:p>
            <a:pPr lvl="1"/>
            <a:r>
              <a:rPr lang="en-US" altLang="zh-CN" dirty="0"/>
              <a:t>Connect to GitHub, Bitbucket, GitLab, or Azure DevOps and build your app in the cloud on every commit.</a:t>
            </a:r>
          </a:p>
          <a:p>
            <a:pPr lvl="1"/>
            <a:r>
              <a:rPr lang="en-US" altLang="zh-CN" dirty="0"/>
              <a:t>Automatically run unit tests, release to testers and stores, or test your UI on real devices..</a:t>
            </a:r>
          </a:p>
          <a:p>
            <a:r>
              <a:rPr lang="en-US" altLang="zh-CN" dirty="0"/>
              <a:t>It is a great way to keep everyone up to speed on progress. </a:t>
            </a:r>
            <a:endParaRPr lang="zh-CN" altLang="en-US" dirty="0"/>
          </a:p>
        </p:txBody>
      </p:sp>
    </p:spTree>
    <p:extLst>
      <p:ext uri="{BB962C8B-B14F-4D97-AF65-F5344CB8AC3E}">
        <p14:creationId xmlns:p14="http://schemas.microsoft.com/office/powerpoint/2010/main" val="1712346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a:t>Most testing should be performed by non-developers or at least people who are not your app’s primary developer. This will help ensure a more genuine testing experience. </a:t>
            </a:r>
          </a:p>
          <a:p>
            <a:r>
              <a:rPr lang="en-US" altLang="zh-CN" dirty="0"/>
              <a:t>As problems are discovered in this phase, reassign tasks back to developers so that the problems can be resolved and the issues closed out. </a:t>
            </a:r>
          </a:p>
          <a:p>
            <a:r>
              <a:rPr lang="en-US" altLang="zh-CN" dirty="0"/>
              <a:t>Once testing has been completed and each task is done, move on to review.</a:t>
            </a:r>
          </a:p>
        </p:txBody>
      </p:sp>
    </p:spTree>
    <p:extLst>
      <p:ext uri="{BB962C8B-B14F-4D97-AF65-F5344CB8AC3E}">
        <p14:creationId xmlns:p14="http://schemas.microsoft.com/office/powerpoint/2010/main" val="251140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There are several types of testing that should occur during each sprint. </a:t>
            </a:r>
          </a:p>
          <a:p>
            <a:pPr lvl="1"/>
            <a:r>
              <a:rPr lang="en-US" altLang="zh-CN" dirty="0"/>
              <a:t>Functional Testing</a:t>
            </a:r>
          </a:p>
          <a:p>
            <a:pPr lvl="1"/>
            <a:r>
              <a:rPr lang="en-US" altLang="zh-CN" dirty="0"/>
              <a:t>Usability Testing </a:t>
            </a:r>
          </a:p>
          <a:p>
            <a:pPr lvl="1"/>
            <a:r>
              <a:rPr lang="en-US" altLang="zh-CN" dirty="0"/>
              <a:t>Performance Testing</a:t>
            </a:r>
          </a:p>
          <a:p>
            <a:pPr lvl="1"/>
            <a:r>
              <a:rPr lang="en-US" altLang="zh-CN" dirty="0"/>
              <a:t>Fit and Finish Testing</a:t>
            </a:r>
          </a:p>
          <a:p>
            <a:pPr lvl="1"/>
            <a:r>
              <a:rPr lang="en-US" altLang="zh-CN" dirty="0"/>
              <a:t>Regression Testing </a:t>
            </a:r>
          </a:p>
          <a:p>
            <a:pPr lvl="1"/>
            <a:r>
              <a:rPr lang="en-US" altLang="zh-CN" dirty="0"/>
              <a:t>Device-Specific Testing </a:t>
            </a:r>
          </a:p>
          <a:p>
            <a:pPr lvl="1"/>
            <a:r>
              <a:rPr lang="en-US" altLang="zh-CN" dirty="0"/>
              <a:t>User Acceptance Testing</a:t>
            </a:r>
            <a:endParaRPr lang="zh-CN" altLang="en-US" dirty="0"/>
          </a:p>
          <a:p>
            <a:endParaRPr lang="zh-CN" altLang="en-US" dirty="0"/>
          </a:p>
        </p:txBody>
      </p:sp>
      <p:pic>
        <p:nvPicPr>
          <p:cNvPr id="2050" name="Picture 2" descr="âmobile app test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199" y="1714500"/>
            <a:ext cx="4728999" cy="3738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2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Functional Testing  </a:t>
            </a:r>
          </a:p>
          <a:p>
            <a:pPr lvl="1"/>
            <a:r>
              <a:rPr lang="en-US" altLang="zh-CN" dirty="0"/>
              <a:t>Testing to ensure the feature works as described in the requirements. </a:t>
            </a:r>
          </a:p>
          <a:p>
            <a:pPr lvl="1"/>
            <a:r>
              <a:rPr lang="en-US" altLang="zh-CN" dirty="0"/>
              <a:t>Usually, a QA team will have a test plan with a list of actions and the desired app behavior.</a:t>
            </a:r>
          </a:p>
          <a:p>
            <a:r>
              <a:rPr lang="en-US" altLang="zh-CN" dirty="0"/>
              <a:t>Usability Testing  </a:t>
            </a:r>
          </a:p>
          <a:p>
            <a:pPr lvl="1"/>
            <a:r>
              <a:rPr lang="en-US" altLang="zh-CN" dirty="0"/>
              <a:t>Testing to ensure the feature is user-friendly and is as intuitive as possible. </a:t>
            </a:r>
          </a:p>
          <a:p>
            <a:pPr lvl="1"/>
            <a:r>
              <a:rPr lang="en-US" altLang="zh-CN" dirty="0"/>
              <a:t>Often it is helpful to bring in new testers for a “first-use” experience during this step.</a:t>
            </a:r>
            <a:endParaRPr lang="zh-CN" altLang="en-US" dirty="0"/>
          </a:p>
        </p:txBody>
      </p:sp>
    </p:spTree>
    <p:extLst>
      <p:ext uri="{BB962C8B-B14F-4D97-AF65-F5344CB8AC3E}">
        <p14:creationId xmlns:p14="http://schemas.microsoft.com/office/powerpoint/2010/main" val="1034351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Performance Testing  </a:t>
            </a:r>
          </a:p>
          <a:p>
            <a:pPr lvl="1"/>
            <a:r>
              <a:rPr lang="en-US" altLang="zh-CN" dirty="0"/>
              <a:t>Your app might work perfectly, but if it takes 20 seconds to display a simple list, nobody is going to use it. </a:t>
            </a:r>
          </a:p>
          <a:p>
            <a:pPr lvl="1"/>
            <a:r>
              <a:rPr lang="en-US" altLang="zh-CN" dirty="0"/>
              <a:t>Performance testing is typically more important in later sprints, but keep an eye on the app’s responsiveness as you move along.</a:t>
            </a:r>
          </a:p>
          <a:p>
            <a:r>
              <a:rPr lang="en-US" altLang="zh-CN" dirty="0"/>
              <a:t>Fit and Finish Testing  </a:t>
            </a:r>
          </a:p>
          <a:p>
            <a:pPr lvl="1"/>
            <a:r>
              <a:rPr lang="en-US" altLang="zh-CN" dirty="0"/>
              <a:t>Just because the design phase is complete past, doesn't mean you can lock your designers in a closet. </a:t>
            </a:r>
          </a:p>
          <a:p>
            <a:pPr lvl="1"/>
            <a:r>
              <a:rPr lang="en-US" altLang="zh-CN" dirty="0"/>
              <a:t>Designers should review each feature and ensure that their vision was implemented as described in the design. </a:t>
            </a:r>
          </a:p>
          <a:p>
            <a:pPr lvl="1"/>
            <a:r>
              <a:rPr lang="en-US" altLang="zh-CN" dirty="0"/>
              <a:t>This is another reason why having one agency for both design and development is so beneficial.</a:t>
            </a:r>
            <a:endParaRPr lang="zh-CN" altLang="en-US" dirty="0"/>
          </a:p>
        </p:txBody>
      </p:sp>
    </p:spTree>
    <p:extLst>
      <p:ext uri="{BB962C8B-B14F-4D97-AF65-F5344CB8AC3E}">
        <p14:creationId xmlns:p14="http://schemas.microsoft.com/office/powerpoint/2010/main" val="2863113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normAutofit/>
          </a:bodyPr>
          <a:lstStyle/>
          <a:p>
            <a:r>
              <a:rPr lang="en-US" altLang="zh-CN" dirty="0"/>
              <a:t>Regression Testing  </a:t>
            </a:r>
          </a:p>
          <a:p>
            <a:pPr lvl="1"/>
            <a:r>
              <a:rPr lang="en-US" altLang="zh-CN" dirty="0"/>
              <a:t>Don’t assume one feature from the previous sprint still works, just because you tested it last month. </a:t>
            </a:r>
          </a:p>
          <a:p>
            <a:pPr lvl="1"/>
            <a:r>
              <a:rPr lang="en-US" altLang="zh-CN" dirty="0"/>
              <a:t>Good QA teams will have a list of tests to perform at the end of each sprint, which will include tests from previous sprints.</a:t>
            </a:r>
          </a:p>
          <a:p>
            <a:r>
              <a:rPr lang="en-US" altLang="zh-CN" dirty="0"/>
              <a:t>Device-Specific Testing  </a:t>
            </a:r>
          </a:p>
          <a:p>
            <a:pPr lvl="1"/>
            <a:r>
              <a:rPr lang="en-US" altLang="zh-CN" dirty="0"/>
              <a:t>When testing, make sure you try out your app on numerous screen sizes and OS versions. </a:t>
            </a:r>
          </a:p>
          <a:p>
            <a:pPr lvl="1"/>
            <a:r>
              <a:rPr lang="en-US" altLang="zh-CN" dirty="0"/>
              <a:t>There are tools that can help automate this, such as Google’s Firebase, but always test the app on at least a handful of physical devices.</a:t>
            </a:r>
            <a:endParaRPr lang="zh-CN" altLang="en-US" dirty="0"/>
          </a:p>
        </p:txBody>
      </p:sp>
    </p:spTree>
    <p:extLst>
      <p:ext uri="{BB962C8B-B14F-4D97-AF65-F5344CB8AC3E}">
        <p14:creationId xmlns:p14="http://schemas.microsoft.com/office/powerpoint/2010/main" val="2767190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User Acceptance Testing  </a:t>
            </a:r>
          </a:p>
          <a:p>
            <a:pPr lvl="1"/>
            <a:r>
              <a:rPr lang="en-US" altLang="zh-CN" dirty="0"/>
              <a:t>This is testing performed by either the app owner or future app users. </a:t>
            </a:r>
          </a:p>
          <a:p>
            <a:pPr lvl="1"/>
            <a:r>
              <a:rPr lang="en-US" altLang="zh-CN" dirty="0"/>
              <a:t>Remember who you are building this app for and get their feedback throughout the process. </a:t>
            </a:r>
          </a:p>
          <a:p>
            <a:pPr lvl="1"/>
            <a:r>
              <a:rPr lang="en-US" altLang="zh-CN" dirty="0"/>
              <a:t>If a feature passes all the above tests, but fails this one, what use is it?</a:t>
            </a:r>
            <a:endParaRPr lang="zh-CN" altLang="en-US" dirty="0"/>
          </a:p>
        </p:txBody>
      </p:sp>
    </p:spTree>
    <p:extLst>
      <p:ext uri="{BB962C8B-B14F-4D97-AF65-F5344CB8AC3E}">
        <p14:creationId xmlns:p14="http://schemas.microsoft.com/office/powerpoint/2010/main" val="258081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Idea </a:t>
            </a:r>
          </a:p>
        </p:txBody>
      </p:sp>
      <p:sp>
        <p:nvSpPr>
          <p:cNvPr id="3" name="Content Placeholder 2"/>
          <p:cNvSpPr>
            <a:spLocks noGrp="1"/>
          </p:cNvSpPr>
          <p:nvPr>
            <p:ph idx="1"/>
          </p:nvPr>
        </p:nvSpPr>
        <p:spPr/>
        <p:txBody>
          <a:bodyPr vert="horz" lIns="79370" tIns="39685" rIns="79370" bIns="39685" rtlCol="0" anchor="t">
            <a:normAutofit/>
          </a:bodyPr>
          <a:lstStyle/>
          <a:p>
            <a:pPr marL="0" indent="0">
              <a:buNone/>
            </a:pPr>
            <a:r>
              <a:rPr lang="en-US" altLang="zh-CN" sz="2400" dirty="0"/>
              <a:t>All great apps began as ideas</a:t>
            </a:r>
          </a:p>
          <a:p>
            <a:r>
              <a:rPr lang="en-US" altLang="zh-CN" sz="1800" dirty="0"/>
              <a:t>Why do we do things this way?</a:t>
            </a:r>
            <a:endParaRPr lang="en-US" sz="1800" dirty="0"/>
          </a:p>
          <a:p>
            <a:pPr>
              <a:spcBef>
                <a:spcPts val="600"/>
              </a:spcBef>
            </a:pPr>
            <a:r>
              <a:rPr lang="en-US" altLang="zh-CN" sz="1800" dirty="0"/>
              <a:t>Is there a better way to solve this problem?</a:t>
            </a:r>
          </a:p>
          <a:p>
            <a:pPr marL="0" indent="0">
              <a:spcBef>
                <a:spcPts val="600"/>
              </a:spcBef>
              <a:buNone/>
            </a:pPr>
            <a:endParaRPr lang="en-US" sz="1750" dirty="0"/>
          </a:p>
          <a:p>
            <a:pPr marL="0" indent="0">
              <a:buNone/>
            </a:pPr>
            <a:r>
              <a:rPr lang="en-US" sz="2400" dirty="0"/>
              <a:t>Understand</a:t>
            </a:r>
          </a:p>
          <a:p>
            <a:pPr>
              <a:spcBef>
                <a:spcPts val="600"/>
              </a:spcBef>
            </a:pPr>
            <a:r>
              <a:rPr lang="en-US" altLang="zh-CN" sz="1800" dirty="0"/>
              <a:t>Why this problem exists?</a:t>
            </a:r>
          </a:p>
          <a:p>
            <a:pPr>
              <a:spcBef>
                <a:spcPts val="600"/>
              </a:spcBef>
            </a:pPr>
            <a:r>
              <a:rPr lang="en-US" altLang="zh-CN" sz="1800" dirty="0"/>
              <a:t>Why nobody else has made an app to solve this problem previously?</a:t>
            </a:r>
          </a:p>
          <a:p>
            <a:pPr>
              <a:spcBef>
                <a:spcPts val="600"/>
              </a:spcBef>
            </a:pPr>
            <a:endParaRPr lang="en-US" sz="1750" dirty="0"/>
          </a:p>
        </p:txBody>
      </p:sp>
    </p:spTree>
    <p:extLst>
      <p:ext uri="{BB962C8B-B14F-4D97-AF65-F5344CB8AC3E}">
        <p14:creationId xmlns:p14="http://schemas.microsoft.com/office/powerpoint/2010/main" val="276510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At the end of each sprint talk with each of the stakeholders and determine how the sprint went. </a:t>
            </a:r>
          </a:p>
          <a:p>
            <a:pPr lvl="1"/>
            <a:r>
              <a:rPr lang="en-US" altLang="zh-CN" dirty="0"/>
              <a:t>If there were difficulties, try to eliminate similar issues from future sprints. </a:t>
            </a:r>
          </a:p>
          <a:p>
            <a:pPr lvl="1"/>
            <a:r>
              <a:rPr lang="en-US" altLang="zh-CN" dirty="0"/>
              <a:t>If things went well in one area, try to apply them elsewhere. </a:t>
            </a:r>
          </a:p>
          <a:p>
            <a:r>
              <a:rPr lang="en-US" altLang="zh-CN" dirty="0"/>
              <a:t>Once review is complete, begin again with the planning phase and repeat this process until the app is done!</a:t>
            </a:r>
            <a:endParaRPr lang="zh-CN" altLang="en-US" dirty="0"/>
          </a:p>
        </p:txBody>
      </p:sp>
    </p:spTree>
    <p:extLst>
      <p:ext uri="{BB962C8B-B14F-4D97-AF65-F5344CB8AC3E}">
        <p14:creationId xmlns:p14="http://schemas.microsoft.com/office/powerpoint/2010/main" val="3233219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At this point your app should be fully testable and feature complete (at least for the MVP). </a:t>
            </a:r>
          </a:p>
          <a:p>
            <a:r>
              <a:rPr lang="en-US" altLang="zh-CN" dirty="0"/>
              <a:t>Before you spend a sizable amount of time and money on marketing, take the time to test your app with a sample of your potential users.</a:t>
            </a:r>
            <a:endParaRPr lang="zh-CN" altLang="en-US" dirty="0"/>
          </a:p>
        </p:txBody>
      </p:sp>
    </p:spTree>
    <p:extLst>
      <p:ext uri="{BB962C8B-B14F-4D97-AF65-F5344CB8AC3E}">
        <p14:creationId xmlns:p14="http://schemas.microsoft.com/office/powerpoint/2010/main" val="3931350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Focus groups </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Focus groups involve conducting an interview with a tester or group of testers who have never seen the app before and conduct an interview. </a:t>
            </a:r>
          </a:p>
          <a:p>
            <a:r>
              <a:rPr lang="en-US" altLang="zh-CN" dirty="0"/>
              <a:t>You want to understand who these testers are, how they learn about new apps, and if they use similar apps already. </a:t>
            </a:r>
          </a:p>
          <a:p>
            <a:r>
              <a:rPr lang="en-US" altLang="zh-CN" dirty="0"/>
              <a:t>They should not be coached during this process. Instead, let them use the app as if they had just found it in the app store. </a:t>
            </a:r>
          </a:p>
          <a:p>
            <a:r>
              <a:rPr lang="en-US" altLang="zh-CN" dirty="0"/>
              <a:t>Remember to not be too strongly guided by any one tester, but combine feedback and make intelligent decisions using all available feedback.</a:t>
            </a:r>
            <a:endParaRPr lang="zh-CN" altLang="en-US" dirty="0"/>
          </a:p>
        </p:txBody>
      </p:sp>
    </p:spTree>
    <p:extLst>
      <p:ext uri="{BB962C8B-B14F-4D97-AF65-F5344CB8AC3E}">
        <p14:creationId xmlns:p14="http://schemas.microsoft.com/office/powerpoint/2010/main" val="11092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Beta Testing</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In addition to, or instead of focus groups, you can do a beta launch of your app. </a:t>
            </a:r>
          </a:p>
          <a:p>
            <a:r>
              <a:rPr lang="en-US" altLang="zh-CN" dirty="0"/>
              <a:t>Beta tests involve getting a group of testers to user your app in the real world. </a:t>
            </a:r>
          </a:p>
          <a:p>
            <a:pPr lvl="1"/>
            <a:r>
              <a:rPr lang="en-US" altLang="zh-CN" dirty="0"/>
              <a:t>They use the app just as if it had launched, but in much smaller numbers.</a:t>
            </a:r>
          </a:p>
          <a:p>
            <a:pPr lvl="1"/>
            <a:r>
              <a:rPr lang="en-US" altLang="zh-CN" dirty="0"/>
              <a:t>Often these beta testers will be power users, early adopters, and possibly your best customers. </a:t>
            </a:r>
          </a:p>
          <a:p>
            <a:r>
              <a:rPr lang="en-US" altLang="zh-CN" dirty="0"/>
              <a:t>Also, beta testing is a great time to see how your app performs on various devices, locations, operating systems, and network conditions. </a:t>
            </a:r>
            <a:endParaRPr lang="zh-CN" altLang="en-US" dirty="0"/>
          </a:p>
        </p:txBody>
      </p:sp>
    </p:spTree>
    <p:extLst>
      <p:ext uri="{BB962C8B-B14F-4D97-AF65-F5344CB8AC3E}">
        <p14:creationId xmlns:p14="http://schemas.microsoft.com/office/powerpoint/2010/main" val="148085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Refinement</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After these extended review periods, it is common to have a final development sprint to address any newly discovered issues. </a:t>
            </a:r>
          </a:p>
          <a:p>
            <a:r>
              <a:rPr lang="en-US" altLang="zh-CN" dirty="0"/>
              <a:t>Continue beta testing during this process and ensure that your crash and issue reports are declining. </a:t>
            </a:r>
          </a:p>
          <a:p>
            <a:r>
              <a:rPr lang="en-US" altLang="zh-CN" dirty="0"/>
              <a:t>Once you have the all-clear from your testers, it is time to begin preparing for deployment.</a:t>
            </a:r>
            <a:endParaRPr lang="zh-CN" altLang="en-US" dirty="0"/>
          </a:p>
        </p:txBody>
      </p:sp>
    </p:spTree>
    <p:extLst>
      <p:ext uri="{BB962C8B-B14F-4D97-AF65-F5344CB8AC3E}">
        <p14:creationId xmlns:p14="http://schemas.microsoft.com/office/powerpoint/2010/main" val="3508377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Deployment</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8754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a:t>
            </a:r>
            <a:br>
              <a:rPr lang="en-US" altLang="zh-CN"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53862" y="1137448"/>
            <a:ext cx="8486775" cy="4463252"/>
          </a:xfrm>
          <a:prstGeom prst="rect">
            <a:avLst/>
          </a:prstGeom>
        </p:spPr>
      </p:pic>
    </p:spTree>
    <p:extLst>
      <p:ext uri="{BB962C8B-B14F-4D97-AF65-F5344CB8AC3E}">
        <p14:creationId xmlns:p14="http://schemas.microsoft.com/office/powerpoint/2010/main" val="4202368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a:t>
            </a:r>
            <a:br>
              <a:rPr lang="en-US" altLang="zh-CN" dirty="0"/>
            </a:br>
            <a:endParaRPr lang="zh-CN" altLang="en-US" dirty="0"/>
          </a:p>
        </p:txBody>
      </p:sp>
      <p:sp>
        <p:nvSpPr>
          <p:cNvPr id="3" name="内容占位符 2"/>
          <p:cNvSpPr>
            <a:spLocks noGrp="1"/>
          </p:cNvSpPr>
          <p:nvPr>
            <p:ph idx="14"/>
          </p:nvPr>
        </p:nvSpPr>
        <p:spPr>
          <a:xfrm>
            <a:off x="553862" y="1391452"/>
            <a:ext cx="3687938" cy="3771636"/>
          </a:xfrm>
        </p:spPr>
        <p:txBody>
          <a:bodyPr/>
          <a:lstStyle/>
          <a:p>
            <a:r>
              <a:rPr lang="en-US" altLang="zh-CN" dirty="0"/>
              <a:t>There are two main components to deploying your mobile app into the world. </a:t>
            </a:r>
          </a:p>
          <a:p>
            <a:pPr lvl="1"/>
            <a:r>
              <a:rPr lang="en-US" altLang="zh-CN" dirty="0"/>
              <a:t>The first involves deploying your web server (API) into a production environment that is scalable. </a:t>
            </a:r>
          </a:p>
          <a:p>
            <a:pPr lvl="1"/>
            <a:r>
              <a:rPr lang="en-US" altLang="zh-CN" dirty="0"/>
              <a:t>The second is deploying your app to the Google Play Store and Apple App Store.</a:t>
            </a:r>
            <a:endParaRPr lang="zh-CN" altLang="en-US" dirty="0"/>
          </a:p>
        </p:txBody>
      </p:sp>
      <p:sp>
        <p:nvSpPr>
          <p:cNvPr id="4" name="内容占位符 3"/>
          <p:cNvSpPr>
            <a:spLocks noGrp="1"/>
          </p:cNvSpPr>
          <p:nvPr>
            <p:ph idx="15"/>
          </p:nvPr>
        </p:nvSpPr>
        <p:spPr/>
        <p:txBody>
          <a:bodyPr/>
          <a:lstStyle/>
          <a:p>
            <a:endParaRPr lang="zh-CN" altLang="en-US"/>
          </a:p>
        </p:txBody>
      </p:sp>
      <p:pic>
        <p:nvPicPr>
          <p:cNvPr id="3074" name="Picture 2" descr="âmobile app deployment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09" y="1162720"/>
            <a:ext cx="5620559"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20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API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Most mobile apps require a server back-end to function. </a:t>
            </a:r>
          </a:p>
          <a:p>
            <a:r>
              <a:rPr lang="en-US" altLang="zh-CN" dirty="0"/>
              <a:t>These web servers are responsible for transferring data to and from the app. </a:t>
            </a:r>
          </a:p>
          <a:p>
            <a:r>
              <a:rPr lang="en-US" altLang="zh-CN" dirty="0"/>
              <a:t>If your server is deployed to a scalable environment (Amazon Web Services, </a:t>
            </a:r>
            <a:r>
              <a:rPr lang="en-US" altLang="zh-CN" dirty="0" err="1"/>
              <a:t>RackSpace</a:t>
            </a:r>
            <a:r>
              <a:rPr lang="en-US" altLang="zh-CN" dirty="0"/>
              <a:t>, etc.), then it should be able to better handle spikes in traffic.</a:t>
            </a:r>
            <a:endParaRPr lang="zh-CN" altLang="en-US" dirty="0"/>
          </a:p>
        </p:txBody>
      </p:sp>
    </p:spTree>
    <p:extLst>
      <p:ext uri="{BB962C8B-B14F-4D97-AF65-F5344CB8AC3E}">
        <p14:creationId xmlns:p14="http://schemas.microsoft.com/office/powerpoint/2010/main" val="2211077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 Stores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Submitting your apps to the app stores is a moderately involved process. </a:t>
            </a:r>
          </a:p>
          <a:p>
            <a:r>
              <a:rPr lang="en-US" altLang="zh-CN" dirty="0"/>
              <a:t>You need to make sure your apps are properly configured for release, fill out several forms for each store, submit screenshots and marketing materials, and write a description.</a:t>
            </a:r>
          </a:p>
          <a:p>
            <a:r>
              <a:rPr lang="en-US" altLang="zh-CN" dirty="0"/>
              <a:t>Once your app is submitted, it will be live in Google later that day and in Apple within a few days, assuming everything goes smoothly.</a:t>
            </a:r>
            <a:endParaRPr lang="zh-CN" altLang="en-US" dirty="0"/>
          </a:p>
        </p:txBody>
      </p:sp>
    </p:spTree>
    <p:extLst>
      <p:ext uri="{BB962C8B-B14F-4D97-AF65-F5344CB8AC3E}">
        <p14:creationId xmlns:p14="http://schemas.microsoft.com/office/powerpoint/2010/main" val="387182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Idea </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pPr marL="0" indent="0">
              <a:buNone/>
            </a:pPr>
            <a:r>
              <a:rPr lang="en-US" altLang="zh-CN" sz="2400" dirty="0"/>
              <a:t>How to make it?</a:t>
            </a:r>
          </a:p>
          <a:p>
            <a:r>
              <a:rPr lang="en-US" altLang="zh-CN" sz="1800" dirty="0"/>
              <a:t>Talk to others with this problem. </a:t>
            </a:r>
          </a:p>
          <a:p>
            <a:r>
              <a:rPr lang="en-US" altLang="zh-CN" sz="1800" dirty="0"/>
              <a:t>Immerse yourself in the problem space as much as possible.</a:t>
            </a:r>
          </a:p>
          <a:p>
            <a:r>
              <a:rPr lang="en-US" altLang="zh-CN" sz="1800" dirty="0"/>
              <a:t>Once you have a complete grasp of the problem, begin to evaluate how a mobile app could solve the problem.</a:t>
            </a:r>
            <a:endParaRPr lang="en-US" sz="1800" dirty="0"/>
          </a:p>
        </p:txBody>
      </p:sp>
    </p:spTree>
    <p:extLst>
      <p:ext uri="{BB962C8B-B14F-4D97-AF65-F5344CB8AC3E}">
        <p14:creationId xmlns:p14="http://schemas.microsoft.com/office/powerpoint/2010/main" val="12340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Monitoring</a:t>
            </a:r>
            <a:endParaRPr lang="zh-CN" altLang="en-US" dirty="0"/>
          </a:p>
        </p:txBody>
      </p:sp>
      <p:sp>
        <p:nvSpPr>
          <p:cNvPr id="4" name="文本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1049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Monitoring</a:t>
            </a:r>
            <a:br>
              <a:rPr lang="en-US" altLang="zh-CN" dirty="0"/>
            </a:b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355600" y="1028700"/>
            <a:ext cx="8505824" cy="4557222"/>
          </a:xfrm>
          <a:prstGeom prst="rect">
            <a:avLst/>
          </a:prstGeom>
        </p:spPr>
      </p:pic>
    </p:spTree>
    <p:extLst>
      <p:ext uri="{BB962C8B-B14F-4D97-AF65-F5344CB8AC3E}">
        <p14:creationId xmlns:p14="http://schemas.microsoft.com/office/powerpoint/2010/main" val="2189141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a:t>
            </a:r>
            <a:endParaRPr lang="zh-CN" altLang="en-US" dirty="0"/>
          </a:p>
        </p:txBody>
      </p:sp>
      <p:sp>
        <p:nvSpPr>
          <p:cNvPr id="3" name="内容占位符 2"/>
          <p:cNvSpPr>
            <a:spLocks noGrp="1"/>
          </p:cNvSpPr>
          <p:nvPr>
            <p:ph idx="14"/>
          </p:nvPr>
        </p:nvSpPr>
        <p:spPr/>
        <p:txBody>
          <a:bodyPr>
            <a:normAutofit fontScale="92500" lnSpcReduction="10000"/>
          </a:bodyPr>
          <a:lstStyle/>
          <a:p>
            <a:r>
              <a:rPr lang="en-US" altLang="zh-CN" dirty="0"/>
              <a:t>It would be incredibly naive to think that the mobile app development process ends when the app is shipped. </a:t>
            </a:r>
          </a:p>
          <a:p>
            <a:r>
              <a:rPr lang="en-US" altLang="zh-CN" dirty="0"/>
              <a:t>Go look at any even moderately popular apps and you will see a long history of app updates. </a:t>
            </a:r>
          </a:p>
          <a:p>
            <a:pPr lvl="1"/>
            <a:r>
              <a:rPr lang="en-US" altLang="zh-CN" dirty="0"/>
              <a:t>These updates include fixes, performance improvements, changes, and new features. </a:t>
            </a:r>
          </a:p>
          <a:p>
            <a:pPr lvl="1"/>
            <a:r>
              <a:rPr lang="en-US" altLang="zh-CN" dirty="0"/>
              <a:t>Thorough monitoring is essential to best understand what sort of updates are needed. </a:t>
            </a:r>
            <a:endParaRPr lang="zh-CN" altLang="en-US" dirty="0"/>
          </a:p>
        </p:txBody>
      </p:sp>
      <p:pic>
        <p:nvPicPr>
          <p:cNvPr id="5" name="内容占位符 4"/>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4508014" y="1524670"/>
            <a:ext cx="5591444" cy="3505199"/>
          </a:xfrm>
        </p:spPr>
      </p:pic>
    </p:spTree>
    <p:extLst>
      <p:ext uri="{BB962C8B-B14F-4D97-AF65-F5344CB8AC3E}">
        <p14:creationId xmlns:p14="http://schemas.microsoft.com/office/powerpoint/2010/main" val="219519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Crashes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There are numerous libraries that can be used to reliably track app crashes. </a:t>
            </a:r>
          </a:p>
          <a:p>
            <a:r>
              <a:rPr lang="en-US" altLang="zh-CN" dirty="0"/>
              <a:t>These libraries include information about what the user was doing, what device they were on, and plenty of technical info that is crucial for your development team in resolving the problem.</a:t>
            </a:r>
          </a:p>
          <a:p>
            <a:pPr lvl="1"/>
            <a:r>
              <a:rPr lang="en-US" altLang="zh-CN" dirty="0"/>
              <a:t>Apps can be configured to send an email/text/alert when crashes occur. </a:t>
            </a:r>
          </a:p>
          <a:p>
            <a:pPr lvl="1"/>
            <a:r>
              <a:rPr lang="en-US" altLang="zh-CN" dirty="0"/>
              <a:t>These crashes can be viewed and triaged accordingly.</a:t>
            </a:r>
          </a:p>
          <a:p>
            <a:r>
              <a:rPr lang="en-US" altLang="zh-CN" dirty="0"/>
              <a:t>Tools we use: </a:t>
            </a:r>
            <a:r>
              <a:rPr lang="en-US" altLang="zh-CN" dirty="0">
                <a:hlinkClick r:id="rId2"/>
              </a:rPr>
              <a:t>Sentry</a:t>
            </a:r>
            <a:r>
              <a:rPr lang="en-US" altLang="zh-CN" dirty="0"/>
              <a:t> and  </a:t>
            </a:r>
            <a:r>
              <a:rPr lang="en-US" altLang="zh-CN" dirty="0">
                <a:hlinkClick r:id="rId3"/>
              </a:rPr>
              <a:t>App Center</a:t>
            </a:r>
            <a:endParaRPr lang="zh-CN" altLang="en-US" dirty="0"/>
          </a:p>
        </p:txBody>
      </p:sp>
    </p:spTree>
    <p:extLst>
      <p:ext uri="{BB962C8B-B14F-4D97-AF65-F5344CB8AC3E}">
        <p14:creationId xmlns:p14="http://schemas.microsoft.com/office/powerpoint/2010/main" val="1468641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Analytics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Modern app analytics systems are treasure trove of information. </a:t>
            </a:r>
          </a:p>
          <a:p>
            <a:pPr lvl="1"/>
            <a:r>
              <a:rPr lang="en-US" altLang="zh-CN" dirty="0"/>
              <a:t>They can help you understand who is using your apps (age, gender, location, language, etc.) and how they are using it (time of day, time spent in app, screens viewed in app, etc.).</a:t>
            </a:r>
          </a:p>
          <a:p>
            <a:r>
              <a:rPr lang="en-US" altLang="zh-CN" dirty="0"/>
              <a:t>Use this information to best understand where to invest future efforts.</a:t>
            </a:r>
          </a:p>
          <a:p>
            <a:r>
              <a:rPr lang="en-US" altLang="zh-CN" dirty="0"/>
              <a:t>Tools we use: </a:t>
            </a:r>
            <a:r>
              <a:rPr lang="en-US" altLang="zh-CN" dirty="0">
                <a:hlinkClick r:id="rId2"/>
              </a:rPr>
              <a:t>Facebook Analytics</a:t>
            </a:r>
            <a:r>
              <a:rPr lang="en-US" altLang="zh-CN" dirty="0"/>
              <a:t>, </a:t>
            </a:r>
            <a:r>
              <a:rPr lang="en-US" altLang="zh-CN" dirty="0">
                <a:hlinkClick r:id="rId3"/>
              </a:rPr>
              <a:t>Apptentive</a:t>
            </a:r>
            <a:r>
              <a:rPr lang="en-US" altLang="zh-CN" dirty="0"/>
              <a:t>, </a:t>
            </a:r>
            <a:r>
              <a:rPr lang="en-US" altLang="zh-CN" dirty="0">
                <a:hlinkClick r:id="rId4"/>
              </a:rPr>
              <a:t>Google Analytics</a:t>
            </a:r>
            <a:endParaRPr lang="zh-CN" altLang="en-US" dirty="0"/>
          </a:p>
        </p:txBody>
      </p:sp>
    </p:spTree>
    <p:extLst>
      <p:ext uri="{BB962C8B-B14F-4D97-AF65-F5344CB8AC3E}">
        <p14:creationId xmlns:p14="http://schemas.microsoft.com/office/powerpoint/2010/main" val="34165191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Performance</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Track how many times an action occurred and how long that action took to find areas ripe for optimization. </a:t>
            </a:r>
          </a:p>
          <a:p>
            <a:r>
              <a:rPr lang="en-US" altLang="zh-CN" dirty="0"/>
              <a:t>These performance tools typically have dash-boarding, reporting, and alerting functionality included.</a:t>
            </a:r>
          </a:p>
          <a:p>
            <a:r>
              <a:rPr lang="en-US" altLang="zh-CN" dirty="0"/>
              <a:t>Tools we use: </a:t>
            </a:r>
            <a:r>
              <a:rPr lang="en-US" altLang="zh-CN" dirty="0">
                <a:hlinkClick r:id="rId2"/>
              </a:rPr>
              <a:t>Prometheus</a:t>
            </a:r>
            <a:endParaRPr lang="zh-CN" altLang="en-US" dirty="0"/>
          </a:p>
        </p:txBody>
      </p:sp>
    </p:spTree>
    <p:extLst>
      <p:ext uri="{BB962C8B-B14F-4D97-AF65-F5344CB8AC3E}">
        <p14:creationId xmlns:p14="http://schemas.microsoft.com/office/powerpoint/2010/main" val="3222345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Further Iteration and Improvement</a:t>
            </a:r>
            <a:br>
              <a:rPr lang="en-US" altLang="zh-CN" dirty="0"/>
            </a:br>
            <a:br>
              <a:rPr lang="en-US" altLang="zh-CN" dirty="0"/>
            </a:br>
            <a:endParaRPr lang="zh-CN" altLang="en-US" dirty="0"/>
          </a:p>
        </p:txBody>
      </p:sp>
      <p:sp>
        <p:nvSpPr>
          <p:cNvPr id="3" name="内容占位符 2"/>
          <p:cNvSpPr>
            <a:spLocks noGrp="1"/>
          </p:cNvSpPr>
          <p:nvPr>
            <p:ph idx="14"/>
          </p:nvPr>
        </p:nvSpPr>
        <p:spPr/>
        <p:txBody>
          <a:bodyPr/>
          <a:lstStyle/>
          <a:p>
            <a:r>
              <a:rPr lang="en-US" altLang="zh-CN" dirty="0"/>
              <a:t>App store ratings and reviews are extremely important, particularly for newer apps. </a:t>
            </a:r>
          </a:p>
          <a:p>
            <a:r>
              <a:rPr lang="en-US" altLang="zh-CN" dirty="0"/>
              <a:t>Thank users who give you great reviews and try to assist those who were frustrated.</a:t>
            </a:r>
          </a:p>
          <a:p>
            <a:r>
              <a:rPr lang="en-US" altLang="zh-CN" dirty="0"/>
              <a:t>Continue to improve your app, your conversion rates, your install base, and of course your revenue. </a:t>
            </a:r>
            <a:endParaRPr lang="zh-CN" altLang="en-US" dirty="0"/>
          </a:p>
        </p:txBody>
      </p:sp>
      <p:sp>
        <p:nvSpPr>
          <p:cNvPr id="4" name="内容占位符 3"/>
          <p:cNvSpPr>
            <a:spLocks noGrp="1"/>
          </p:cNvSpPr>
          <p:nvPr>
            <p:ph idx="15"/>
          </p:nvPr>
        </p:nvSpPr>
        <p:spPr/>
        <p:txBody>
          <a:bodyPr/>
          <a:lstStyle/>
          <a:p>
            <a:endParaRPr lang="zh-CN" altLang="en-US"/>
          </a:p>
        </p:txBody>
      </p:sp>
      <p:pic>
        <p:nvPicPr>
          <p:cNvPr id="4098" name="Picture 2" descr="âApp store ratings and reviews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1240481"/>
            <a:ext cx="47625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35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Conclusion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905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Conclusion</a:t>
            </a:r>
            <a:endParaRPr lang="zh-CN" altLang="en-US" dirty="0"/>
          </a:p>
        </p:txBody>
      </p:sp>
      <p:sp>
        <p:nvSpPr>
          <p:cNvPr id="5" name="内容占位符 4"/>
          <p:cNvSpPr>
            <a:spLocks noGrp="1"/>
          </p:cNvSpPr>
          <p:nvPr>
            <p:ph idx="1"/>
          </p:nvPr>
        </p:nvSpPr>
        <p:spPr>
          <a:xfrm>
            <a:off x="553863" y="1333501"/>
            <a:ext cx="4373738" cy="3771636"/>
          </a:xfrm>
        </p:spPr>
        <p:txBody>
          <a:bodyPr/>
          <a:lstStyle/>
          <a:p>
            <a:r>
              <a:rPr lang="en-US" altLang="zh-CN" dirty="0"/>
              <a:t>The mobile app development process might seem overwhelming and involved. </a:t>
            </a:r>
          </a:p>
          <a:p>
            <a:r>
              <a:rPr lang="en-US" altLang="zh-CN" dirty="0"/>
              <a:t>There are a lot of steps and difficult decision making is required along the way. </a:t>
            </a:r>
            <a:endParaRPr lang="zh-CN" altLang="en-US" dirty="0"/>
          </a:p>
        </p:txBody>
      </p:sp>
      <p:pic>
        <p:nvPicPr>
          <p:cNvPr id="6" name="图片 5"/>
          <p:cNvPicPr>
            <a:picLocks noChangeAspect="1"/>
          </p:cNvPicPr>
          <p:nvPr/>
        </p:nvPicPr>
        <p:blipFill>
          <a:blip r:embed="rId2"/>
          <a:stretch>
            <a:fillRect/>
          </a:stretch>
        </p:blipFill>
        <p:spPr>
          <a:xfrm>
            <a:off x="4699000" y="190500"/>
            <a:ext cx="5029200" cy="5372100"/>
          </a:xfrm>
          <a:prstGeom prst="rect">
            <a:avLst/>
          </a:prstGeom>
        </p:spPr>
      </p:pic>
    </p:spTree>
    <p:extLst>
      <p:ext uri="{BB962C8B-B14F-4D97-AF65-F5344CB8AC3E}">
        <p14:creationId xmlns:p14="http://schemas.microsoft.com/office/powerpoint/2010/main" val="26476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Strategy</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687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Strategy</a:t>
            </a:r>
          </a:p>
        </p:txBody>
      </p:sp>
      <p:sp>
        <p:nvSpPr>
          <p:cNvPr id="5" name="内容占位符 4"/>
          <p:cNvSpPr>
            <a:spLocks noGrp="1"/>
          </p:cNvSpPr>
          <p:nvPr>
            <p:ph idx="15"/>
          </p:nvPr>
        </p:nvSpPr>
        <p:spPr/>
        <p:txBody>
          <a:bodyPr/>
          <a:lstStyle/>
          <a:p>
            <a:endParaRPr lang="zh-CN" altLang="en-US"/>
          </a:p>
        </p:txBody>
      </p:sp>
      <p:sp>
        <p:nvSpPr>
          <p:cNvPr id="6" name="内容占位符 5"/>
          <p:cNvSpPr>
            <a:spLocks noGrp="1"/>
          </p:cNvSpPr>
          <p:nvPr>
            <p:ph idx="14"/>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553862" y="1038141"/>
            <a:ext cx="8280400" cy="4462329"/>
          </a:xfrm>
          <a:prstGeom prst="rect">
            <a:avLst/>
          </a:prstGeom>
        </p:spPr>
      </p:pic>
    </p:spTree>
    <p:extLst>
      <p:ext uri="{BB962C8B-B14F-4D97-AF65-F5344CB8AC3E}">
        <p14:creationId xmlns:p14="http://schemas.microsoft.com/office/powerpoint/2010/main" val="35225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Competition</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en-US" altLang="zh-CN" sz="2000" dirty="0"/>
              <a:t>Once you have an idea, you need to plan for your app’s success.</a:t>
            </a:r>
          </a:p>
          <a:p>
            <a:r>
              <a:rPr lang="en-US" altLang="zh-CN" sz="2000" dirty="0"/>
              <a:t>One of the best places to start is by identifying your competition</a:t>
            </a:r>
          </a:p>
          <a:p>
            <a:pPr lvl="1"/>
            <a:r>
              <a:rPr lang="en-US" altLang="zh-CN" sz="1600" b="1" dirty="0"/>
              <a:t>Number of installs</a:t>
            </a:r>
            <a:r>
              <a:rPr lang="en-US" altLang="zh-CN" sz="1600" dirty="0"/>
              <a:t> - See if anyone is using these apps.</a:t>
            </a:r>
          </a:p>
          <a:p>
            <a:pPr lvl="1"/>
            <a:r>
              <a:rPr lang="en-US" altLang="zh-CN" sz="1600" b="1" dirty="0"/>
              <a:t>Ratings and reviews</a:t>
            </a:r>
            <a:r>
              <a:rPr lang="en-US" altLang="zh-CN" sz="1600" dirty="0"/>
              <a:t> - See if people like these apps and what they like/dislike about them.</a:t>
            </a:r>
          </a:p>
          <a:p>
            <a:pPr lvl="1"/>
            <a:r>
              <a:rPr lang="en-US" altLang="zh-CN" sz="1600" b="1" dirty="0"/>
              <a:t>Company history</a:t>
            </a:r>
            <a:r>
              <a:rPr lang="en-US" altLang="zh-CN" sz="1600" dirty="0"/>
              <a:t> - See how these apps have changed over time and what sort of challenges they faced along the way. Try to see what they did to grow their user base.</a:t>
            </a:r>
            <a:endParaRPr lang="en-US" altLang="zh-CN" sz="1850" dirty="0"/>
          </a:p>
        </p:txBody>
      </p:sp>
    </p:spTree>
    <p:extLst>
      <p:ext uri="{BB962C8B-B14F-4D97-AF65-F5344CB8AC3E}">
        <p14:creationId xmlns:p14="http://schemas.microsoft.com/office/powerpoint/2010/main" val="36644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heme_AR">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_PPT_GC_0915_WIDESCREEN" id="{9D53C443-ED6F-4918-A532-1E9B84616CC5}" vid="{7E79FEBC-D277-4FB7-B3A2-9627CB83E51E}"/>
    </a:ext>
  </a:extLst>
</a:theme>
</file>

<file path=ppt/theme/theme2.xml><?xml version="1.0" encoding="utf-8"?>
<a:theme xmlns:a="http://schemas.openxmlformats.org/drawingml/2006/main" name="GrapeCity_Standard">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0070C0"/>
          </a:solid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rapeCity_Standard" id="{79618E84-3BA7-4716-88DB-EDA2C343797B}" vid="{2A534A58-9FC7-4FAE-843C-F591238B18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007F32B4F84B44ACC6DD97D428A504" ma:contentTypeVersion="3" ma:contentTypeDescription="Create a new document." ma:contentTypeScope="" ma:versionID="df1701c683e45b7de10b6f7e2a0548c7">
  <xsd:schema xmlns:xsd="http://www.w3.org/2001/XMLSchema" xmlns:xs="http://www.w3.org/2001/XMLSchema" xmlns:p="http://schemas.microsoft.com/office/2006/metadata/properties" xmlns:ns2="eef61076-61bb-4ba8-9539-3229e0848d9e" targetNamespace="http://schemas.microsoft.com/office/2006/metadata/properties" ma:root="true" ma:fieldsID="cbbdbb27ac8dac2b6f3c91648c2172b0" ns2:_="">
    <xsd:import namespace="eef61076-61bb-4ba8-9539-3229e0848d9e"/>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61076-61bb-4ba8-9539-3229e0848d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8CBD8A-A3E3-4476-B9EC-9ABD2DED84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f61076-61bb-4ba8-9539-3229e0848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CBCFDE-8814-4D85-8B11-BF18575B4D6C}">
  <ds:schemaRefs>
    <ds:schemaRef ds:uri="http://schemas.microsoft.com/sharepoint/v3/contenttype/forms"/>
  </ds:schemaRefs>
</ds:datastoreItem>
</file>

<file path=customXml/itemProps3.xml><?xml version="1.0" encoding="utf-8"?>
<ds:datastoreItem xmlns:ds="http://schemas.openxmlformats.org/officeDocument/2006/customXml" ds:itemID="{7D0B5AD0-169F-4C2D-8F32-CC7E999DF833}">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eef61076-61bb-4ba8-9539-3229e0848d9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GCDTD2_PowerPointTemplate_Widescreen_2015</Template>
  <TotalTime>2853</TotalTime>
  <Words>3924</Words>
  <Application>Microsoft Macintosh PowerPoint</Application>
  <PresentationFormat>自定义</PresentationFormat>
  <Paragraphs>325</Paragraphs>
  <Slides>68</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68</vt:i4>
      </vt:variant>
    </vt:vector>
  </HeadingPairs>
  <TitlesOfParts>
    <vt:vector size="75" baseType="lpstr">
      <vt:lpstr>Calibri</vt:lpstr>
      <vt:lpstr>Courier New</vt:lpstr>
      <vt:lpstr>Rockwell</vt:lpstr>
      <vt:lpstr>Trebuchet MS</vt:lpstr>
      <vt:lpstr>Wingdings</vt:lpstr>
      <vt:lpstr>1_Theme_AR</vt:lpstr>
      <vt:lpstr>GrapeCity_Standard</vt:lpstr>
      <vt:lpstr>PowerPoint 演示文稿</vt:lpstr>
      <vt:lpstr>Mobile App Development Process</vt:lpstr>
      <vt:lpstr>Outline </vt:lpstr>
      <vt:lpstr>Idea</vt:lpstr>
      <vt:lpstr>Idea </vt:lpstr>
      <vt:lpstr>Idea </vt:lpstr>
      <vt:lpstr>Strategy</vt:lpstr>
      <vt:lpstr>Strategy</vt:lpstr>
      <vt:lpstr>Competition</vt:lpstr>
      <vt:lpstr>Competition</vt:lpstr>
      <vt:lpstr>Monetization</vt:lpstr>
      <vt:lpstr>Marketing </vt:lpstr>
      <vt:lpstr>Road Map (MVP) </vt:lpstr>
      <vt:lpstr>User-Experience Design</vt:lpstr>
      <vt:lpstr>User-Experience Design</vt:lpstr>
      <vt:lpstr>Information Architecture </vt:lpstr>
      <vt:lpstr>Wireframes </vt:lpstr>
      <vt:lpstr>Workflows </vt:lpstr>
      <vt:lpstr>Click-through models </vt:lpstr>
      <vt:lpstr>User-Interface Design</vt:lpstr>
      <vt:lpstr>User-Interface Design </vt:lpstr>
      <vt:lpstr>Style guides </vt:lpstr>
      <vt:lpstr>Style guides </vt:lpstr>
      <vt:lpstr>Rendered designs </vt:lpstr>
      <vt:lpstr>Rendered Click-through models </vt:lpstr>
      <vt:lpstr>Design-to-Development Handoff </vt:lpstr>
      <vt:lpstr>Design-to-Development Handoff</vt:lpstr>
      <vt:lpstr>High-level Technical Design (Tech Stack)</vt:lpstr>
      <vt:lpstr>High-level Technical Design (Tech Stack) </vt:lpstr>
      <vt:lpstr>Front-end (the mobile app) </vt:lpstr>
      <vt:lpstr>Front-end (the mobile app) </vt:lpstr>
      <vt:lpstr>Front-end (the mobile app) </vt:lpstr>
      <vt:lpstr>Back-end (Web API &amp; Server) </vt:lpstr>
      <vt:lpstr>Back-end (Web API &amp; Server) </vt:lpstr>
      <vt:lpstr>Back-end (Web API &amp; Server) </vt:lpstr>
      <vt:lpstr>Back-end (Web API &amp; Server) </vt:lpstr>
      <vt:lpstr>Development &amp; Iteration</vt:lpstr>
      <vt:lpstr>Development &amp; Iteration </vt:lpstr>
      <vt:lpstr>Development &amp; Iteration</vt:lpstr>
      <vt:lpstr>Planning </vt:lpstr>
      <vt:lpstr>Planning</vt:lpstr>
      <vt:lpstr>Development </vt:lpstr>
      <vt:lpstr>Development</vt:lpstr>
      <vt:lpstr>Testing </vt:lpstr>
      <vt:lpstr>Testing</vt:lpstr>
      <vt:lpstr>Testing</vt:lpstr>
      <vt:lpstr>Testing</vt:lpstr>
      <vt:lpstr>Testing</vt:lpstr>
      <vt:lpstr>Testing</vt:lpstr>
      <vt:lpstr>Review </vt:lpstr>
      <vt:lpstr>Extended Review </vt:lpstr>
      <vt:lpstr>Extended Review - Focus groups  </vt:lpstr>
      <vt:lpstr>Extended Review - Beta Testing </vt:lpstr>
      <vt:lpstr>Extended Review - Refinement  </vt:lpstr>
      <vt:lpstr>Deployment</vt:lpstr>
      <vt:lpstr>Deployment </vt:lpstr>
      <vt:lpstr>Deployment </vt:lpstr>
      <vt:lpstr>Web API (Server) </vt:lpstr>
      <vt:lpstr>App Stores </vt:lpstr>
      <vt:lpstr>Monitoring</vt:lpstr>
      <vt:lpstr>Monitoring </vt:lpstr>
      <vt:lpstr>Monitoring</vt:lpstr>
      <vt:lpstr>Monitoring- Crashes </vt:lpstr>
      <vt:lpstr>Monitoring- Analytics </vt:lpstr>
      <vt:lpstr>Monitoring- Performance  </vt:lpstr>
      <vt:lpstr>Further Iteration and Improvement  </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Dederer</dc:creator>
  <cp:lastModifiedBy>Walkman Neo</cp:lastModifiedBy>
  <cp:revision>139</cp:revision>
  <dcterms:created xsi:type="dcterms:W3CDTF">2015-11-09T19:00:01Z</dcterms:created>
  <dcterms:modified xsi:type="dcterms:W3CDTF">2020-09-16T01:14:04Z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0x01010032007F32B4F84B44ACC6DD97D428A504</vt:lpwstr>
  </property>
</Properties>
</file>